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8"/>
  </p:notesMasterIdLst>
  <p:sldIdLst>
    <p:sldId id="256" r:id="rId2"/>
    <p:sldId id="257" r:id="rId3"/>
    <p:sldId id="259" r:id="rId4"/>
    <p:sldId id="258" r:id="rId5"/>
    <p:sldId id="298" r:id="rId6"/>
    <p:sldId id="299" r:id="rId7"/>
    <p:sldId id="300" r:id="rId8"/>
    <p:sldId id="301" r:id="rId9"/>
    <p:sldId id="302" r:id="rId10"/>
    <p:sldId id="303" r:id="rId11"/>
    <p:sldId id="262" r:id="rId12"/>
    <p:sldId id="304" r:id="rId13"/>
    <p:sldId id="305" r:id="rId14"/>
    <p:sldId id="306" r:id="rId15"/>
    <p:sldId id="307" r:id="rId16"/>
    <p:sldId id="265" r:id="rId17"/>
    <p:sldId id="308" r:id="rId18"/>
    <p:sldId id="309"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2" r:id="rId32"/>
    <p:sldId id="324" r:id="rId33"/>
    <p:sldId id="325" r:id="rId34"/>
    <p:sldId id="326" r:id="rId35"/>
    <p:sldId id="327" r:id="rId36"/>
    <p:sldId id="323" r:id="rId37"/>
    <p:sldId id="328" r:id="rId38"/>
    <p:sldId id="329" r:id="rId39"/>
    <p:sldId id="330" r:id="rId40"/>
    <p:sldId id="331" r:id="rId41"/>
    <p:sldId id="332" r:id="rId42"/>
    <p:sldId id="268" r:id="rId43"/>
    <p:sldId id="333" r:id="rId44"/>
    <p:sldId id="335" r:id="rId45"/>
    <p:sldId id="334" r:id="rId46"/>
    <p:sldId id="338" r:id="rId47"/>
    <p:sldId id="336" r:id="rId48"/>
    <p:sldId id="339" r:id="rId49"/>
    <p:sldId id="340" r:id="rId50"/>
    <p:sldId id="341" r:id="rId51"/>
    <p:sldId id="342" r:id="rId52"/>
    <p:sldId id="343" r:id="rId53"/>
    <p:sldId id="345" r:id="rId54"/>
    <p:sldId id="346" r:id="rId55"/>
    <p:sldId id="347" r:id="rId56"/>
    <p:sldId id="348" r:id="rId57"/>
    <p:sldId id="349" r:id="rId58"/>
    <p:sldId id="350" r:id="rId59"/>
    <p:sldId id="351" r:id="rId60"/>
    <p:sldId id="352" r:id="rId61"/>
    <p:sldId id="354" r:id="rId62"/>
    <p:sldId id="355" r:id="rId63"/>
    <p:sldId id="356" r:id="rId64"/>
    <p:sldId id="357" r:id="rId65"/>
    <p:sldId id="358" r:id="rId66"/>
    <p:sldId id="359" r:id="rId67"/>
    <p:sldId id="360" r:id="rId68"/>
    <p:sldId id="361" r:id="rId69"/>
    <p:sldId id="362" r:id="rId70"/>
    <p:sldId id="363" r:id="rId71"/>
    <p:sldId id="364" r:id="rId72"/>
    <p:sldId id="365" r:id="rId73"/>
    <p:sldId id="366" r:id="rId74"/>
    <p:sldId id="367" r:id="rId75"/>
    <p:sldId id="380" r:id="rId76"/>
    <p:sldId id="368" r:id="rId77"/>
    <p:sldId id="369" r:id="rId78"/>
    <p:sldId id="370" r:id="rId79"/>
    <p:sldId id="371" r:id="rId80"/>
    <p:sldId id="372" r:id="rId81"/>
    <p:sldId id="373" r:id="rId82"/>
    <p:sldId id="374" r:id="rId83"/>
    <p:sldId id="375" r:id="rId84"/>
    <p:sldId id="376" r:id="rId85"/>
    <p:sldId id="377" r:id="rId86"/>
    <p:sldId id="379" r:id="rId87"/>
    <p:sldId id="378" r:id="rId88"/>
    <p:sldId id="337" r:id="rId89"/>
    <p:sldId id="271" r:id="rId90"/>
    <p:sldId id="261" r:id="rId91"/>
    <p:sldId id="263" r:id="rId92"/>
    <p:sldId id="264" r:id="rId93"/>
    <p:sldId id="270" r:id="rId94"/>
    <p:sldId id="267" r:id="rId95"/>
    <p:sldId id="266" r:id="rId96"/>
    <p:sldId id="269" r:id="rId97"/>
  </p:sldIdLst>
  <p:sldSz cx="12192000" cy="6858000"/>
  <p:notesSz cx="6858000" cy="9144000"/>
  <p:embeddedFontLst>
    <p:embeddedFont>
      <p:font typeface="Calibri" panose="020F0502020204030204" pitchFamily="34" charset="0"/>
      <p:regular r:id="rId99"/>
      <p:bold r:id="rId100"/>
      <p:italic r:id="rId101"/>
      <p:boldItalic r:id="rId102"/>
    </p:embeddedFont>
    <p:embeddedFont>
      <p:font typeface="Cambria Math" panose="02040503050406030204" pitchFamily="18" charset="0"/>
      <p:regular r:id="rId103"/>
    </p:embeddedFont>
    <p:embeddedFont>
      <p:font typeface="等线" panose="02010600030101010101" pitchFamily="2" charset="-122"/>
      <p:regular r:id="rId104"/>
      <p:bold r:id="rId105"/>
    </p:embeddedFont>
    <p:embeddedFont>
      <p:font typeface="微软雅黑" panose="020B0503020204020204" pitchFamily="34" charset="-122"/>
      <p:regular r:id="rId106"/>
      <p:bold r:id="rId10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7C6250"/>
    <a:srgbClr val="CAB8AC"/>
    <a:srgbClr val="828979"/>
    <a:srgbClr val="E0CCB4"/>
    <a:srgbClr val="BDC2BC"/>
    <a:srgbClr val="EBE7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89" autoAdjust="0"/>
    <p:restoredTop sz="96238" autoAdjust="0"/>
  </p:normalViewPr>
  <p:slideViewPr>
    <p:cSldViewPr snapToGrid="0">
      <p:cViewPr varScale="1">
        <p:scale>
          <a:sx n="109" d="100"/>
          <a:sy n="109" d="100"/>
        </p:scale>
        <p:origin x="12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font" Target="fonts/font9.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5.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fntdata"/><Relationship Id="rId105"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00FF0-745C-4DF4-8CBD-306F0D1A5B2E}" type="datetimeFigureOut">
              <a:rPr lang="zh-CN" altLang="en-US" smtClean="0"/>
              <a:t>2023/12/28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276339-A5EC-4C30-8D39-46B0C4BDCD39}" type="slidenum">
              <a:rPr lang="zh-CN" altLang="en-US" smtClean="0"/>
              <a:t>‹#›</a:t>
            </a:fld>
            <a:endParaRPr lang="zh-CN" altLang="en-US"/>
          </a:p>
        </p:txBody>
      </p:sp>
    </p:spTree>
    <p:extLst>
      <p:ext uri="{BB962C8B-B14F-4D97-AF65-F5344CB8AC3E}">
        <p14:creationId xmlns:p14="http://schemas.microsoft.com/office/powerpoint/2010/main" val="90158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276339-A5EC-4C30-8D39-46B0C4BDCD39}" type="slidenum">
              <a:rPr lang="zh-CN" altLang="en-US" smtClean="0"/>
              <a:t>1</a:t>
            </a:fld>
            <a:endParaRPr lang="zh-CN" altLang="en-US"/>
          </a:p>
        </p:txBody>
      </p:sp>
    </p:spTree>
    <p:extLst>
      <p:ext uri="{BB962C8B-B14F-4D97-AF65-F5344CB8AC3E}">
        <p14:creationId xmlns:p14="http://schemas.microsoft.com/office/powerpoint/2010/main" val="265319876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6.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8.svg"/><Relationship Id="rId5" Type="http://schemas.openxmlformats.org/officeDocument/2006/relationships/image" Target="../media/image22.svg"/><Relationship Id="rId15" Type="http://schemas.openxmlformats.org/officeDocument/2006/relationships/image" Target="../media/image28.svg"/><Relationship Id="rId10" Type="http://schemas.openxmlformats.org/officeDocument/2006/relationships/image" Target="../media/image7.png"/><Relationship Id="rId4" Type="http://schemas.openxmlformats.org/officeDocument/2006/relationships/image" Target="../media/image21.png"/><Relationship Id="rId9" Type="http://schemas.openxmlformats.org/officeDocument/2006/relationships/image" Target="../media/image16.svg"/><Relationship Id="rId14"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svg"/><Relationship Id="rId7" Type="http://schemas.openxmlformats.org/officeDocument/2006/relationships/image" Target="../media/image1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9F50A99F-A7F7-4290-9D08-60A7D4FEF23D}"/>
              </a:ext>
            </a:extLst>
          </p:cNvPr>
          <p:cNvGrpSpPr/>
          <p:nvPr userDrawn="1"/>
        </p:nvGrpSpPr>
        <p:grpSpPr>
          <a:xfrm>
            <a:off x="-1" y="0"/>
            <a:ext cx="1241425" cy="2482850"/>
            <a:chOff x="0" y="0"/>
            <a:chExt cx="400050" cy="800100"/>
          </a:xfrm>
        </p:grpSpPr>
        <p:pic>
          <p:nvPicPr>
            <p:cNvPr id="7" name="图形 6">
              <a:extLst>
                <a:ext uri="{FF2B5EF4-FFF2-40B4-BE49-F238E27FC236}">
                  <a16:creationId xmlns:a16="http://schemas.microsoft.com/office/drawing/2014/main" id="{925879AD-F645-423D-9540-464D8DC093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400050" cy="400050"/>
            </a:xfrm>
            <a:prstGeom prst="rect">
              <a:avLst/>
            </a:prstGeom>
          </p:spPr>
        </p:pic>
        <p:pic>
          <p:nvPicPr>
            <p:cNvPr id="8" name="图形 7">
              <a:extLst>
                <a:ext uri="{FF2B5EF4-FFF2-40B4-BE49-F238E27FC236}">
                  <a16:creationId xmlns:a16="http://schemas.microsoft.com/office/drawing/2014/main" id="{B0FDC459-7A63-4FF2-8775-D616AF27B3A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0050"/>
              <a:ext cx="400050" cy="400050"/>
            </a:xfrm>
            <a:prstGeom prst="rect">
              <a:avLst/>
            </a:prstGeom>
          </p:spPr>
        </p:pic>
      </p:grpSp>
      <p:pic>
        <p:nvPicPr>
          <p:cNvPr id="10" name="图形 9">
            <a:extLst>
              <a:ext uri="{FF2B5EF4-FFF2-40B4-BE49-F238E27FC236}">
                <a16:creationId xmlns:a16="http://schemas.microsoft.com/office/drawing/2014/main" id="{70B18128-9D81-4AB3-B67F-BFCFB3D7775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787254" y="0"/>
            <a:ext cx="1241425" cy="1241425"/>
          </a:xfrm>
          <a:prstGeom prst="rect">
            <a:avLst/>
          </a:prstGeom>
        </p:spPr>
      </p:pic>
      <p:pic>
        <p:nvPicPr>
          <p:cNvPr id="11" name="图形 10">
            <a:extLst>
              <a:ext uri="{FF2B5EF4-FFF2-40B4-BE49-F238E27FC236}">
                <a16:creationId xmlns:a16="http://schemas.microsoft.com/office/drawing/2014/main" id="{756B708E-21ED-4DC7-8EBB-BC399282812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180127" y="267969"/>
            <a:ext cx="730681" cy="705485"/>
          </a:xfrm>
          <a:prstGeom prst="rect">
            <a:avLst/>
          </a:prstGeom>
        </p:spPr>
      </p:pic>
      <p:grpSp>
        <p:nvGrpSpPr>
          <p:cNvPr id="17" name="组合 16">
            <a:extLst>
              <a:ext uri="{FF2B5EF4-FFF2-40B4-BE49-F238E27FC236}">
                <a16:creationId xmlns:a16="http://schemas.microsoft.com/office/drawing/2014/main" id="{9FDE73D7-4750-46BB-81E1-DCC9C5254FD0}"/>
              </a:ext>
            </a:extLst>
          </p:cNvPr>
          <p:cNvGrpSpPr/>
          <p:nvPr userDrawn="1"/>
        </p:nvGrpSpPr>
        <p:grpSpPr>
          <a:xfrm>
            <a:off x="9981959" y="4898583"/>
            <a:ext cx="3057570" cy="2436113"/>
            <a:chOff x="5376862" y="3252787"/>
            <a:chExt cx="1171575" cy="933450"/>
          </a:xfrm>
        </p:grpSpPr>
        <p:pic>
          <p:nvPicPr>
            <p:cNvPr id="12" name="图形 11">
              <a:extLst>
                <a:ext uri="{FF2B5EF4-FFF2-40B4-BE49-F238E27FC236}">
                  <a16:creationId xmlns:a16="http://schemas.microsoft.com/office/drawing/2014/main" id="{2AFFA6CC-7DCB-4B6D-B33C-2F8570FED05A}"/>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958215" y="3252787"/>
              <a:ext cx="266700" cy="352425"/>
            </a:xfrm>
            <a:prstGeom prst="rect">
              <a:avLst/>
            </a:prstGeom>
          </p:spPr>
        </p:pic>
        <p:pic>
          <p:nvPicPr>
            <p:cNvPr id="13" name="图形 12">
              <a:extLst>
                <a:ext uri="{FF2B5EF4-FFF2-40B4-BE49-F238E27FC236}">
                  <a16:creationId xmlns:a16="http://schemas.microsoft.com/office/drawing/2014/main" id="{77915A0F-E46D-429C-BFA5-24E5102C03B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5610225" y="3252787"/>
              <a:ext cx="352425" cy="352425"/>
            </a:xfrm>
            <a:prstGeom prst="rect">
              <a:avLst/>
            </a:prstGeom>
          </p:spPr>
        </p:pic>
        <p:pic>
          <p:nvPicPr>
            <p:cNvPr id="14" name="图形 13">
              <a:extLst>
                <a:ext uri="{FF2B5EF4-FFF2-40B4-BE49-F238E27FC236}">
                  <a16:creationId xmlns:a16="http://schemas.microsoft.com/office/drawing/2014/main" id="{A9EF71CF-4ECA-4F36-97D1-B1DDC6D2F60F}"/>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5376862" y="3605212"/>
              <a:ext cx="1171575" cy="581025"/>
            </a:xfrm>
            <a:prstGeom prst="rect">
              <a:avLst/>
            </a:prstGeom>
          </p:spPr>
        </p:pic>
      </p:grpSp>
      <p:pic>
        <p:nvPicPr>
          <p:cNvPr id="15" name="图形 14">
            <a:extLst>
              <a:ext uri="{FF2B5EF4-FFF2-40B4-BE49-F238E27FC236}">
                <a16:creationId xmlns:a16="http://schemas.microsoft.com/office/drawing/2014/main" id="{57CA3E03-7DCF-4B32-B016-8ECA8D0C7AF3}"/>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0" y="3237548"/>
            <a:ext cx="1595120" cy="1595120"/>
          </a:xfrm>
          <a:prstGeom prst="rect">
            <a:avLst/>
          </a:prstGeom>
        </p:spPr>
      </p:pic>
      <p:pic>
        <p:nvPicPr>
          <p:cNvPr id="16" name="图形 15">
            <a:extLst>
              <a:ext uri="{FF2B5EF4-FFF2-40B4-BE49-F238E27FC236}">
                <a16:creationId xmlns:a16="http://schemas.microsoft.com/office/drawing/2014/main" id="{6015F8A7-807E-4884-B60B-2FAB0C2D43B3}"/>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1043083" y="1548753"/>
            <a:ext cx="1148917" cy="1148917"/>
          </a:xfrm>
          <a:prstGeom prst="rect">
            <a:avLst/>
          </a:prstGeom>
        </p:spPr>
      </p:pic>
      <p:pic>
        <p:nvPicPr>
          <p:cNvPr id="18" name="图形 17">
            <a:extLst>
              <a:ext uri="{FF2B5EF4-FFF2-40B4-BE49-F238E27FC236}">
                <a16:creationId xmlns:a16="http://schemas.microsoft.com/office/drawing/2014/main" id="{DE9C7FBD-7042-4F18-B149-9B844192ACA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21844" y="5616575"/>
            <a:ext cx="912177" cy="880722"/>
          </a:xfrm>
          <a:prstGeom prst="rect">
            <a:avLst/>
          </a:prstGeom>
        </p:spPr>
      </p:pic>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BB55F31-8B33-4A26-9D96-613E4603CD5D}"/>
              </a:ext>
            </a:extLst>
          </p:cNvPr>
          <p:cNvSpPr/>
          <p:nvPr userDrawn="1"/>
        </p:nvSpPr>
        <p:spPr>
          <a:xfrm>
            <a:off x="0" y="0"/>
            <a:ext cx="2604304" cy="6858000"/>
          </a:xfrm>
          <a:prstGeom prst="rect">
            <a:avLst/>
          </a:prstGeom>
          <a:solidFill>
            <a:srgbClr val="EBE7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形 9">
            <a:extLst>
              <a:ext uri="{FF2B5EF4-FFF2-40B4-BE49-F238E27FC236}">
                <a16:creationId xmlns:a16="http://schemas.microsoft.com/office/drawing/2014/main" id="{65C68B84-189B-4E58-A984-1D1AEE3E71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1"/>
            <a:ext cx="1203767" cy="1203767"/>
          </a:xfrm>
          <a:prstGeom prst="rect">
            <a:avLst/>
          </a:prstGeom>
        </p:spPr>
      </p:pic>
      <p:pic>
        <p:nvPicPr>
          <p:cNvPr id="11" name="图形 10">
            <a:extLst>
              <a:ext uri="{FF2B5EF4-FFF2-40B4-BE49-F238E27FC236}">
                <a16:creationId xmlns:a16="http://schemas.microsoft.com/office/drawing/2014/main" id="{45A2A128-4EAB-4A6C-9000-40A08BC5D05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69621" y="3286849"/>
            <a:ext cx="1123106" cy="1123106"/>
          </a:xfrm>
          <a:prstGeom prst="rect">
            <a:avLst/>
          </a:prstGeom>
        </p:spPr>
      </p:pic>
      <p:pic>
        <p:nvPicPr>
          <p:cNvPr id="12" name="图形 11">
            <a:extLst>
              <a:ext uri="{FF2B5EF4-FFF2-40B4-BE49-F238E27FC236}">
                <a16:creationId xmlns:a16="http://schemas.microsoft.com/office/drawing/2014/main" id="{297C92F7-8C58-4394-9A08-0211BF81C0F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flipV="1">
            <a:off x="1475228" y="2163743"/>
            <a:ext cx="1123106" cy="1123106"/>
          </a:xfrm>
          <a:prstGeom prst="rect">
            <a:avLst/>
          </a:prstGeom>
        </p:spPr>
      </p:pic>
      <p:pic>
        <p:nvPicPr>
          <p:cNvPr id="13" name="图形 12">
            <a:extLst>
              <a:ext uri="{FF2B5EF4-FFF2-40B4-BE49-F238E27FC236}">
                <a16:creationId xmlns:a16="http://schemas.microsoft.com/office/drawing/2014/main" id="{B295E4B0-5E4E-4896-86A7-F4B513ECF66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00411" y="7070"/>
            <a:ext cx="1595120" cy="1595120"/>
          </a:xfrm>
          <a:prstGeom prst="rect">
            <a:avLst/>
          </a:prstGeom>
        </p:spPr>
      </p:pic>
      <p:pic>
        <p:nvPicPr>
          <p:cNvPr id="14" name="图形 13">
            <a:extLst>
              <a:ext uri="{FF2B5EF4-FFF2-40B4-BE49-F238E27FC236}">
                <a16:creationId xmlns:a16="http://schemas.microsoft.com/office/drawing/2014/main" id="{EF8064E5-E7B3-4F68-B074-C7170CB33653}"/>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91589" y="3437126"/>
            <a:ext cx="912177" cy="880722"/>
          </a:xfrm>
          <a:prstGeom prst="rect">
            <a:avLst/>
          </a:prstGeom>
        </p:spPr>
      </p:pic>
      <p:pic>
        <p:nvPicPr>
          <p:cNvPr id="15" name="图形 14">
            <a:extLst>
              <a:ext uri="{FF2B5EF4-FFF2-40B4-BE49-F238E27FC236}">
                <a16:creationId xmlns:a16="http://schemas.microsoft.com/office/drawing/2014/main" id="{8ED0521F-856D-464E-AB65-545213FA340F}"/>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627874" y="5804673"/>
            <a:ext cx="737516" cy="712084"/>
          </a:xfrm>
          <a:prstGeom prst="rect">
            <a:avLst/>
          </a:prstGeom>
        </p:spPr>
      </p:pic>
      <p:pic>
        <p:nvPicPr>
          <p:cNvPr id="16" name="图形 15">
            <a:extLst>
              <a:ext uri="{FF2B5EF4-FFF2-40B4-BE49-F238E27FC236}">
                <a16:creationId xmlns:a16="http://schemas.microsoft.com/office/drawing/2014/main" id="{875754B4-CB49-4C86-A173-418C6DCDA46A}"/>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flipH="1">
            <a:off x="-5608" y="5463431"/>
            <a:ext cx="1394569" cy="1394569"/>
          </a:xfrm>
          <a:prstGeom prst="rect">
            <a:avLst/>
          </a:prstGeom>
        </p:spPr>
      </p:pic>
      <p:sp>
        <p:nvSpPr>
          <p:cNvPr id="17" name="矩形 16">
            <a:extLst>
              <a:ext uri="{FF2B5EF4-FFF2-40B4-BE49-F238E27FC236}">
                <a16:creationId xmlns:a16="http://schemas.microsoft.com/office/drawing/2014/main" id="{F5C706B0-EF97-4AF3-949E-6EC36AEDE6F6}"/>
              </a:ext>
            </a:extLst>
          </p:cNvPr>
          <p:cNvSpPr/>
          <p:nvPr userDrawn="1"/>
        </p:nvSpPr>
        <p:spPr>
          <a:xfrm>
            <a:off x="11900410" y="7070"/>
            <a:ext cx="291589" cy="6858000"/>
          </a:xfrm>
          <a:prstGeom prst="rect">
            <a:avLst/>
          </a:prstGeom>
          <a:solidFill>
            <a:srgbClr val="EBE7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9" name="图形 8">
            <a:extLst>
              <a:ext uri="{FF2B5EF4-FFF2-40B4-BE49-F238E27FC236}">
                <a16:creationId xmlns:a16="http://schemas.microsoft.com/office/drawing/2014/main" id="{9B80A360-18C9-470B-B188-214F8B4634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3237548"/>
            <a:ext cx="1595120" cy="1595120"/>
          </a:xfrm>
          <a:prstGeom prst="rect">
            <a:avLst/>
          </a:prstGeom>
        </p:spPr>
      </p:pic>
      <p:pic>
        <p:nvPicPr>
          <p:cNvPr id="10" name="图形 9">
            <a:extLst>
              <a:ext uri="{FF2B5EF4-FFF2-40B4-BE49-F238E27FC236}">
                <a16:creationId xmlns:a16="http://schemas.microsoft.com/office/drawing/2014/main" id="{9F4E78E7-E8BD-4059-94B1-35235239D0C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21844" y="5616575"/>
            <a:ext cx="912177" cy="880722"/>
          </a:xfrm>
          <a:prstGeom prst="rect">
            <a:avLst/>
          </a:prstGeom>
        </p:spPr>
      </p:pic>
      <p:pic>
        <p:nvPicPr>
          <p:cNvPr id="11" name="图形 10">
            <a:extLst>
              <a:ext uri="{FF2B5EF4-FFF2-40B4-BE49-F238E27FC236}">
                <a16:creationId xmlns:a16="http://schemas.microsoft.com/office/drawing/2014/main" id="{3A25727D-FF44-48CC-8F0B-62976C2D5E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180127" y="267969"/>
            <a:ext cx="730681" cy="705485"/>
          </a:xfrm>
          <a:prstGeom prst="rect">
            <a:avLst/>
          </a:prstGeom>
        </p:spPr>
      </p:pic>
      <p:pic>
        <p:nvPicPr>
          <p:cNvPr id="12" name="图形 11">
            <a:extLst>
              <a:ext uri="{FF2B5EF4-FFF2-40B4-BE49-F238E27FC236}">
                <a16:creationId xmlns:a16="http://schemas.microsoft.com/office/drawing/2014/main" id="{2262A4EE-C7A9-419B-954F-8633C83D55D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043083" y="1548753"/>
            <a:ext cx="1148917" cy="1148917"/>
          </a:xfrm>
          <a:prstGeom prst="rect">
            <a:avLst/>
          </a:prstGeom>
        </p:spPr>
      </p:pic>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rgbClr val="CAB8AC"/>
        </a:solidFill>
        <a:effectLst/>
      </p:bgPr>
    </p:bg>
    <p:spTree>
      <p:nvGrpSpPr>
        <p:cNvPr id="1" name=""/>
        <p:cNvGrpSpPr/>
        <p:nvPr/>
      </p:nvGrpSpPr>
      <p:grpSpPr>
        <a:xfrm>
          <a:off x="0" y="0"/>
          <a:ext cx="0" cy="0"/>
          <a:chOff x="0" y="0"/>
          <a:chExt cx="0" cy="0"/>
        </a:xfrm>
      </p:grpSpPr>
      <p:sp>
        <p:nvSpPr>
          <p:cNvPr id="8" name="直角三角形 7">
            <a:extLst>
              <a:ext uri="{FF2B5EF4-FFF2-40B4-BE49-F238E27FC236}">
                <a16:creationId xmlns:a16="http://schemas.microsoft.com/office/drawing/2014/main" id="{FEA53D22-8CF8-4480-A56F-2D03C877E6BB}"/>
              </a:ext>
            </a:extLst>
          </p:cNvPr>
          <p:cNvSpPr/>
          <p:nvPr userDrawn="1"/>
        </p:nvSpPr>
        <p:spPr>
          <a:xfrm flipH="1">
            <a:off x="-1" y="0"/>
            <a:ext cx="12192000" cy="6858000"/>
          </a:xfrm>
          <a:prstGeom prst="rtTriangle">
            <a:avLst/>
          </a:prstGeom>
          <a:solidFill>
            <a:srgbClr val="E0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a:extLst>
              <a:ext uri="{FF2B5EF4-FFF2-40B4-BE49-F238E27FC236}">
                <a16:creationId xmlns:a16="http://schemas.microsoft.com/office/drawing/2014/main" id="{A2A69E36-9D33-40E5-9F1E-5E03217DAD62}"/>
              </a:ext>
            </a:extLst>
          </p:cNvPr>
          <p:cNvSpPr/>
          <p:nvPr userDrawn="1"/>
        </p:nvSpPr>
        <p:spPr>
          <a:xfrm>
            <a:off x="0" y="0"/>
            <a:ext cx="12192000" cy="6858000"/>
          </a:xfrm>
          <a:prstGeom prst="rtTriangle">
            <a:avLst/>
          </a:prstGeom>
          <a:solidFill>
            <a:srgbClr val="BDC2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CD26EAA-6D87-4FBD-B50B-4992B7419C43}"/>
              </a:ext>
            </a:extLst>
          </p:cNvPr>
          <p:cNvSpPr/>
          <p:nvPr userDrawn="1"/>
        </p:nvSpPr>
        <p:spPr>
          <a:xfrm>
            <a:off x="1365813" y="778398"/>
            <a:ext cx="9460375" cy="5301205"/>
          </a:xfrm>
          <a:prstGeom prst="rect">
            <a:avLst/>
          </a:prstGeom>
          <a:noFill/>
          <a:ln w="76200">
            <a:solidFill>
              <a:srgbClr val="EBE7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D038DD7-C961-46CA-A78B-CC9D15F94949}"/>
              </a:ext>
            </a:extLst>
          </p:cNvPr>
          <p:cNvSpPr/>
          <p:nvPr userDrawn="1"/>
        </p:nvSpPr>
        <p:spPr>
          <a:xfrm>
            <a:off x="1633959" y="999763"/>
            <a:ext cx="8924081" cy="485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0" name="图形 9">
            <a:extLst>
              <a:ext uri="{FF2B5EF4-FFF2-40B4-BE49-F238E27FC236}">
                <a16:creationId xmlns:a16="http://schemas.microsoft.com/office/drawing/2014/main" id="{234A5E42-E68C-48B1-8D49-5D5EFA4AE3C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2599" y="5986965"/>
            <a:ext cx="689326" cy="665556"/>
          </a:xfrm>
          <a:prstGeom prst="rect">
            <a:avLst/>
          </a:prstGeom>
        </p:spPr>
      </p:pic>
      <p:pic>
        <p:nvPicPr>
          <p:cNvPr id="11" name="图形 10">
            <a:extLst>
              <a:ext uri="{FF2B5EF4-FFF2-40B4-BE49-F238E27FC236}">
                <a16:creationId xmlns:a16="http://schemas.microsoft.com/office/drawing/2014/main" id="{A8737E8A-C171-4116-B166-4E34F739399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 y="0"/>
            <a:ext cx="717630" cy="717630"/>
          </a:xfrm>
          <a:prstGeom prst="rect">
            <a:avLst/>
          </a:prstGeom>
        </p:spPr>
      </p:pic>
      <p:pic>
        <p:nvPicPr>
          <p:cNvPr id="12" name="图形 11">
            <a:extLst>
              <a:ext uri="{FF2B5EF4-FFF2-40B4-BE49-F238E27FC236}">
                <a16:creationId xmlns:a16="http://schemas.microsoft.com/office/drawing/2014/main" id="{687DACB9-F3D1-48C7-AEC4-6DF70475071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flipH="1">
            <a:off x="11526444" y="5321409"/>
            <a:ext cx="665556" cy="665556"/>
          </a:xfrm>
          <a:prstGeom prst="rect">
            <a:avLst/>
          </a:prstGeom>
        </p:spPr>
      </p:pic>
      <p:pic>
        <p:nvPicPr>
          <p:cNvPr id="13" name="图形 12">
            <a:extLst>
              <a:ext uri="{FF2B5EF4-FFF2-40B4-BE49-F238E27FC236}">
                <a16:creationId xmlns:a16="http://schemas.microsoft.com/office/drawing/2014/main" id="{B752D7E8-358A-47B5-88DC-C6EB5C6891C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0" y="717630"/>
            <a:ext cx="370390" cy="370390"/>
          </a:xfrm>
          <a:prstGeom prst="rect">
            <a:avLst/>
          </a:prstGeom>
        </p:spPr>
      </p:pic>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Contents slide layout">
    <p:spTree>
      <p:nvGrpSpPr>
        <p:cNvPr id="1" name=""/>
        <p:cNvGrpSpPr/>
        <p:nvPr/>
      </p:nvGrpSpPr>
      <p:grpSpPr>
        <a:xfrm>
          <a:off x="0" y="0"/>
          <a:ext cx="0" cy="0"/>
          <a:chOff x="0" y="0"/>
          <a:chExt cx="0" cy="0"/>
        </a:xfrm>
      </p:grpSpPr>
      <p:sp>
        <p:nvSpPr>
          <p:cNvPr id="9" name="Rectangle 8"/>
          <p:cNvSpPr/>
          <p:nvPr userDrawn="1"/>
        </p:nvSpPr>
        <p:spPr>
          <a:xfrm>
            <a:off x="0" y="0"/>
            <a:ext cx="12192000" cy="45719"/>
          </a:xfrm>
          <a:prstGeom prst="rect">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1358E8E3-65D9-40AE-AB43-260FC8171432}"/>
              </a:ext>
            </a:extLst>
          </p:cNvPr>
          <p:cNvSpPr/>
          <p:nvPr userDrawn="1"/>
        </p:nvSpPr>
        <p:spPr>
          <a:xfrm>
            <a:off x="0" y="1516233"/>
            <a:ext cx="12192000" cy="3089126"/>
          </a:xfrm>
          <a:prstGeom prst="rect">
            <a:avLst/>
          </a:prstGeom>
          <a:solidFill>
            <a:srgbClr val="BDC2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그림 개체 틀 2">
            <a:extLst>
              <a:ext uri="{FF2B5EF4-FFF2-40B4-BE49-F238E27FC236}">
                <a16:creationId xmlns:a16="http://schemas.microsoft.com/office/drawing/2014/main" id="{D314C571-5614-4B71-9ADB-250736C678B2}"/>
              </a:ext>
            </a:extLst>
          </p:cNvPr>
          <p:cNvSpPr>
            <a:spLocks noGrp="1"/>
          </p:cNvSpPr>
          <p:nvPr>
            <p:ph type="pic" sz="quarter" idx="14" hasCustomPrompt="1"/>
          </p:nvPr>
        </p:nvSpPr>
        <p:spPr>
          <a:xfrm>
            <a:off x="0" y="1516234"/>
            <a:ext cx="6096000" cy="3096344"/>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7" name="Rectangle 6">
            <a:extLst>
              <a:ext uri="{FF2B5EF4-FFF2-40B4-BE49-F238E27FC236}">
                <a16:creationId xmlns:a16="http://schemas.microsoft.com/office/drawing/2014/main" id="{1E55FE90-4345-4608-89CB-8F5EA3EEC124}"/>
              </a:ext>
            </a:extLst>
          </p:cNvPr>
          <p:cNvSpPr/>
          <p:nvPr userDrawn="1"/>
        </p:nvSpPr>
        <p:spPr>
          <a:xfrm>
            <a:off x="0" y="1323451"/>
            <a:ext cx="12192000" cy="144016"/>
          </a:xfrm>
          <a:prstGeom prst="rect">
            <a:avLst/>
          </a:prstGeom>
          <a:solidFill>
            <a:srgbClr val="E0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2571198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2023/12/28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2023/12/28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2023/12/28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3tlxskbq3.feishu.cn/docx/NyPqdCKraoXz9gxNVCfcIFdnnAc?continueFlag=0f3e03decdf4cadde0a19bcedd4f082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proceedings.neurips.cc/paper/2013/file/9aa42b31882ec039965f3c4923ce901b-Paper.pdf" TargetMode="Externa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5" Type="http://schemas.openxmlformats.org/officeDocument/2006/relationships/hyperlink" Target="http://bitjoy.net/2019/07/31/cs224n%ef%bc%881-24%ef%bc%89language-models-and-rnns/" TargetMode="External"/><Relationship Id="rId4" Type="http://schemas.openxmlformats.org/officeDocument/2006/relationships/hyperlink" Target="http://proceedings.mlr.press/v28/pascanu13.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hyperlink" Target="https://zhuanlan.zhihu.com/p/32481747" TargetMode="External"/><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hyperlink" Target="https://www.zhihu.com/people/guo-bi-yang-78"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s://s3tlxskbq3.feishu.cn/docx/NyPqdCKraoXz9gxNVCfcIFdnnAc?continueFlag=0f3e03decdf4cadde0a19bcedd4f0820"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arxiv.org/abs/1511.01432" TargetMode="Externa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www.slideshare.net/shuntaroy/a-review-of-deep-contextualized-word-representations-peters-2018" TargetMode="Externa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ww.slideshare.net/shuntaroy/a-review-of-deep-contextualized-word-representations-peters-2018" TargetMode="Externa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medium.com/@gaurav.gupta24/unveiling-the-differences-between-google-bard-and-gemini-a-comparative-analysis-439b1309fba6" TargetMode="External"/><Relationship Id="rId2" Type="http://schemas.openxmlformats.org/officeDocument/2006/relationships/hyperlink" Target="https://www.geminiprochat.com/" TargetMode="Externa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hyperlink" Target="https://yaofu.notion.site/How-does-GPT-Obtain-its-Ability-Tracing-Emergent-Abilities-of-Language-Models-to-their-Sources-b9a57ac0fcf74f30a1ab9e3e36fa1dc1#929906a4292b4cceadabd92c47f3843f" TargetMode="External"/><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6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s://zhuanlan.zhihu.com/p/399295895" TargetMode="External"/><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xml"/><Relationship Id="rId4" Type="http://schemas.openxmlformats.org/officeDocument/2006/relationships/image" Target="../media/image113.png"/></Relationships>
</file>

<file path=ppt/slides/_rels/slide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One%20Hour%20of%20Reinforce%20Learning.md" TargetMode="Externa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hyperlink" Target="https://mp.weixin.qq.com/s/TLQ3TdrB5gLb697AFmjEYQ" TargetMode="External"/><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s://mp.weixin.qq.com/s/tt9xYESUgw3V2c4XJu5ZVw" TargetMode="External"/><Relationship Id="rId1" Type="http://schemas.openxmlformats.org/officeDocument/2006/relationships/slideLayout" Target="../slideLayouts/slideLayout5.xml"/><Relationship Id="rId4" Type="http://schemas.openxmlformats.org/officeDocument/2006/relationships/hyperlink" Target="https://s3tlxskbq3.feishu.cn/docx/NyPqdCKraoXz9gxNVCfcIFdnnAc?continueFlag=0f3e03decdf4cadde0a19bcedd4f0820#D6I6daouQosMo6xqaqucXQdBnBh" TargetMode="External"/></Relationships>
</file>

<file path=ppt/slides/_rels/slide88.xml.rels><?xml version="1.0" encoding="UTF-8" standalone="yes"?>
<Relationships xmlns="http://schemas.openxmlformats.org/package/2006/relationships"><Relationship Id="rId2" Type="http://schemas.openxmlformats.org/officeDocument/2006/relationships/hyperlink" Target="https://s3tlxskbq3.feishu.cn/docx/NyPqdCKraoXz9gxNVCfcIFdnnAc?continueFlag=0f3e03decdf4cadde0a19bcedd4f0820#JsSCdqsUqo2OEExovXPcHOBXnXc" TargetMode="Externa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5E7101A5-0313-4503-95AD-A26930F0B848}"/>
              </a:ext>
            </a:extLst>
          </p:cNvPr>
          <p:cNvSpPr txBox="1"/>
          <p:nvPr/>
        </p:nvSpPr>
        <p:spPr>
          <a:xfrm>
            <a:off x="4251587" y="1529869"/>
            <a:ext cx="3688831" cy="1015663"/>
          </a:xfrm>
          <a:prstGeom prst="rect">
            <a:avLst/>
          </a:prstGeom>
          <a:noFill/>
        </p:spPr>
        <p:txBody>
          <a:bodyPr wrap="none" rtlCol="0">
            <a:spAutoFit/>
          </a:bodyPr>
          <a:lstStyle/>
          <a:p>
            <a:pPr algn="ctr"/>
            <a:r>
              <a:rPr lang="en-US" altLang="zh-CN" sz="6000" dirty="0">
                <a:solidFill>
                  <a:srgbClr val="828979"/>
                </a:solidFill>
              </a:rPr>
              <a:t>2023.12.29</a:t>
            </a:r>
            <a:endParaRPr lang="zh-CN" altLang="en-US" sz="6000" dirty="0">
              <a:solidFill>
                <a:srgbClr val="828979"/>
              </a:solidFill>
            </a:endParaRPr>
          </a:p>
        </p:txBody>
      </p:sp>
      <p:sp>
        <p:nvSpPr>
          <p:cNvPr id="4" name="文本框 3">
            <a:extLst>
              <a:ext uri="{FF2B5EF4-FFF2-40B4-BE49-F238E27FC236}">
                <a16:creationId xmlns:a16="http://schemas.microsoft.com/office/drawing/2014/main" id="{876859A1-FA76-492E-9CDB-7D6B3FD228C5}"/>
              </a:ext>
            </a:extLst>
          </p:cNvPr>
          <p:cNvSpPr txBox="1"/>
          <p:nvPr/>
        </p:nvSpPr>
        <p:spPr>
          <a:xfrm>
            <a:off x="2648589" y="2899476"/>
            <a:ext cx="6894836" cy="1015663"/>
          </a:xfrm>
          <a:prstGeom prst="rect">
            <a:avLst/>
          </a:prstGeom>
          <a:noFill/>
        </p:spPr>
        <p:txBody>
          <a:bodyPr wrap="none" rtlCol="0">
            <a:spAutoFit/>
          </a:bodyPr>
          <a:lstStyle/>
          <a:p>
            <a:pPr algn="ctr"/>
            <a:r>
              <a:rPr lang="en-US" altLang="zh-CN" sz="6000" b="1" dirty="0">
                <a:solidFill>
                  <a:srgbClr val="CAB8AC"/>
                </a:solidFill>
              </a:rPr>
              <a:t>LLM</a:t>
            </a:r>
            <a:r>
              <a:rPr lang="zh-CN" altLang="en-US" sz="6000" b="1" dirty="0">
                <a:solidFill>
                  <a:srgbClr val="CAB8AC"/>
                </a:solidFill>
              </a:rPr>
              <a:t>底层技术及发展</a:t>
            </a:r>
          </a:p>
        </p:txBody>
      </p:sp>
      <p:sp>
        <p:nvSpPr>
          <p:cNvPr id="5" name="矩形 4">
            <a:extLst>
              <a:ext uri="{FF2B5EF4-FFF2-40B4-BE49-F238E27FC236}">
                <a16:creationId xmlns:a16="http://schemas.microsoft.com/office/drawing/2014/main" id="{0F64B1CC-A4C5-439F-80D4-7650EB0D638E}"/>
              </a:ext>
            </a:extLst>
          </p:cNvPr>
          <p:cNvSpPr/>
          <p:nvPr/>
        </p:nvSpPr>
        <p:spPr>
          <a:xfrm>
            <a:off x="2541178" y="3915139"/>
            <a:ext cx="7109639" cy="307777"/>
          </a:xfrm>
          <a:prstGeom prst="rect">
            <a:avLst/>
          </a:prstGeom>
        </p:spPr>
        <p:txBody>
          <a:bodyPr wrap="square">
            <a:spAutoFit/>
          </a:bodyPr>
          <a:lstStyle/>
          <a:p>
            <a:pPr algn="dist"/>
            <a:r>
              <a:rPr lang="en-US" altLang="zh-CN" sz="1400" b="1" dirty="0">
                <a:solidFill>
                  <a:srgbClr val="828979"/>
                </a:solidFill>
                <a:latin typeface="Arial" panose="020B0604020202020204" pitchFamily="34" charset="0"/>
              </a:rPr>
              <a:t>LLM Underlying Technology and Development</a:t>
            </a:r>
            <a:endParaRPr lang="zh-CN" altLang="en-US" sz="1400" b="1" dirty="0">
              <a:solidFill>
                <a:srgbClr val="828979"/>
              </a:solidFill>
            </a:endParaRPr>
          </a:p>
        </p:txBody>
      </p:sp>
      <p:sp>
        <p:nvSpPr>
          <p:cNvPr id="6" name="文本框 5">
            <a:extLst>
              <a:ext uri="{FF2B5EF4-FFF2-40B4-BE49-F238E27FC236}">
                <a16:creationId xmlns:a16="http://schemas.microsoft.com/office/drawing/2014/main" id="{1AD05D2F-6741-4B2E-AD64-FD3D52CC88B7}"/>
              </a:ext>
            </a:extLst>
          </p:cNvPr>
          <p:cNvSpPr txBox="1"/>
          <p:nvPr/>
        </p:nvSpPr>
        <p:spPr>
          <a:xfrm>
            <a:off x="1849627" y="4313069"/>
            <a:ext cx="8492739" cy="617733"/>
          </a:xfrm>
          <a:prstGeom prst="rect">
            <a:avLst/>
          </a:prstGeom>
          <a:noFill/>
        </p:spPr>
        <p:txBody>
          <a:bodyPr wrap="square" rtlCol="0">
            <a:spAutoFit/>
          </a:bodyPr>
          <a:lstStyle/>
          <a:p>
            <a:pPr algn="ctr">
              <a:lnSpc>
                <a:spcPct val="150000"/>
              </a:lnSpc>
            </a:pPr>
            <a:r>
              <a:rPr lang="zh-CN" altLang="en-US" sz="1200" dirty="0"/>
              <a:t>汇报人：张力中</a:t>
            </a:r>
            <a:endParaRPr lang="en-US" altLang="zh-CN" sz="1200" dirty="0"/>
          </a:p>
          <a:p>
            <a:pPr algn="ctr">
              <a:lnSpc>
                <a:spcPct val="150000"/>
              </a:lnSpc>
            </a:pPr>
            <a:r>
              <a:rPr lang="zh-CN" altLang="en-US" sz="1200" dirty="0"/>
              <a:t>参考文献：</a:t>
            </a:r>
            <a:r>
              <a:rPr lang="en-US" altLang="zh-CN" sz="1200" dirty="0">
                <a:hlinkClick r:id="rId3"/>
              </a:rPr>
              <a:t>The Document is All You Need</a:t>
            </a:r>
            <a:endParaRPr lang="en-US" altLang="zh-CN" sz="1200" dirty="0"/>
          </a:p>
        </p:txBody>
      </p:sp>
      <p:cxnSp>
        <p:nvCxnSpPr>
          <p:cNvPr id="7" name="直接连接符 6">
            <a:extLst>
              <a:ext uri="{FF2B5EF4-FFF2-40B4-BE49-F238E27FC236}">
                <a16:creationId xmlns:a16="http://schemas.microsoft.com/office/drawing/2014/main" id="{683AC098-CC05-45F6-9F0B-3C498A435E53}"/>
              </a:ext>
            </a:extLst>
          </p:cNvPr>
          <p:cNvCxnSpPr>
            <a:cxnSpLocks/>
          </p:cNvCxnSpPr>
          <p:nvPr/>
        </p:nvCxnSpPr>
        <p:spPr>
          <a:xfrm>
            <a:off x="2585897" y="4313069"/>
            <a:ext cx="7020206" cy="0"/>
          </a:xfrm>
          <a:prstGeom prst="line">
            <a:avLst/>
          </a:prstGeom>
          <a:ln w="28575">
            <a:solidFill>
              <a:srgbClr val="373C3F"/>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78A14A54-74C3-409B-80B2-C042F9E0D3A7}"/>
              </a:ext>
            </a:extLst>
          </p:cNvPr>
          <p:cNvGrpSpPr/>
          <p:nvPr/>
        </p:nvGrpSpPr>
        <p:grpSpPr>
          <a:xfrm>
            <a:off x="5581774" y="5298310"/>
            <a:ext cx="1028453" cy="104172"/>
            <a:chOff x="4259484" y="4803494"/>
            <a:chExt cx="1028453" cy="104172"/>
          </a:xfrm>
        </p:grpSpPr>
        <p:sp>
          <p:nvSpPr>
            <p:cNvPr id="8" name="椭圆 7">
              <a:extLst>
                <a:ext uri="{FF2B5EF4-FFF2-40B4-BE49-F238E27FC236}">
                  <a16:creationId xmlns:a16="http://schemas.microsoft.com/office/drawing/2014/main" id="{6D981746-00E3-4FD8-9C12-0F4569871685}"/>
                </a:ext>
              </a:extLst>
            </p:cNvPr>
            <p:cNvSpPr/>
            <p:nvPr/>
          </p:nvSpPr>
          <p:spPr>
            <a:xfrm>
              <a:off x="4259484" y="4803494"/>
              <a:ext cx="104172" cy="104172"/>
            </a:xfrm>
            <a:prstGeom prst="ellipse">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A9FD19D4-BC73-44A9-A3A1-84416E8124B6}"/>
                </a:ext>
              </a:extLst>
            </p:cNvPr>
            <p:cNvSpPr/>
            <p:nvPr/>
          </p:nvSpPr>
          <p:spPr>
            <a:xfrm>
              <a:off x="4567578" y="4803494"/>
              <a:ext cx="104172" cy="104172"/>
            </a:xfrm>
            <a:prstGeom prst="ellipse">
              <a:avLst/>
            </a:prstGeom>
            <a:solidFill>
              <a:srgbClr val="CAB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F64C8BB-1047-49A3-BB05-D53888EE9D36}"/>
                </a:ext>
              </a:extLst>
            </p:cNvPr>
            <p:cNvSpPr/>
            <p:nvPr/>
          </p:nvSpPr>
          <p:spPr>
            <a:xfrm>
              <a:off x="4875671" y="4803494"/>
              <a:ext cx="104172" cy="104172"/>
            </a:xfrm>
            <a:prstGeom prst="ellipse">
              <a:avLst/>
            </a:prstGeom>
            <a:solidFill>
              <a:srgbClr val="E0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61688FBC-DCB0-4B52-ACF9-B147A0C89A90}"/>
                </a:ext>
              </a:extLst>
            </p:cNvPr>
            <p:cNvSpPr/>
            <p:nvPr/>
          </p:nvSpPr>
          <p:spPr>
            <a:xfrm>
              <a:off x="5183765" y="4803494"/>
              <a:ext cx="104172" cy="104172"/>
            </a:xfrm>
            <a:prstGeom prst="ellipse">
              <a:avLst/>
            </a:prstGeom>
            <a:solidFill>
              <a:srgbClr val="BDC2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46748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2931574" y="514289"/>
            <a:ext cx="6328848" cy="646331"/>
          </a:xfrm>
          <a:prstGeom prst="rect">
            <a:avLst/>
          </a:prstGeom>
          <a:noFill/>
        </p:spPr>
        <p:txBody>
          <a:bodyPr wrap="none" rtlCol="0">
            <a:spAutoFit/>
          </a:bodyPr>
          <a:lstStyle/>
          <a:p>
            <a:pPr algn="ctr"/>
            <a:r>
              <a:rPr lang="zh-CN" altLang="en-US" sz="3600" b="1" dirty="0">
                <a:solidFill>
                  <a:srgbClr val="828979"/>
                </a:solidFill>
              </a:rPr>
              <a:t>语言生成 </a:t>
            </a:r>
            <a:r>
              <a:rPr lang="en-US" altLang="zh-CN" sz="3600" b="1" dirty="0">
                <a:solidFill>
                  <a:srgbClr val="828979"/>
                </a:solidFill>
              </a:rPr>
              <a:t>Language Generation</a:t>
            </a:r>
          </a:p>
        </p:txBody>
      </p:sp>
      <p:pic>
        <p:nvPicPr>
          <p:cNvPr id="4" name="图片 3" descr="卡通人物&#10;&#10;低可信度描述已自动生成">
            <a:extLst>
              <a:ext uri="{FF2B5EF4-FFF2-40B4-BE49-F238E27FC236}">
                <a16:creationId xmlns:a16="http://schemas.microsoft.com/office/drawing/2014/main" id="{57E151DE-2FC5-B085-02E5-B5828A30C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7985" y="1987249"/>
            <a:ext cx="6296025" cy="4191000"/>
          </a:xfrm>
          <a:prstGeom prst="rect">
            <a:avLst/>
          </a:prstGeom>
        </p:spPr>
      </p:pic>
      <p:sp>
        <p:nvSpPr>
          <p:cNvPr id="6" name="TextBox 30">
            <a:extLst>
              <a:ext uri="{FF2B5EF4-FFF2-40B4-BE49-F238E27FC236}">
                <a16:creationId xmlns:a16="http://schemas.microsoft.com/office/drawing/2014/main" id="{AF3D36D7-EDC0-E74B-E775-026FE00083F8}"/>
              </a:ext>
            </a:extLst>
          </p:cNvPr>
          <p:cNvSpPr txBox="1"/>
          <p:nvPr/>
        </p:nvSpPr>
        <p:spPr>
          <a:xfrm>
            <a:off x="2637095" y="1150097"/>
            <a:ext cx="6917804" cy="732508"/>
          </a:xfrm>
          <a:prstGeom prst="rect">
            <a:avLst/>
          </a:prstGeom>
          <a:noFill/>
        </p:spPr>
        <p:txBody>
          <a:bodyPr wrap="square" lIns="0" tIns="0" rIns="0" bIns="0" rtlCol="0" anchor="t">
            <a:spAutoFit/>
          </a:bodyPr>
          <a:lstStyle/>
          <a:p>
            <a:pPr algn="ctr" defTabSz="1219170">
              <a:spcBef>
                <a:spcPct val="20000"/>
              </a:spcBef>
              <a:defRPr/>
            </a:pPr>
            <a:r>
              <a:rPr lang="zh-CN" altLang="en-US" sz="1400" b="1" dirty="0">
                <a:solidFill>
                  <a:schemeClr val="tx1">
                    <a:lumMod val="95000"/>
                    <a:lumOff val="5000"/>
                  </a:schemeClr>
                </a:solidFill>
              </a:rPr>
              <a:t>通过预定义的规则和模板来生成文本</a:t>
            </a:r>
            <a:endParaRPr lang="en-US" altLang="zh-CN" sz="1400" b="1" dirty="0">
              <a:solidFill>
                <a:schemeClr val="tx1">
                  <a:lumMod val="95000"/>
                  <a:lumOff val="5000"/>
                </a:schemeClr>
              </a:solidFill>
            </a:endParaRPr>
          </a:p>
          <a:p>
            <a:pPr algn="ctr" defTabSz="1219170">
              <a:spcBef>
                <a:spcPct val="20000"/>
              </a:spcBef>
              <a:defRPr/>
            </a:pPr>
            <a:r>
              <a:rPr lang="zh-CN" altLang="en-US" sz="1400" b="1" dirty="0">
                <a:solidFill>
                  <a:schemeClr val="tx1">
                    <a:lumMod val="95000"/>
                    <a:lumOff val="5000"/>
                  </a:schemeClr>
                </a:solidFill>
              </a:rPr>
              <a:t>这种方法通常适用于生成简单的文本，如问候语、固定格式的消息等</a:t>
            </a:r>
            <a:endParaRPr lang="en-US" altLang="zh-CN" sz="1400" b="1" dirty="0">
              <a:solidFill>
                <a:schemeClr val="tx1">
                  <a:lumMod val="95000"/>
                  <a:lumOff val="5000"/>
                </a:schemeClr>
              </a:solidFill>
            </a:endParaRPr>
          </a:p>
          <a:p>
            <a:pPr algn="ctr" defTabSz="1219170">
              <a:spcBef>
                <a:spcPct val="20000"/>
              </a:spcBef>
              <a:defRPr/>
            </a:pPr>
            <a:r>
              <a:rPr lang="zh-CN" altLang="en-US" sz="1400" b="1" dirty="0">
                <a:solidFill>
                  <a:schemeClr val="tx1">
                    <a:lumMod val="95000"/>
                    <a:lumOff val="5000"/>
                  </a:schemeClr>
                </a:solidFill>
              </a:rPr>
              <a:t>但对于复杂的文本生成任务来说，</a:t>
            </a:r>
            <a:r>
              <a:rPr lang="en-US" altLang="zh-CN" sz="1400" b="1" dirty="0">
                <a:solidFill>
                  <a:schemeClr val="tx1">
                    <a:lumMod val="95000"/>
                    <a:lumOff val="5000"/>
                  </a:schemeClr>
                </a:solidFill>
              </a:rPr>
              <a:t>Rule-based </a:t>
            </a:r>
            <a:r>
              <a:rPr lang="zh-CN" altLang="en-US" sz="1400" b="1" dirty="0">
                <a:solidFill>
                  <a:schemeClr val="tx1">
                    <a:lumMod val="95000"/>
                    <a:lumOff val="5000"/>
                  </a:schemeClr>
                </a:solidFill>
              </a:rPr>
              <a:t>方法的扩展性有限。</a:t>
            </a:r>
            <a:endParaRPr lang="en-US" sz="1400" b="1" dirty="0">
              <a:solidFill>
                <a:schemeClr val="tx1">
                  <a:lumMod val="95000"/>
                  <a:lumOff val="5000"/>
                </a:schemeClr>
              </a:solidFill>
            </a:endParaRPr>
          </a:p>
        </p:txBody>
      </p:sp>
      <p:sp>
        <p:nvSpPr>
          <p:cNvPr id="8" name="TextBox 30">
            <a:extLst>
              <a:ext uri="{FF2B5EF4-FFF2-40B4-BE49-F238E27FC236}">
                <a16:creationId xmlns:a16="http://schemas.microsoft.com/office/drawing/2014/main" id="{FA536E82-02CF-C1A1-D7F2-D7ECD2735AB6}"/>
              </a:ext>
            </a:extLst>
          </p:cNvPr>
          <p:cNvSpPr txBox="1"/>
          <p:nvPr/>
        </p:nvSpPr>
        <p:spPr>
          <a:xfrm>
            <a:off x="9291404" y="2952583"/>
            <a:ext cx="2792241" cy="1378839"/>
          </a:xfrm>
          <a:prstGeom prst="rect">
            <a:avLst/>
          </a:prstGeom>
          <a:noFill/>
        </p:spPr>
        <p:txBody>
          <a:bodyPr wrap="square" lIns="0" tIns="0" rIns="0" bIns="0" rtlCol="0" anchor="t">
            <a:spAutoFit/>
          </a:bodyPr>
          <a:lstStyle/>
          <a:p>
            <a:pPr defTabSz="1219170">
              <a:spcBef>
                <a:spcPct val="20000"/>
              </a:spcBef>
              <a:defRPr/>
            </a:pPr>
            <a:r>
              <a:rPr lang="zh-CN" altLang="en-US" sz="1400" b="1" dirty="0">
                <a:solidFill>
                  <a:schemeClr val="tx1">
                    <a:lumMod val="95000"/>
                    <a:lumOff val="5000"/>
                  </a:schemeClr>
                </a:solidFill>
              </a:rPr>
              <a:t>使用统计模型来生成文本</a:t>
            </a:r>
            <a:endParaRPr lang="en-US" altLang="zh-CN" sz="1400" b="1" dirty="0">
              <a:solidFill>
                <a:schemeClr val="tx1">
                  <a:lumMod val="95000"/>
                  <a:lumOff val="5000"/>
                </a:schemeClr>
              </a:solidFill>
            </a:endParaRPr>
          </a:p>
          <a:p>
            <a:pPr defTabSz="1219170">
              <a:spcBef>
                <a:spcPct val="20000"/>
              </a:spcBef>
              <a:defRPr/>
            </a:pPr>
            <a:r>
              <a:rPr lang="zh-CN" altLang="en-US" sz="1400" b="1" dirty="0">
                <a:solidFill>
                  <a:schemeClr val="tx1">
                    <a:lumMod val="95000"/>
                    <a:lumOff val="5000"/>
                  </a:schemeClr>
                </a:solidFill>
              </a:rPr>
              <a:t>如</a:t>
            </a:r>
            <a:r>
              <a:rPr lang="en-US" altLang="zh-CN" sz="1400" b="1" dirty="0">
                <a:solidFill>
                  <a:schemeClr val="tx1">
                    <a:lumMod val="95000"/>
                    <a:lumOff val="5000"/>
                  </a:schemeClr>
                </a:solidFill>
              </a:rPr>
              <a:t>n-gram</a:t>
            </a:r>
            <a:r>
              <a:rPr lang="zh-CN" altLang="en-US" sz="1400" b="1" dirty="0">
                <a:solidFill>
                  <a:schemeClr val="tx1">
                    <a:lumMod val="95000"/>
                    <a:lumOff val="5000"/>
                  </a:schemeClr>
                </a:solidFill>
              </a:rPr>
              <a:t>语言模型、隐马尔可夫模型（</a:t>
            </a:r>
            <a:r>
              <a:rPr lang="en-US" altLang="zh-CN" sz="1400" b="1" dirty="0">
                <a:solidFill>
                  <a:schemeClr val="tx1">
                    <a:lumMod val="95000"/>
                    <a:lumOff val="5000"/>
                  </a:schemeClr>
                </a:solidFill>
              </a:rPr>
              <a:t>HMM</a:t>
            </a:r>
            <a:r>
              <a:rPr lang="zh-CN" altLang="en-US" sz="1400" b="1" dirty="0">
                <a:solidFill>
                  <a:schemeClr val="tx1">
                    <a:lumMod val="95000"/>
                    <a:lumOff val="5000"/>
                  </a:schemeClr>
                </a:solidFill>
              </a:rPr>
              <a:t>）等</a:t>
            </a:r>
            <a:endParaRPr lang="en-US" altLang="zh-CN" sz="1400" b="1" dirty="0">
              <a:solidFill>
                <a:schemeClr val="tx1">
                  <a:lumMod val="95000"/>
                  <a:lumOff val="5000"/>
                </a:schemeClr>
              </a:solidFill>
            </a:endParaRPr>
          </a:p>
          <a:p>
            <a:pPr defTabSz="1219170">
              <a:spcBef>
                <a:spcPct val="20000"/>
              </a:spcBef>
              <a:defRPr/>
            </a:pPr>
            <a:r>
              <a:rPr lang="zh-CN" altLang="en-US" sz="1400" b="1" dirty="0">
                <a:solidFill>
                  <a:schemeClr val="tx1">
                    <a:lumMod val="95000"/>
                    <a:lumOff val="5000"/>
                  </a:schemeClr>
                </a:solidFill>
              </a:rPr>
              <a:t>这种方法通过统计文本数据中的频率和概率信息，生成文本序列，但可能会受限于数据的数量和质量。</a:t>
            </a:r>
            <a:endParaRPr lang="en-US" sz="1400" b="1" dirty="0">
              <a:solidFill>
                <a:schemeClr val="tx1">
                  <a:lumMod val="95000"/>
                  <a:lumOff val="5000"/>
                </a:schemeClr>
              </a:solidFill>
            </a:endParaRPr>
          </a:p>
        </p:txBody>
      </p:sp>
      <p:sp>
        <p:nvSpPr>
          <p:cNvPr id="10" name="TextBox 30">
            <a:extLst>
              <a:ext uri="{FF2B5EF4-FFF2-40B4-BE49-F238E27FC236}">
                <a16:creationId xmlns:a16="http://schemas.microsoft.com/office/drawing/2014/main" id="{B9A73FB3-7697-8F0B-79E9-9CD0A2B7E504}"/>
              </a:ext>
            </a:extLst>
          </p:cNvPr>
          <p:cNvSpPr txBox="1"/>
          <p:nvPr/>
        </p:nvSpPr>
        <p:spPr>
          <a:xfrm>
            <a:off x="8454879" y="5057942"/>
            <a:ext cx="3676160" cy="1120307"/>
          </a:xfrm>
          <a:prstGeom prst="rect">
            <a:avLst/>
          </a:prstGeom>
          <a:noFill/>
        </p:spPr>
        <p:txBody>
          <a:bodyPr wrap="square" lIns="0" tIns="0" rIns="0" bIns="0" rtlCol="0" anchor="t">
            <a:spAutoFit/>
          </a:bodyPr>
          <a:lstStyle/>
          <a:p>
            <a:pPr defTabSz="1219170">
              <a:spcBef>
                <a:spcPct val="20000"/>
              </a:spcBef>
              <a:defRPr/>
            </a:pPr>
            <a:r>
              <a:rPr lang="zh-CN" altLang="en-US" sz="1400" b="1" dirty="0">
                <a:solidFill>
                  <a:schemeClr val="tx1">
                    <a:lumMod val="95000"/>
                    <a:lumOff val="5000"/>
                  </a:schemeClr>
                </a:solidFill>
              </a:rPr>
              <a:t>使用机器学习算法来生成文本</a:t>
            </a:r>
            <a:endParaRPr lang="en-US" altLang="zh-CN" sz="1400" b="1" dirty="0">
              <a:solidFill>
                <a:schemeClr val="tx1">
                  <a:lumMod val="95000"/>
                  <a:lumOff val="5000"/>
                </a:schemeClr>
              </a:solidFill>
            </a:endParaRPr>
          </a:p>
          <a:p>
            <a:pPr defTabSz="1219170">
              <a:spcBef>
                <a:spcPct val="20000"/>
              </a:spcBef>
              <a:defRPr/>
            </a:pPr>
            <a:r>
              <a:rPr lang="zh-CN" altLang="en-US" sz="1400" b="1" dirty="0">
                <a:solidFill>
                  <a:schemeClr val="tx1">
                    <a:lumMod val="95000"/>
                    <a:lumOff val="5000"/>
                  </a:schemeClr>
                </a:solidFill>
              </a:rPr>
              <a:t>例如，循环神经网络（</a:t>
            </a:r>
            <a:r>
              <a:rPr lang="en-US" altLang="zh-CN" sz="1400" b="1" dirty="0">
                <a:solidFill>
                  <a:schemeClr val="tx1">
                    <a:lumMod val="95000"/>
                    <a:lumOff val="5000"/>
                  </a:schemeClr>
                </a:solidFill>
              </a:rPr>
              <a:t>Recurrent Neural Networks, RNNs</a:t>
            </a:r>
            <a:r>
              <a:rPr lang="zh-CN" altLang="en-US" sz="1400" b="1" dirty="0">
                <a:solidFill>
                  <a:schemeClr val="tx1">
                    <a:lumMod val="95000"/>
                    <a:lumOff val="5000"/>
                  </a:schemeClr>
                </a:solidFill>
              </a:rPr>
              <a:t>）和变种（如长短时记忆网络，</a:t>
            </a:r>
            <a:r>
              <a:rPr lang="en-US" altLang="zh-CN" sz="1400" b="1" dirty="0">
                <a:solidFill>
                  <a:schemeClr val="tx1">
                    <a:lumMod val="95000"/>
                    <a:lumOff val="5000"/>
                  </a:schemeClr>
                </a:solidFill>
              </a:rPr>
              <a:t>LSTM</a:t>
            </a:r>
            <a:r>
              <a:rPr lang="zh-CN" altLang="en-US" sz="1400" b="1" dirty="0">
                <a:solidFill>
                  <a:schemeClr val="tx1">
                    <a:lumMod val="95000"/>
                    <a:lumOff val="5000"/>
                  </a:schemeClr>
                </a:solidFill>
              </a:rPr>
              <a:t>）被广泛用于生成文本，因为它们能够处理序列数据和捕捉上下文信息。</a:t>
            </a:r>
            <a:endParaRPr lang="en-US" sz="1400" b="1" dirty="0">
              <a:solidFill>
                <a:schemeClr val="tx1">
                  <a:lumMod val="95000"/>
                  <a:lumOff val="5000"/>
                </a:schemeClr>
              </a:solidFill>
            </a:endParaRPr>
          </a:p>
        </p:txBody>
      </p:sp>
      <p:sp>
        <p:nvSpPr>
          <p:cNvPr id="11" name="TextBox 30">
            <a:extLst>
              <a:ext uri="{FF2B5EF4-FFF2-40B4-BE49-F238E27FC236}">
                <a16:creationId xmlns:a16="http://schemas.microsoft.com/office/drawing/2014/main" id="{28EFA0C5-C52C-EAC7-7452-34C5E69CF016}"/>
              </a:ext>
            </a:extLst>
          </p:cNvPr>
          <p:cNvSpPr txBox="1"/>
          <p:nvPr/>
        </p:nvSpPr>
        <p:spPr>
          <a:xfrm>
            <a:off x="60956" y="4928675"/>
            <a:ext cx="3676166" cy="1378839"/>
          </a:xfrm>
          <a:prstGeom prst="rect">
            <a:avLst/>
          </a:prstGeom>
          <a:noFill/>
        </p:spPr>
        <p:txBody>
          <a:bodyPr wrap="square" lIns="0" tIns="0" rIns="0" bIns="0" rtlCol="0" anchor="t">
            <a:spAutoFit/>
          </a:bodyPr>
          <a:lstStyle/>
          <a:p>
            <a:pPr algn="r" defTabSz="1219170">
              <a:spcBef>
                <a:spcPct val="20000"/>
              </a:spcBef>
              <a:defRPr/>
            </a:pPr>
            <a:r>
              <a:rPr lang="zh-CN" altLang="en-US" sz="1400" b="1" dirty="0">
                <a:solidFill>
                  <a:schemeClr val="tx1">
                    <a:lumMod val="95000"/>
                    <a:lumOff val="5000"/>
                  </a:schemeClr>
                </a:solidFill>
              </a:rPr>
              <a:t>使用深度学习模型来生成文本</a:t>
            </a:r>
            <a:endParaRPr lang="en-US" altLang="zh-CN" sz="1400" b="1" dirty="0">
              <a:solidFill>
                <a:schemeClr val="tx1">
                  <a:lumMod val="95000"/>
                  <a:lumOff val="5000"/>
                </a:schemeClr>
              </a:solidFill>
            </a:endParaRPr>
          </a:p>
          <a:p>
            <a:pPr algn="r" defTabSz="1219170">
              <a:spcBef>
                <a:spcPct val="20000"/>
              </a:spcBef>
              <a:defRPr/>
            </a:pPr>
            <a:r>
              <a:rPr lang="zh-CN" altLang="en-US" sz="1400" b="1" dirty="0">
                <a:solidFill>
                  <a:schemeClr val="tx1">
                    <a:lumMod val="95000"/>
                    <a:lumOff val="5000"/>
                  </a:schemeClr>
                </a:solidFill>
              </a:rPr>
              <a:t>如变种的生成对抗网络（</a:t>
            </a:r>
            <a:r>
              <a:rPr lang="en-US" altLang="zh-CN" sz="1400" b="1" dirty="0">
                <a:solidFill>
                  <a:schemeClr val="tx1">
                    <a:lumMod val="95000"/>
                    <a:lumOff val="5000"/>
                  </a:schemeClr>
                </a:solidFill>
              </a:rPr>
              <a:t>Generative Adversarial Networks, GANs</a:t>
            </a:r>
            <a:r>
              <a:rPr lang="zh-CN" altLang="en-US" sz="1400" b="1" dirty="0">
                <a:solidFill>
                  <a:schemeClr val="tx1">
                    <a:lumMod val="95000"/>
                    <a:lumOff val="5000"/>
                  </a:schemeClr>
                </a:solidFill>
              </a:rPr>
              <a:t>）和变分自编码器（</a:t>
            </a:r>
            <a:r>
              <a:rPr lang="en-US" altLang="zh-CN" sz="1400" b="1" dirty="0">
                <a:solidFill>
                  <a:schemeClr val="tx1">
                    <a:lumMod val="95000"/>
                    <a:lumOff val="5000"/>
                  </a:schemeClr>
                </a:solidFill>
              </a:rPr>
              <a:t>Variational Autoencoders, VAEs</a:t>
            </a:r>
            <a:r>
              <a:rPr lang="zh-CN" altLang="en-US" sz="1400" b="1" dirty="0">
                <a:solidFill>
                  <a:schemeClr val="tx1">
                    <a:lumMod val="95000"/>
                    <a:lumOff val="5000"/>
                  </a:schemeClr>
                </a:solidFill>
              </a:rPr>
              <a:t>）</a:t>
            </a:r>
            <a:endParaRPr lang="en-US" altLang="zh-CN" sz="1400" b="1" dirty="0">
              <a:solidFill>
                <a:schemeClr val="tx1">
                  <a:lumMod val="95000"/>
                  <a:lumOff val="5000"/>
                </a:schemeClr>
              </a:solidFill>
            </a:endParaRPr>
          </a:p>
          <a:p>
            <a:pPr algn="r" defTabSz="1219170">
              <a:spcBef>
                <a:spcPct val="20000"/>
              </a:spcBef>
              <a:defRPr/>
            </a:pPr>
            <a:r>
              <a:rPr lang="zh-CN" altLang="en-US" sz="1400" b="1" dirty="0">
                <a:solidFill>
                  <a:schemeClr val="tx1">
                    <a:lumMod val="95000"/>
                    <a:lumOff val="5000"/>
                  </a:schemeClr>
                </a:solidFill>
              </a:rPr>
              <a:t>这些模型通常能够生成更复杂和高质量的文本，但需要大量的训练数据和计算资源。</a:t>
            </a:r>
            <a:endParaRPr lang="en-US" sz="1400" b="1" dirty="0">
              <a:solidFill>
                <a:schemeClr val="tx1">
                  <a:lumMod val="95000"/>
                  <a:lumOff val="5000"/>
                </a:schemeClr>
              </a:solidFill>
            </a:endParaRPr>
          </a:p>
        </p:txBody>
      </p:sp>
      <p:sp>
        <p:nvSpPr>
          <p:cNvPr id="12" name="TextBox 30">
            <a:extLst>
              <a:ext uri="{FF2B5EF4-FFF2-40B4-BE49-F238E27FC236}">
                <a16:creationId xmlns:a16="http://schemas.microsoft.com/office/drawing/2014/main" id="{A65E1473-38BE-A7FB-4D4C-00FD0F397BE1}"/>
              </a:ext>
            </a:extLst>
          </p:cNvPr>
          <p:cNvSpPr txBox="1"/>
          <p:nvPr/>
        </p:nvSpPr>
        <p:spPr>
          <a:xfrm>
            <a:off x="235131" y="3074047"/>
            <a:ext cx="2665460" cy="1378839"/>
          </a:xfrm>
          <a:prstGeom prst="rect">
            <a:avLst/>
          </a:prstGeom>
          <a:noFill/>
        </p:spPr>
        <p:txBody>
          <a:bodyPr wrap="square" lIns="0" tIns="0" rIns="0" bIns="0" rtlCol="0" anchor="t">
            <a:spAutoFit/>
          </a:bodyPr>
          <a:lstStyle/>
          <a:p>
            <a:pPr algn="r" defTabSz="1219170">
              <a:spcBef>
                <a:spcPct val="20000"/>
              </a:spcBef>
              <a:defRPr/>
            </a:pPr>
            <a:r>
              <a:rPr lang="zh-CN" altLang="en-US" sz="1400" b="1" dirty="0">
                <a:solidFill>
                  <a:schemeClr val="tx1">
                    <a:lumMod val="95000"/>
                    <a:lumOff val="5000"/>
                  </a:schemeClr>
                </a:solidFill>
              </a:rPr>
              <a:t>利用预训练的模型</a:t>
            </a:r>
            <a:endParaRPr lang="en-US" altLang="zh-CN" sz="1400" b="1" dirty="0">
              <a:solidFill>
                <a:schemeClr val="tx1">
                  <a:lumMod val="95000"/>
                  <a:lumOff val="5000"/>
                </a:schemeClr>
              </a:solidFill>
            </a:endParaRPr>
          </a:p>
          <a:p>
            <a:pPr algn="r" defTabSz="1219170">
              <a:spcBef>
                <a:spcPct val="20000"/>
              </a:spcBef>
              <a:defRPr/>
            </a:pPr>
            <a:r>
              <a:rPr lang="zh-CN" altLang="en-US" sz="1400" b="1" dirty="0">
                <a:solidFill>
                  <a:schemeClr val="tx1">
                    <a:lumMod val="95000"/>
                    <a:lumOff val="5000"/>
                  </a:schemeClr>
                </a:solidFill>
              </a:rPr>
              <a:t>如</a:t>
            </a:r>
            <a:r>
              <a:rPr lang="en-US" altLang="zh-CN" sz="1400" b="1" dirty="0">
                <a:solidFill>
                  <a:schemeClr val="tx1">
                    <a:lumMod val="95000"/>
                    <a:lumOff val="5000"/>
                  </a:schemeClr>
                </a:solidFill>
              </a:rPr>
              <a:t>GPT-3</a:t>
            </a:r>
            <a:r>
              <a:rPr lang="zh-CN" altLang="en-US" sz="1400" b="1" dirty="0">
                <a:solidFill>
                  <a:schemeClr val="tx1">
                    <a:lumMod val="95000"/>
                    <a:lumOff val="5000"/>
                  </a:schemeClr>
                </a:solidFill>
              </a:rPr>
              <a:t>、</a:t>
            </a:r>
            <a:r>
              <a:rPr lang="en-US" altLang="zh-CN" sz="1400" b="1" dirty="0">
                <a:solidFill>
                  <a:schemeClr val="tx1">
                    <a:lumMod val="95000"/>
                    <a:lumOff val="5000"/>
                  </a:schemeClr>
                </a:solidFill>
              </a:rPr>
              <a:t>BERT</a:t>
            </a:r>
            <a:r>
              <a:rPr lang="zh-CN" altLang="en-US" sz="1400" b="1" dirty="0">
                <a:solidFill>
                  <a:schemeClr val="tx1">
                    <a:lumMod val="95000"/>
                    <a:lumOff val="5000"/>
                  </a:schemeClr>
                </a:solidFill>
              </a:rPr>
              <a:t>等，来生成文本。</a:t>
            </a:r>
            <a:endParaRPr lang="en-US" altLang="zh-CN" sz="1400" b="1" dirty="0">
              <a:solidFill>
                <a:schemeClr val="tx1">
                  <a:lumMod val="95000"/>
                  <a:lumOff val="5000"/>
                </a:schemeClr>
              </a:solidFill>
            </a:endParaRPr>
          </a:p>
          <a:p>
            <a:pPr algn="r" defTabSz="1219170">
              <a:spcBef>
                <a:spcPct val="20000"/>
              </a:spcBef>
              <a:defRPr/>
            </a:pPr>
            <a:r>
              <a:rPr lang="zh-CN" altLang="en-US" sz="1400" b="1" dirty="0">
                <a:solidFill>
                  <a:schemeClr val="tx1">
                    <a:lumMod val="95000"/>
                    <a:lumOff val="5000"/>
                  </a:schemeClr>
                </a:solidFill>
              </a:rPr>
              <a:t>这些模型通过大量的无监督训练从大规模文本数据中学习到了丰富的语言知识，可以生成高质量且多样性的文本</a:t>
            </a:r>
            <a:endParaRPr lang="en-US" sz="1400" b="1" dirty="0">
              <a:solidFill>
                <a:schemeClr val="tx1">
                  <a:lumMod val="95000"/>
                  <a:lumOff val="5000"/>
                </a:schemeClr>
              </a:solidFill>
            </a:endParaRPr>
          </a:p>
        </p:txBody>
      </p:sp>
    </p:spTree>
    <p:extLst>
      <p:ext uri="{BB962C8B-B14F-4D97-AF65-F5344CB8AC3E}">
        <p14:creationId xmlns:p14="http://schemas.microsoft.com/office/powerpoint/2010/main" val="58397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BB96788-E9D4-4605-9D8B-F085D8D368A4}"/>
              </a:ext>
            </a:extLst>
          </p:cNvPr>
          <p:cNvGrpSpPr/>
          <p:nvPr/>
        </p:nvGrpSpPr>
        <p:grpSpPr>
          <a:xfrm>
            <a:off x="4992999" y="1560424"/>
            <a:ext cx="2206002" cy="1880958"/>
            <a:chOff x="4669360" y="1703658"/>
            <a:chExt cx="2853279" cy="2432862"/>
          </a:xfrm>
        </p:grpSpPr>
        <p:pic>
          <p:nvPicPr>
            <p:cNvPr id="7" name="图形 6">
              <a:extLst>
                <a:ext uri="{FF2B5EF4-FFF2-40B4-BE49-F238E27FC236}">
                  <a16:creationId xmlns:a16="http://schemas.microsoft.com/office/drawing/2014/main" id="{87F4ADDC-3E03-48A4-B38A-B2A8576B32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69360" y="2721479"/>
              <a:ext cx="2853279" cy="1415041"/>
            </a:xfrm>
            <a:prstGeom prst="rect">
              <a:avLst/>
            </a:prstGeom>
          </p:spPr>
        </p:pic>
        <p:sp>
          <p:nvSpPr>
            <p:cNvPr id="8" name="椭圆 7">
              <a:extLst>
                <a:ext uri="{FF2B5EF4-FFF2-40B4-BE49-F238E27FC236}">
                  <a16:creationId xmlns:a16="http://schemas.microsoft.com/office/drawing/2014/main" id="{BFDED210-AC3A-464D-8101-9347000726AE}"/>
                </a:ext>
              </a:extLst>
            </p:cNvPr>
            <p:cNvSpPr/>
            <p:nvPr userDrawn="1"/>
          </p:nvSpPr>
          <p:spPr>
            <a:xfrm>
              <a:off x="5083214" y="1703658"/>
              <a:ext cx="2025569" cy="2025569"/>
            </a:xfrm>
            <a:prstGeom prst="ellipse">
              <a:avLst/>
            </a:prstGeom>
            <a:solidFill>
              <a:srgbClr val="BDC2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0056221D-7EDF-4C13-969E-3958F8FCD6C1}"/>
              </a:ext>
            </a:extLst>
          </p:cNvPr>
          <p:cNvSpPr txBox="1"/>
          <p:nvPr/>
        </p:nvSpPr>
        <p:spPr>
          <a:xfrm>
            <a:off x="5574062" y="1800487"/>
            <a:ext cx="1043876" cy="1107996"/>
          </a:xfrm>
          <a:prstGeom prst="rect">
            <a:avLst/>
          </a:prstGeom>
          <a:noFill/>
        </p:spPr>
        <p:txBody>
          <a:bodyPr wrap="none" rtlCol="0">
            <a:spAutoFit/>
          </a:bodyPr>
          <a:lstStyle/>
          <a:p>
            <a:pPr algn="ctr"/>
            <a:r>
              <a:rPr lang="en-US" altLang="zh-CN" sz="6600" dirty="0">
                <a:solidFill>
                  <a:schemeClr val="bg1"/>
                </a:solidFill>
              </a:rPr>
              <a:t>02</a:t>
            </a:r>
            <a:endParaRPr lang="zh-CN" altLang="en-US" sz="6600" dirty="0">
              <a:solidFill>
                <a:schemeClr val="bg1"/>
              </a:solidFill>
            </a:endParaRPr>
          </a:p>
        </p:txBody>
      </p:sp>
      <p:sp>
        <p:nvSpPr>
          <p:cNvPr id="3" name="文本框 2">
            <a:extLst>
              <a:ext uri="{FF2B5EF4-FFF2-40B4-BE49-F238E27FC236}">
                <a16:creationId xmlns:a16="http://schemas.microsoft.com/office/drawing/2014/main" id="{A59A5DF0-DF26-4F0A-988B-738C3976C745}"/>
              </a:ext>
            </a:extLst>
          </p:cNvPr>
          <p:cNvSpPr txBox="1"/>
          <p:nvPr/>
        </p:nvSpPr>
        <p:spPr>
          <a:xfrm>
            <a:off x="3591146" y="3405577"/>
            <a:ext cx="5009706" cy="830997"/>
          </a:xfrm>
          <a:prstGeom prst="rect">
            <a:avLst/>
          </a:prstGeom>
          <a:noFill/>
        </p:spPr>
        <p:txBody>
          <a:bodyPr wrap="none" rtlCol="0">
            <a:spAutoFit/>
          </a:bodyPr>
          <a:lstStyle/>
          <a:p>
            <a:pPr algn="ctr"/>
            <a:r>
              <a:rPr lang="en-US" altLang="zh-CN" sz="4800" b="1" dirty="0">
                <a:solidFill>
                  <a:srgbClr val="E0CCB4"/>
                </a:solidFill>
              </a:rPr>
              <a:t>NLP </a:t>
            </a:r>
            <a:r>
              <a:rPr lang="zh-CN" altLang="en-US" sz="4800" b="1" dirty="0">
                <a:solidFill>
                  <a:srgbClr val="E0CCB4"/>
                </a:solidFill>
              </a:rPr>
              <a:t>山顶洞人时期</a:t>
            </a:r>
          </a:p>
        </p:txBody>
      </p:sp>
      <p:sp>
        <p:nvSpPr>
          <p:cNvPr id="4" name="矩形 3">
            <a:extLst>
              <a:ext uri="{FF2B5EF4-FFF2-40B4-BE49-F238E27FC236}">
                <a16:creationId xmlns:a16="http://schemas.microsoft.com/office/drawing/2014/main" id="{3E94D74B-07AE-4044-B91C-EBD6266390DB}"/>
              </a:ext>
            </a:extLst>
          </p:cNvPr>
          <p:cNvSpPr/>
          <p:nvPr/>
        </p:nvSpPr>
        <p:spPr>
          <a:xfrm>
            <a:off x="3695343" y="4145601"/>
            <a:ext cx="4801314" cy="307777"/>
          </a:xfrm>
          <a:prstGeom prst="rect">
            <a:avLst/>
          </a:prstGeom>
        </p:spPr>
        <p:txBody>
          <a:bodyPr wrap="square">
            <a:spAutoFit/>
          </a:bodyPr>
          <a:lstStyle/>
          <a:p>
            <a:pPr algn="dist"/>
            <a:r>
              <a:rPr lang="en-US" altLang="zh-CN" sz="1400" b="1" dirty="0">
                <a:solidFill>
                  <a:srgbClr val="373C3F"/>
                </a:solidFill>
                <a:latin typeface="Arial" panose="020B0604020202020204" pitchFamily="34" charset="0"/>
              </a:rPr>
              <a:t>Early research on NLP</a:t>
            </a:r>
            <a:endParaRPr lang="zh-CN" altLang="en-US" sz="1400" b="1" dirty="0">
              <a:solidFill>
                <a:srgbClr val="373C3F"/>
              </a:solidFill>
              <a:latin typeface="Arial" panose="020B0604020202020204" pitchFamily="34" charset="0"/>
            </a:endParaRPr>
          </a:p>
        </p:txBody>
      </p:sp>
      <p:sp>
        <p:nvSpPr>
          <p:cNvPr id="5" name="文本框 4">
            <a:extLst>
              <a:ext uri="{FF2B5EF4-FFF2-40B4-BE49-F238E27FC236}">
                <a16:creationId xmlns:a16="http://schemas.microsoft.com/office/drawing/2014/main" id="{D44DFE5D-B1FE-4DC4-BE88-D6BAEED06A0D}"/>
              </a:ext>
            </a:extLst>
          </p:cNvPr>
          <p:cNvSpPr txBox="1"/>
          <p:nvPr/>
        </p:nvSpPr>
        <p:spPr>
          <a:xfrm>
            <a:off x="2946847" y="4508806"/>
            <a:ext cx="6298306" cy="340734"/>
          </a:xfrm>
          <a:prstGeom prst="rect">
            <a:avLst/>
          </a:prstGeom>
          <a:noFill/>
        </p:spPr>
        <p:txBody>
          <a:bodyPr wrap="square" rtlCol="0">
            <a:spAutoFit/>
          </a:bodyPr>
          <a:lstStyle/>
          <a:p>
            <a:pPr algn="ctr">
              <a:lnSpc>
                <a:spcPct val="150000"/>
              </a:lnSpc>
            </a:pPr>
            <a:r>
              <a:rPr lang="zh-CN" altLang="en-US" sz="1200" dirty="0"/>
              <a:t>介绍早期的</a:t>
            </a:r>
            <a:r>
              <a:rPr lang="en-US" altLang="zh-CN" sz="1200" dirty="0"/>
              <a:t>NLP</a:t>
            </a:r>
            <a:r>
              <a:rPr lang="zh-CN" altLang="en-US" sz="1200" dirty="0"/>
              <a:t>领域研究内容，为后面</a:t>
            </a:r>
            <a:r>
              <a:rPr lang="en-US" altLang="zh-CN" sz="1200" dirty="0"/>
              <a:t>LLM</a:t>
            </a:r>
            <a:r>
              <a:rPr lang="zh-CN" altLang="en-US" sz="1200" dirty="0"/>
              <a:t>的发展奠定了重要的理论基础</a:t>
            </a:r>
            <a:endParaRPr lang="en-US" altLang="zh-CN" sz="1200" dirty="0"/>
          </a:p>
        </p:txBody>
      </p:sp>
    </p:spTree>
    <p:extLst>
      <p:ext uri="{BB962C8B-B14F-4D97-AF65-F5344CB8AC3E}">
        <p14:creationId xmlns:p14="http://schemas.microsoft.com/office/powerpoint/2010/main" val="2400355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2479622" y="514289"/>
            <a:ext cx="7232750" cy="646331"/>
          </a:xfrm>
          <a:prstGeom prst="rect">
            <a:avLst/>
          </a:prstGeom>
          <a:noFill/>
        </p:spPr>
        <p:txBody>
          <a:bodyPr wrap="none" rtlCol="0">
            <a:spAutoFit/>
          </a:bodyPr>
          <a:lstStyle/>
          <a:p>
            <a:pPr algn="ctr"/>
            <a:r>
              <a:rPr lang="en-US" altLang="zh-CN" sz="3600" b="1" dirty="0">
                <a:solidFill>
                  <a:srgbClr val="828979"/>
                </a:solidFill>
              </a:rPr>
              <a:t>Word Embedding One-hot </a:t>
            </a:r>
            <a:r>
              <a:rPr lang="en-US" altLang="zh-CN" sz="3600" b="1" dirty="0">
                <a:solidFill>
                  <a:srgbClr val="828979"/>
                </a:solidFill>
                <a:hlinkClick r:id="rId2"/>
              </a:rPr>
              <a:t>Word2vec</a:t>
            </a:r>
            <a:endParaRPr lang="zh-CN" altLang="en-US" sz="3600" b="1" dirty="0">
              <a:solidFill>
                <a:srgbClr val="828979"/>
              </a:solidFill>
            </a:endParaRPr>
          </a:p>
        </p:txBody>
      </p:sp>
      <p:pic>
        <p:nvPicPr>
          <p:cNvPr id="8" name="图片 7" descr="表格&#10;&#10;描述已自动生成">
            <a:extLst>
              <a:ext uri="{FF2B5EF4-FFF2-40B4-BE49-F238E27FC236}">
                <a16:creationId xmlns:a16="http://schemas.microsoft.com/office/drawing/2014/main" id="{4AFA390E-E391-C7AB-B1A0-E3CFC07868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21" y="1160620"/>
            <a:ext cx="5250328" cy="2514397"/>
          </a:xfrm>
          <a:prstGeom prst="rect">
            <a:avLst/>
          </a:prstGeom>
        </p:spPr>
      </p:pic>
      <p:pic>
        <p:nvPicPr>
          <p:cNvPr id="11" name="图片 10" descr="图表&#10;&#10;描述已自动生成">
            <a:extLst>
              <a:ext uri="{FF2B5EF4-FFF2-40B4-BE49-F238E27FC236}">
                <a16:creationId xmlns:a16="http://schemas.microsoft.com/office/drawing/2014/main" id="{2858BEDC-B0B3-1415-6B5E-1E574CCB89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2249" y="1160620"/>
            <a:ext cx="6455912" cy="2759434"/>
          </a:xfrm>
          <a:prstGeom prst="rect">
            <a:avLst/>
          </a:prstGeom>
        </p:spPr>
      </p:pic>
      <p:pic>
        <p:nvPicPr>
          <p:cNvPr id="13" name="图片 12" descr="图形用户界面, 文本, 应用程序&#10;&#10;描述已自动生成">
            <a:extLst>
              <a:ext uri="{FF2B5EF4-FFF2-40B4-BE49-F238E27FC236}">
                <a16:creationId xmlns:a16="http://schemas.microsoft.com/office/drawing/2014/main" id="{A3028F63-32F2-E4D7-544A-E7223D9729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705" y="3920054"/>
            <a:ext cx="4466761" cy="2711169"/>
          </a:xfrm>
          <a:prstGeom prst="rect">
            <a:avLst/>
          </a:prstGeom>
        </p:spPr>
      </p:pic>
      <p:pic>
        <p:nvPicPr>
          <p:cNvPr id="15" name="图片 14" descr="图形用户界面, 文本, 表格&#10;&#10;中度可信度描述已自动生成">
            <a:extLst>
              <a:ext uri="{FF2B5EF4-FFF2-40B4-BE49-F238E27FC236}">
                <a16:creationId xmlns:a16="http://schemas.microsoft.com/office/drawing/2014/main" id="{1C93DA8E-8A0A-3E94-325B-680F2F2A26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3677" y="3920054"/>
            <a:ext cx="4313055" cy="2799844"/>
          </a:xfrm>
          <a:prstGeom prst="rect">
            <a:avLst/>
          </a:prstGeom>
        </p:spPr>
      </p:pic>
    </p:spTree>
    <p:extLst>
      <p:ext uri="{BB962C8B-B14F-4D97-AF65-F5344CB8AC3E}">
        <p14:creationId xmlns:p14="http://schemas.microsoft.com/office/powerpoint/2010/main" val="1921323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557723" y="514289"/>
            <a:ext cx="11076558" cy="646331"/>
          </a:xfrm>
          <a:prstGeom prst="rect">
            <a:avLst/>
          </a:prstGeom>
          <a:noFill/>
        </p:spPr>
        <p:txBody>
          <a:bodyPr wrap="none" rtlCol="0">
            <a:spAutoFit/>
          </a:bodyPr>
          <a:lstStyle/>
          <a:p>
            <a:pPr algn="ctr"/>
            <a:r>
              <a:rPr lang="zh-CN" altLang="en-US" sz="3600" b="1" dirty="0">
                <a:solidFill>
                  <a:srgbClr val="828979"/>
                </a:solidFill>
              </a:rPr>
              <a:t>基于统计方法的语言生成：</a:t>
            </a:r>
            <a:r>
              <a:rPr lang="en-US" altLang="zh-CN" sz="3600" b="1" dirty="0">
                <a:solidFill>
                  <a:srgbClr val="828979"/>
                </a:solidFill>
              </a:rPr>
              <a:t>N-gram</a:t>
            </a:r>
            <a:r>
              <a:rPr lang="zh-CN" altLang="en-US" sz="3600" b="1" dirty="0">
                <a:solidFill>
                  <a:srgbClr val="828979"/>
                </a:solidFill>
              </a:rPr>
              <a:t>模型（理论基础）</a:t>
            </a:r>
          </a:p>
        </p:txBody>
      </p:sp>
      <mc:AlternateContent xmlns:mc="http://schemas.openxmlformats.org/markup-compatibility/2006" xmlns:a14="http://schemas.microsoft.com/office/drawing/2010/main">
        <mc:Choice Requires="a14">
          <p:sp>
            <p:nvSpPr>
              <p:cNvPr id="3" name="TextBox 30">
                <a:extLst>
                  <a:ext uri="{FF2B5EF4-FFF2-40B4-BE49-F238E27FC236}">
                    <a16:creationId xmlns:a16="http://schemas.microsoft.com/office/drawing/2014/main" id="{DABD6DED-017E-4F87-E396-3E2C1B84CCAA}"/>
                  </a:ext>
                </a:extLst>
              </p:cNvPr>
              <p:cNvSpPr txBox="1"/>
              <p:nvPr/>
            </p:nvSpPr>
            <p:spPr>
              <a:xfrm>
                <a:off x="257452" y="1428127"/>
                <a:ext cx="11742958" cy="886397"/>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条件概率的链式展开</a:t>
                </a:r>
                <a:r>
                  <a:rPr lang="en-US" altLang="zh-CN" b="1" dirty="0">
                    <a:solidFill>
                      <a:schemeClr val="tx1">
                        <a:lumMod val="95000"/>
                        <a:lumOff val="5000"/>
                      </a:schemeClr>
                    </a:solidFill>
                  </a:rPr>
                  <a:t>:</a:t>
                </a:r>
              </a:p>
              <a:p>
                <a:pPr algn="just" defTabSz="1219170">
                  <a:spcBef>
                    <a:spcPct val="20000"/>
                  </a:spcBef>
                  <a:defRPr/>
                </a:pPr>
                <a:endParaRPr lang="en-US" altLang="zh-CN" b="1" dirty="0">
                  <a:solidFill>
                    <a:schemeClr val="tx1">
                      <a:lumMod val="95000"/>
                      <a:lumOff val="5000"/>
                    </a:schemeClr>
                  </a:solidFill>
                </a:endParaRPr>
              </a:p>
              <a:p>
                <a:pPr algn="just" defTabSz="1219170">
                  <a:spcBef>
                    <a:spcPct val="20000"/>
                  </a:spcBef>
                  <a:defRPr/>
                </a:pPr>
                <a14:m>
                  <m:oMathPara xmlns:m="http://schemas.openxmlformats.org/officeDocument/2006/math">
                    <m:oMathParaPr>
                      <m:jc m:val="centerGroup"/>
                    </m:oMathParaPr>
                    <m:oMath xmlns:m="http://schemas.openxmlformats.org/officeDocument/2006/math">
                      <m:r>
                        <a:rPr lang="en-US" b="1" i="1" smtClean="0">
                          <a:solidFill>
                            <a:schemeClr val="tx1">
                              <a:lumMod val="95000"/>
                              <a:lumOff val="5000"/>
                            </a:schemeClr>
                          </a:solidFill>
                          <a:latin typeface="Cambria Math" panose="02040503050406030204" pitchFamily="18" charset="0"/>
                        </a:rPr>
                        <m:t>𝑷</m:t>
                      </m:r>
                      <m:d>
                        <m:dPr>
                          <m:ctrlPr>
                            <a:rPr lang="en-US" b="1" i="1" smtClean="0">
                              <a:solidFill>
                                <a:schemeClr val="tx1">
                                  <a:lumMod val="95000"/>
                                  <a:lumOff val="5000"/>
                                </a:schemeClr>
                              </a:solidFill>
                              <a:latin typeface="Cambria Math" panose="02040503050406030204" pitchFamily="18" charset="0"/>
                            </a:rPr>
                          </m:ctrlPr>
                        </m:dPr>
                        <m:e>
                          <m:r>
                            <a:rPr lang="en-US" b="1" i="1" smtClean="0">
                              <a:solidFill>
                                <a:schemeClr val="tx1">
                                  <a:lumMod val="95000"/>
                                  <a:lumOff val="5000"/>
                                </a:schemeClr>
                              </a:solidFill>
                              <a:latin typeface="Cambria Math" panose="02040503050406030204" pitchFamily="18" charset="0"/>
                            </a:rPr>
                            <m:t>𝑺</m:t>
                          </m:r>
                        </m:e>
                      </m:d>
                      <m:r>
                        <a:rPr lang="en-US" b="1" i="1" smtClean="0">
                          <a:solidFill>
                            <a:schemeClr val="tx1">
                              <a:lumMod val="95000"/>
                              <a:lumOff val="5000"/>
                            </a:schemeClr>
                          </a:solidFill>
                          <a:latin typeface="Cambria Math" panose="02040503050406030204" pitchFamily="18" charset="0"/>
                        </a:rPr>
                        <m:t>=</m:t>
                      </m:r>
                      <m:r>
                        <a:rPr lang="en-US" b="1" i="1" smtClean="0">
                          <a:solidFill>
                            <a:schemeClr val="tx1">
                              <a:lumMod val="95000"/>
                              <a:lumOff val="5000"/>
                            </a:schemeClr>
                          </a:solidFill>
                          <a:latin typeface="Cambria Math" panose="02040503050406030204" pitchFamily="18" charset="0"/>
                        </a:rPr>
                        <m:t>𝑷</m:t>
                      </m:r>
                      <m:d>
                        <m:dPr>
                          <m:ctrlPr>
                            <a:rPr lang="en-US" b="1" i="1" smtClean="0">
                              <a:solidFill>
                                <a:schemeClr val="tx1">
                                  <a:lumMod val="95000"/>
                                  <a:lumOff val="5000"/>
                                </a:schemeClr>
                              </a:solidFill>
                              <a:latin typeface="Cambria Math" panose="02040503050406030204" pitchFamily="18" charset="0"/>
                            </a:rPr>
                          </m:ctrlPr>
                        </m:dPr>
                        <m:e>
                          <m:sSub>
                            <m:sSubPr>
                              <m:ctrlPr>
                                <a:rPr lang="en-US" altLang="zh-CN" b="1" i="1" smtClean="0">
                                  <a:solidFill>
                                    <a:schemeClr val="tx1">
                                      <a:lumMod val="95000"/>
                                      <a:lumOff val="5000"/>
                                    </a:schemeClr>
                                  </a:solidFill>
                                  <a:latin typeface="Cambria Math" panose="02040503050406030204" pitchFamily="18" charset="0"/>
                                </a:rPr>
                              </m:ctrlPr>
                            </m:sSubPr>
                            <m:e>
                              <m:r>
                                <a:rPr lang="zh-CN" altLang="en-US" b="1" i="1" smtClean="0">
                                  <a:solidFill>
                                    <a:schemeClr val="tx1">
                                      <a:lumMod val="95000"/>
                                      <a:lumOff val="5000"/>
                                    </a:schemeClr>
                                  </a:solidFill>
                                  <a:latin typeface="Cambria Math" panose="02040503050406030204" pitchFamily="18" charset="0"/>
                                </a:rPr>
                                <m:t>𝝎</m:t>
                              </m:r>
                            </m:e>
                            <m:sub>
                              <m:r>
                                <a:rPr lang="en-US" altLang="zh-CN" b="1" i="1" smtClean="0">
                                  <a:solidFill>
                                    <a:schemeClr val="tx1">
                                      <a:lumMod val="95000"/>
                                      <a:lumOff val="5000"/>
                                    </a:schemeClr>
                                  </a:solidFill>
                                  <a:latin typeface="Cambria Math" panose="02040503050406030204" pitchFamily="18" charset="0"/>
                                </a:rPr>
                                <m:t>𝟏</m:t>
                              </m:r>
                            </m:sub>
                          </m:sSub>
                          <m:r>
                            <a:rPr lang="en-US" altLang="zh-CN" b="1" i="1" smtClean="0">
                              <a:solidFill>
                                <a:schemeClr val="tx1">
                                  <a:lumMod val="95000"/>
                                  <a:lumOff val="5000"/>
                                </a:schemeClr>
                              </a:solidFill>
                              <a:latin typeface="Cambria Math" panose="02040503050406030204" pitchFamily="18" charset="0"/>
                            </a:rPr>
                            <m:t>,</m:t>
                          </m:r>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smtClean="0">
                                  <a:solidFill>
                                    <a:schemeClr val="tx1">
                                      <a:lumMod val="95000"/>
                                      <a:lumOff val="5000"/>
                                    </a:schemeClr>
                                  </a:solidFill>
                                  <a:latin typeface="Cambria Math" panose="02040503050406030204" pitchFamily="18" charset="0"/>
                                </a:rPr>
                                <m:t>𝟐</m:t>
                              </m:r>
                            </m:sub>
                          </m:sSub>
                          <m:r>
                            <a:rPr lang="en-US" altLang="zh-CN" b="1" i="1" smtClean="0">
                              <a:solidFill>
                                <a:schemeClr val="tx1">
                                  <a:lumMod val="95000"/>
                                  <a:lumOff val="5000"/>
                                </a:schemeClr>
                              </a:solidFill>
                              <a:latin typeface="Cambria Math" panose="02040503050406030204" pitchFamily="18" charset="0"/>
                            </a:rPr>
                            <m:t>,</m:t>
                          </m:r>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smtClean="0">
                                  <a:solidFill>
                                    <a:schemeClr val="tx1">
                                      <a:lumMod val="95000"/>
                                      <a:lumOff val="5000"/>
                                    </a:schemeClr>
                                  </a:solidFill>
                                  <a:latin typeface="Cambria Math" panose="02040503050406030204" pitchFamily="18" charset="0"/>
                                </a:rPr>
                                <m:t>𝟑</m:t>
                              </m:r>
                            </m:sub>
                          </m:sSub>
                          <m:r>
                            <a:rPr lang="en-US" altLang="zh-CN" b="1" i="1" smtClean="0">
                              <a:solidFill>
                                <a:schemeClr val="tx1">
                                  <a:lumMod val="95000"/>
                                  <a:lumOff val="5000"/>
                                </a:schemeClr>
                              </a:solidFill>
                              <a:latin typeface="Cambria Math" panose="02040503050406030204" pitchFamily="18" charset="0"/>
                            </a:rPr>
                            <m:t>,</m:t>
                          </m:r>
                          <m:r>
                            <a:rPr lang="en-US" altLang="zh-CN" b="1" i="1" smtClean="0">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smtClean="0">
                                  <a:solidFill>
                                    <a:schemeClr val="tx1">
                                      <a:lumMod val="95000"/>
                                      <a:lumOff val="5000"/>
                                    </a:schemeClr>
                                  </a:solidFill>
                                  <a:latin typeface="Cambria Math" panose="02040503050406030204" pitchFamily="18" charset="0"/>
                                </a:rPr>
                                <m:t>𝒊</m:t>
                              </m:r>
                            </m:sub>
                          </m:sSub>
                        </m:e>
                      </m:d>
                      <m:r>
                        <a:rPr lang="en-US" b="1" i="1" smtClean="0">
                          <a:solidFill>
                            <a:schemeClr val="tx1">
                              <a:lumMod val="95000"/>
                              <a:lumOff val="5000"/>
                            </a:schemeClr>
                          </a:solidFill>
                          <a:latin typeface="Cambria Math" panose="02040503050406030204" pitchFamily="18" charset="0"/>
                        </a:rPr>
                        <m:t>=</m:t>
                      </m:r>
                      <m:r>
                        <a:rPr lang="en-US" b="1" i="1" smtClean="0">
                          <a:solidFill>
                            <a:schemeClr val="tx1">
                              <a:lumMod val="95000"/>
                              <a:lumOff val="5000"/>
                            </a:schemeClr>
                          </a:solidFill>
                          <a:latin typeface="Cambria Math" panose="02040503050406030204" pitchFamily="18" charset="0"/>
                        </a:rPr>
                        <m:t>𝑷</m:t>
                      </m:r>
                      <m:d>
                        <m:dPr>
                          <m:ctrlPr>
                            <a:rPr lang="en-US" b="1" i="1" smtClean="0">
                              <a:solidFill>
                                <a:schemeClr val="tx1">
                                  <a:lumMod val="95000"/>
                                  <a:lumOff val="5000"/>
                                </a:schemeClr>
                              </a:solidFill>
                              <a:latin typeface="Cambria Math" panose="02040503050406030204" pitchFamily="18" charset="0"/>
                            </a:rPr>
                          </m:ctrlPr>
                        </m:dPr>
                        <m:e>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a:solidFill>
                                    <a:schemeClr val="tx1">
                                      <a:lumMod val="95000"/>
                                      <a:lumOff val="5000"/>
                                    </a:schemeClr>
                                  </a:solidFill>
                                  <a:latin typeface="Cambria Math" panose="02040503050406030204" pitchFamily="18" charset="0"/>
                                </a:rPr>
                                <m:t>𝟏</m:t>
                              </m:r>
                            </m:sub>
                          </m:sSub>
                        </m:e>
                      </m:d>
                      <m:r>
                        <a:rPr lang="en-US" b="1" i="1" smtClean="0">
                          <a:solidFill>
                            <a:schemeClr val="tx1">
                              <a:lumMod val="95000"/>
                              <a:lumOff val="5000"/>
                            </a:schemeClr>
                          </a:solidFill>
                          <a:latin typeface="Cambria Math" panose="02040503050406030204" pitchFamily="18" charset="0"/>
                        </a:rPr>
                        <m:t>𝑷</m:t>
                      </m:r>
                      <m:d>
                        <m:dPr>
                          <m:ctrlPr>
                            <a:rPr lang="en-US" b="1" i="1" smtClean="0">
                              <a:solidFill>
                                <a:schemeClr val="tx1">
                                  <a:lumMod val="95000"/>
                                  <a:lumOff val="5000"/>
                                </a:schemeClr>
                              </a:solidFill>
                              <a:latin typeface="Cambria Math" panose="02040503050406030204" pitchFamily="18" charset="0"/>
                            </a:rPr>
                          </m:ctrlPr>
                        </m:dPr>
                        <m:e>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smtClean="0">
                                  <a:solidFill>
                                    <a:schemeClr val="tx1">
                                      <a:lumMod val="95000"/>
                                      <a:lumOff val="5000"/>
                                    </a:schemeClr>
                                  </a:solidFill>
                                  <a:latin typeface="Cambria Math" panose="02040503050406030204" pitchFamily="18" charset="0"/>
                                </a:rPr>
                                <m:t>𝟐</m:t>
                              </m:r>
                            </m:sub>
                          </m:sSub>
                        </m:e>
                        <m:e>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a:solidFill>
                                    <a:schemeClr val="tx1">
                                      <a:lumMod val="95000"/>
                                      <a:lumOff val="5000"/>
                                    </a:schemeClr>
                                  </a:solidFill>
                                  <a:latin typeface="Cambria Math" panose="02040503050406030204" pitchFamily="18" charset="0"/>
                                </a:rPr>
                                <m:t>𝟏</m:t>
                              </m:r>
                            </m:sub>
                          </m:sSub>
                        </m:e>
                      </m:d>
                      <m:r>
                        <a:rPr lang="en-US" b="1" i="1" smtClean="0">
                          <a:solidFill>
                            <a:schemeClr val="tx1">
                              <a:lumMod val="95000"/>
                              <a:lumOff val="5000"/>
                            </a:schemeClr>
                          </a:solidFill>
                          <a:latin typeface="Cambria Math" panose="02040503050406030204" pitchFamily="18" charset="0"/>
                        </a:rPr>
                        <m:t>𝑷</m:t>
                      </m:r>
                      <m:r>
                        <a:rPr lang="en-US" b="1" i="1" smtClean="0">
                          <a:solidFill>
                            <a:schemeClr val="tx1">
                              <a:lumMod val="95000"/>
                              <a:lumOff val="5000"/>
                            </a:schemeClr>
                          </a:solidFill>
                          <a:latin typeface="Cambria Math" panose="02040503050406030204" pitchFamily="18" charset="0"/>
                        </a:rPr>
                        <m:t>(</m:t>
                      </m:r>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smtClean="0">
                              <a:solidFill>
                                <a:schemeClr val="tx1">
                                  <a:lumMod val="95000"/>
                                  <a:lumOff val="5000"/>
                                </a:schemeClr>
                              </a:solidFill>
                              <a:latin typeface="Cambria Math" panose="02040503050406030204" pitchFamily="18" charset="0"/>
                            </a:rPr>
                            <m:t>𝟑</m:t>
                          </m:r>
                        </m:sub>
                      </m:sSub>
                      <m:r>
                        <a:rPr lang="en-US" altLang="zh-CN" b="1" i="1" smtClean="0">
                          <a:solidFill>
                            <a:schemeClr val="tx1">
                              <a:lumMod val="95000"/>
                              <a:lumOff val="5000"/>
                            </a:schemeClr>
                          </a:solidFill>
                          <a:latin typeface="Cambria Math" panose="02040503050406030204" pitchFamily="18" charset="0"/>
                        </a:rPr>
                        <m:t>|</m:t>
                      </m:r>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a:solidFill>
                                <a:schemeClr val="tx1">
                                  <a:lumMod val="95000"/>
                                  <a:lumOff val="5000"/>
                                </a:schemeClr>
                              </a:solidFill>
                              <a:latin typeface="Cambria Math" panose="02040503050406030204" pitchFamily="18" charset="0"/>
                            </a:rPr>
                            <m:t>𝟏</m:t>
                          </m:r>
                        </m:sub>
                      </m:sSub>
                      <m:r>
                        <a:rPr lang="en-US" altLang="zh-CN" b="1" i="1" smtClean="0">
                          <a:solidFill>
                            <a:schemeClr val="tx1">
                              <a:lumMod val="95000"/>
                              <a:lumOff val="5000"/>
                            </a:schemeClr>
                          </a:solidFill>
                          <a:latin typeface="Cambria Math" panose="02040503050406030204" pitchFamily="18" charset="0"/>
                        </a:rPr>
                        <m:t>,</m:t>
                      </m:r>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smtClean="0">
                              <a:solidFill>
                                <a:schemeClr val="tx1">
                                  <a:lumMod val="95000"/>
                                  <a:lumOff val="5000"/>
                                </a:schemeClr>
                              </a:solidFill>
                              <a:latin typeface="Cambria Math" panose="02040503050406030204" pitchFamily="18" charset="0"/>
                            </a:rPr>
                            <m:t>𝟐</m:t>
                          </m:r>
                        </m:sub>
                      </m:sSub>
                      <m:r>
                        <a:rPr lang="en-US" b="1" i="1" smtClean="0">
                          <a:solidFill>
                            <a:schemeClr val="tx1">
                              <a:lumMod val="95000"/>
                              <a:lumOff val="5000"/>
                            </a:schemeClr>
                          </a:solidFill>
                          <a:latin typeface="Cambria Math" panose="02040503050406030204" pitchFamily="18" charset="0"/>
                        </a:rPr>
                        <m:t>)</m:t>
                      </m:r>
                      <m:r>
                        <a:rPr lang="en-US" b="1"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b="1" i="1" smtClean="0">
                          <a:solidFill>
                            <a:schemeClr val="tx1">
                              <a:lumMod val="95000"/>
                              <a:lumOff val="5000"/>
                            </a:schemeClr>
                          </a:solidFill>
                          <a:latin typeface="Cambria Math" panose="02040503050406030204" pitchFamily="18" charset="0"/>
                          <a:ea typeface="Cambria Math" panose="02040503050406030204" pitchFamily="18" charset="0"/>
                        </a:rPr>
                        <m:t>𝑷</m:t>
                      </m:r>
                      <m:r>
                        <a:rPr lang="en-US" b="1" i="1" smtClean="0">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smtClean="0">
                              <a:solidFill>
                                <a:schemeClr val="tx1">
                                  <a:lumMod val="95000"/>
                                  <a:lumOff val="5000"/>
                                </a:schemeClr>
                              </a:solidFill>
                              <a:latin typeface="Cambria Math" panose="02040503050406030204" pitchFamily="18" charset="0"/>
                            </a:rPr>
                            <m:t>𝒊</m:t>
                          </m:r>
                        </m:sub>
                      </m:sSub>
                      <m:r>
                        <a:rPr lang="en-US" altLang="zh-CN" b="1" i="1" smtClean="0">
                          <a:solidFill>
                            <a:schemeClr val="tx1">
                              <a:lumMod val="95000"/>
                              <a:lumOff val="5000"/>
                            </a:schemeClr>
                          </a:solidFill>
                          <a:latin typeface="Cambria Math" panose="02040503050406030204" pitchFamily="18" charset="0"/>
                        </a:rPr>
                        <m:t>|</m:t>
                      </m:r>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a:solidFill>
                                <a:schemeClr val="tx1">
                                  <a:lumMod val="95000"/>
                                  <a:lumOff val="5000"/>
                                </a:schemeClr>
                              </a:solidFill>
                              <a:latin typeface="Cambria Math" panose="02040503050406030204" pitchFamily="18" charset="0"/>
                            </a:rPr>
                            <m:t>𝟏</m:t>
                          </m:r>
                        </m:sub>
                      </m:sSub>
                      <m:r>
                        <a:rPr lang="en-US" altLang="zh-CN" b="1" i="1" smtClean="0">
                          <a:solidFill>
                            <a:schemeClr val="tx1">
                              <a:lumMod val="95000"/>
                              <a:lumOff val="5000"/>
                            </a:schemeClr>
                          </a:solidFill>
                          <a:latin typeface="Cambria Math" panose="02040503050406030204" pitchFamily="18" charset="0"/>
                        </a:rPr>
                        <m:t>,</m:t>
                      </m:r>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smtClean="0">
                              <a:solidFill>
                                <a:schemeClr val="tx1">
                                  <a:lumMod val="95000"/>
                                  <a:lumOff val="5000"/>
                                </a:schemeClr>
                              </a:solidFill>
                              <a:latin typeface="Cambria Math" panose="02040503050406030204" pitchFamily="18" charset="0"/>
                            </a:rPr>
                            <m:t>𝟐</m:t>
                          </m:r>
                        </m:sub>
                      </m:sSub>
                      <m:r>
                        <a:rPr lang="en-US" altLang="zh-CN" b="1" i="1" smtClean="0">
                          <a:solidFill>
                            <a:schemeClr val="tx1">
                              <a:lumMod val="95000"/>
                              <a:lumOff val="5000"/>
                            </a:schemeClr>
                          </a:solidFill>
                          <a:latin typeface="Cambria Math" panose="02040503050406030204" pitchFamily="18" charset="0"/>
                        </a:rPr>
                        <m:t>,</m:t>
                      </m:r>
                      <m:r>
                        <a:rPr lang="en-US" altLang="zh-CN" b="1" i="1" smtClean="0">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smtClean="0">
                              <a:solidFill>
                                <a:schemeClr val="tx1">
                                  <a:lumMod val="95000"/>
                                  <a:lumOff val="5000"/>
                                </a:schemeClr>
                              </a:solidFill>
                              <a:latin typeface="Cambria Math" panose="02040503050406030204" pitchFamily="18" charset="0"/>
                            </a:rPr>
                            <m:t>𝒊</m:t>
                          </m:r>
                          <m:r>
                            <a:rPr lang="en-US" altLang="zh-CN" b="1" i="1" smtClean="0">
                              <a:solidFill>
                                <a:schemeClr val="tx1">
                                  <a:lumMod val="95000"/>
                                  <a:lumOff val="5000"/>
                                </a:schemeClr>
                              </a:solidFill>
                              <a:latin typeface="Cambria Math" panose="02040503050406030204" pitchFamily="18" charset="0"/>
                            </a:rPr>
                            <m:t>−</m:t>
                          </m:r>
                          <m:r>
                            <a:rPr lang="en-US" altLang="zh-CN" b="1" i="1" smtClean="0">
                              <a:solidFill>
                                <a:schemeClr val="tx1">
                                  <a:lumMod val="95000"/>
                                  <a:lumOff val="5000"/>
                                </a:schemeClr>
                              </a:solidFill>
                              <a:latin typeface="Cambria Math" panose="02040503050406030204" pitchFamily="18" charset="0"/>
                            </a:rPr>
                            <m:t>𝟏</m:t>
                          </m:r>
                        </m:sub>
                      </m:sSub>
                      <m:r>
                        <a:rPr lang="en-US" b="1"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en-US" b="1" dirty="0">
                  <a:solidFill>
                    <a:schemeClr val="tx1">
                      <a:lumMod val="95000"/>
                      <a:lumOff val="5000"/>
                    </a:schemeClr>
                  </a:solidFill>
                </a:endParaRPr>
              </a:p>
            </p:txBody>
          </p:sp>
        </mc:Choice>
        <mc:Fallback xmlns="">
          <p:sp>
            <p:nvSpPr>
              <p:cNvPr id="3" name="TextBox 30">
                <a:extLst>
                  <a:ext uri="{FF2B5EF4-FFF2-40B4-BE49-F238E27FC236}">
                    <a16:creationId xmlns:a16="http://schemas.microsoft.com/office/drawing/2014/main" id="{DABD6DED-017E-4F87-E396-3E2C1B84CCAA}"/>
                  </a:ext>
                </a:extLst>
              </p:cNvPr>
              <p:cNvSpPr txBox="1">
                <a:spLocks noRot="1" noChangeAspect="1" noMove="1" noResize="1" noEditPoints="1" noAdjustHandles="1" noChangeArrowheads="1" noChangeShapeType="1" noTextEdit="1"/>
              </p:cNvSpPr>
              <p:nvPr/>
            </p:nvSpPr>
            <p:spPr>
              <a:xfrm>
                <a:off x="257452" y="1428127"/>
                <a:ext cx="11742958" cy="886397"/>
              </a:xfrm>
              <a:prstGeom prst="rect">
                <a:avLst/>
              </a:prstGeom>
              <a:blipFill>
                <a:blip r:embed="rId2"/>
                <a:stretch>
                  <a:fillRect l="-1194" t="-9589" b="-95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0">
                <a:extLst>
                  <a:ext uri="{FF2B5EF4-FFF2-40B4-BE49-F238E27FC236}">
                    <a16:creationId xmlns:a16="http://schemas.microsoft.com/office/drawing/2014/main" id="{DA007987-90AE-7194-8AC3-2165C839CDED}"/>
                  </a:ext>
                </a:extLst>
              </p:cNvPr>
              <p:cNvSpPr txBox="1"/>
              <p:nvPr/>
            </p:nvSpPr>
            <p:spPr>
              <a:xfrm>
                <a:off x="191585" y="2582031"/>
                <a:ext cx="11808825" cy="2548390"/>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马尔科夫假设</a:t>
                </a:r>
                <a:r>
                  <a:rPr lang="en-US" altLang="zh-CN" b="1" dirty="0">
                    <a:solidFill>
                      <a:schemeClr val="tx1">
                        <a:lumMod val="95000"/>
                        <a:lumOff val="5000"/>
                      </a:schemeClr>
                    </a:solidFill>
                  </a:rPr>
                  <a:t>:</a:t>
                </a:r>
              </a:p>
              <a:p>
                <a:pPr algn="just" defTabSz="1219170">
                  <a:spcBef>
                    <a:spcPct val="20000"/>
                  </a:spcBef>
                  <a:defRPr/>
                </a:pPr>
                <a:endParaRPr lang="en-US" altLang="zh-CN" b="1" dirty="0">
                  <a:solidFill>
                    <a:schemeClr val="tx1">
                      <a:lumMod val="95000"/>
                      <a:lumOff val="5000"/>
                    </a:schemeClr>
                  </a:solidFill>
                </a:endParaRPr>
              </a:p>
              <a:p>
                <a:pPr algn="just" defTabSz="1219170">
                  <a:spcBef>
                    <a:spcPct val="20000"/>
                  </a:spcBef>
                  <a:defRPr/>
                </a:pPr>
                <a:r>
                  <a:rPr lang="zh-CN" altLang="en-US" b="1" dirty="0">
                    <a:solidFill>
                      <a:schemeClr val="tx1">
                        <a:lumMod val="95000"/>
                        <a:lumOff val="5000"/>
                      </a:schemeClr>
                    </a:solidFill>
                  </a:rPr>
                  <a:t>一个词的出现不依赖于前面的全部词，而是仅仅依赖它前面的几个词，称这样的假设为马尔科夫假设。</a:t>
                </a:r>
                <a:endParaRPr lang="en-US" altLang="zh-CN" b="1" dirty="0">
                  <a:solidFill>
                    <a:schemeClr val="tx1">
                      <a:lumMod val="95000"/>
                      <a:lumOff val="5000"/>
                    </a:schemeClr>
                  </a:solidFill>
                </a:endParaRPr>
              </a:p>
              <a:p>
                <a:pPr algn="just" defTabSz="1219170">
                  <a:spcBef>
                    <a:spcPct val="20000"/>
                  </a:spcBef>
                  <a:defRPr/>
                </a:pPr>
                <a:r>
                  <a:rPr lang="zh-CN" altLang="en-US" b="1" dirty="0">
                    <a:solidFill>
                      <a:schemeClr val="tx1">
                        <a:lumMod val="95000"/>
                        <a:lumOff val="5000"/>
                      </a:schemeClr>
                    </a:solidFill>
                  </a:rPr>
                  <a:t>以三元语言模型（</a:t>
                </a:r>
                <a:r>
                  <a:rPr lang="en-US" altLang="zh-CN" b="1" dirty="0">
                    <a:solidFill>
                      <a:schemeClr val="tx1">
                        <a:lumMod val="95000"/>
                        <a:lumOff val="5000"/>
                      </a:schemeClr>
                    </a:solidFill>
                  </a:rPr>
                  <a:t>Trigram</a:t>
                </a:r>
                <a:r>
                  <a:rPr lang="zh-CN" altLang="en-US" b="1" dirty="0">
                    <a:solidFill>
                      <a:schemeClr val="tx1">
                        <a:lumMod val="95000"/>
                        <a:lumOff val="5000"/>
                      </a:schemeClr>
                    </a:solidFill>
                  </a:rPr>
                  <a:t>）为例，如果一个词的出现仅依赖于它前面出现的两个词，那么就称之为三阶马尔科夫假设</a:t>
                </a:r>
                <a:endParaRPr lang="en-US" altLang="zh-CN" b="1" dirty="0">
                  <a:solidFill>
                    <a:schemeClr val="tx1">
                      <a:lumMod val="95000"/>
                      <a:lumOff val="5000"/>
                    </a:schemeClr>
                  </a:solidFill>
                </a:endParaRPr>
              </a:p>
              <a:p>
                <a:pPr algn="just" defTabSz="1219170">
                  <a:spcBef>
                    <a:spcPct val="20000"/>
                  </a:spcBef>
                  <a:defRPr/>
                </a:pPr>
                <a:endParaRPr lang="en-US" altLang="zh-CN" b="1" dirty="0">
                  <a:solidFill>
                    <a:schemeClr val="tx1">
                      <a:lumMod val="95000"/>
                      <a:lumOff val="5000"/>
                    </a:schemeClr>
                  </a:solidFill>
                </a:endParaRPr>
              </a:p>
              <a:p>
                <a:pPr algn="just" defTabSz="1219170">
                  <a:spcBef>
                    <a:spcPct val="20000"/>
                  </a:spcBef>
                  <a:defRPr/>
                </a:pPr>
                <a:r>
                  <a:rPr lang="zh-CN" altLang="en-US" b="1" dirty="0">
                    <a:solidFill>
                      <a:schemeClr val="tx1">
                        <a:lumMod val="95000"/>
                        <a:lumOff val="5000"/>
                      </a:schemeClr>
                    </a:solidFill>
                  </a:rPr>
                  <a:t>对应的语言模型就是三元语言模型：</a:t>
                </a:r>
                <a:endParaRPr lang="en-US" altLang="zh-CN" b="1" dirty="0">
                  <a:solidFill>
                    <a:schemeClr val="tx1">
                      <a:lumMod val="95000"/>
                      <a:lumOff val="5000"/>
                    </a:schemeClr>
                  </a:solidFill>
                </a:endParaRPr>
              </a:p>
              <a:p>
                <a:pPr algn="just" defTabSz="1219170">
                  <a:spcBef>
                    <a:spcPct val="20000"/>
                  </a:spcBef>
                  <a:defRPr/>
                </a:pPr>
                <a:endParaRPr lang="en-US" altLang="zh-CN" b="1" dirty="0">
                  <a:solidFill>
                    <a:schemeClr val="tx1">
                      <a:lumMod val="95000"/>
                      <a:lumOff val="5000"/>
                    </a:schemeClr>
                  </a:solidFill>
                </a:endParaRPr>
              </a:p>
              <a:p>
                <a:pPr algn="just" defTabSz="1219170">
                  <a:spcBef>
                    <a:spcPct val="20000"/>
                  </a:spcBef>
                  <a:defRPr/>
                </a:pPr>
                <a14:m>
                  <m:oMathPara xmlns:m="http://schemas.openxmlformats.org/officeDocument/2006/math">
                    <m:oMathParaPr>
                      <m:jc m:val="centerGroup"/>
                    </m:oMathParaPr>
                    <m:oMath xmlns:m="http://schemas.openxmlformats.org/officeDocument/2006/math">
                      <m:r>
                        <a:rPr lang="en-US" b="1" i="1" smtClean="0">
                          <a:solidFill>
                            <a:schemeClr val="tx1">
                              <a:lumMod val="95000"/>
                              <a:lumOff val="5000"/>
                            </a:schemeClr>
                          </a:solidFill>
                          <a:latin typeface="Cambria Math" panose="02040503050406030204" pitchFamily="18" charset="0"/>
                        </a:rPr>
                        <m:t>𝑷</m:t>
                      </m:r>
                      <m:d>
                        <m:dPr>
                          <m:ctrlPr>
                            <a:rPr lang="en-US" b="1" i="1" smtClean="0">
                              <a:solidFill>
                                <a:schemeClr val="tx1">
                                  <a:lumMod val="95000"/>
                                  <a:lumOff val="5000"/>
                                </a:schemeClr>
                              </a:solidFill>
                              <a:latin typeface="Cambria Math" panose="02040503050406030204" pitchFamily="18" charset="0"/>
                            </a:rPr>
                          </m:ctrlPr>
                        </m:dPr>
                        <m:e>
                          <m:r>
                            <a:rPr lang="en-US" b="1" i="1" smtClean="0">
                              <a:solidFill>
                                <a:schemeClr val="tx1">
                                  <a:lumMod val="95000"/>
                                  <a:lumOff val="5000"/>
                                </a:schemeClr>
                              </a:solidFill>
                              <a:latin typeface="Cambria Math" panose="02040503050406030204" pitchFamily="18" charset="0"/>
                            </a:rPr>
                            <m:t>𝑺</m:t>
                          </m:r>
                        </m:e>
                      </m:d>
                      <m:r>
                        <a:rPr lang="en-US" b="1" i="1" smtClean="0">
                          <a:solidFill>
                            <a:schemeClr val="tx1">
                              <a:lumMod val="95000"/>
                              <a:lumOff val="5000"/>
                            </a:schemeClr>
                          </a:solidFill>
                          <a:latin typeface="Cambria Math" panose="02040503050406030204" pitchFamily="18" charset="0"/>
                        </a:rPr>
                        <m:t>=</m:t>
                      </m:r>
                      <m:r>
                        <a:rPr lang="en-US" b="1" i="1" smtClean="0">
                          <a:solidFill>
                            <a:schemeClr val="tx1">
                              <a:lumMod val="95000"/>
                              <a:lumOff val="5000"/>
                            </a:schemeClr>
                          </a:solidFill>
                          <a:latin typeface="Cambria Math" panose="02040503050406030204" pitchFamily="18" charset="0"/>
                        </a:rPr>
                        <m:t>𝑷</m:t>
                      </m:r>
                      <m:d>
                        <m:dPr>
                          <m:ctrlPr>
                            <a:rPr lang="en-US" b="1" i="1" smtClean="0">
                              <a:solidFill>
                                <a:schemeClr val="tx1">
                                  <a:lumMod val="95000"/>
                                  <a:lumOff val="5000"/>
                                </a:schemeClr>
                              </a:solidFill>
                              <a:latin typeface="Cambria Math" panose="02040503050406030204" pitchFamily="18" charset="0"/>
                            </a:rPr>
                          </m:ctrlPr>
                        </m:dPr>
                        <m:e>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a:solidFill>
                                    <a:schemeClr val="tx1">
                                      <a:lumMod val="95000"/>
                                      <a:lumOff val="5000"/>
                                    </a:schemeClr>
                                  </a:solidFill>
                                  <a:latin typeface="Cambria Math" panose="02040503050406030204" pitchFamily="18" charset="0"/>
                                </a:rPr>
                                <m:t>𝟏</m:t>
                              </m:r>
                            </m:sub>
                          </m:sSub>
                        </m:e>
                      </m:d>
                      <m:r>
                        <a:rPr lang="en-US" b="1" i="1" smtClean="0">
                          <a:solidFill>
                            <a:schemeClr val="tx1">
                              <a:lumMod val="95000"/>
                              <a:lumOff val="5000"/>
                            </a:schemeClr>
                          </a:solidFill>
                          <a:latin typeface="Cambria Math" panose="02040503050406030204" pitchFamily="18" charset="0"/>
                        </a:rPr>
                        <m:t>𝑷</m:t>
                      </m:r>
                      <m:d>
                        <m:dPr>
                          <m:ctrlPr>
                            <a:rPr lang="en-US" b="1" i="1" smtClean="0">
                              <a:solidFill>
                                <a:schemeClr val="tx1">
                                  <a:lumMod val="95000"/>
                                  <a:lumOff val="5000"/>
                                </a:schemeClr>
                              </a:solidFill>
                              <a:latin typeface="Cambria Math" panose="02040503050406030204" pitchFamily="18" charset="0"/>
                            </a:rPr>
                          </m:ctrlPr>
                        </m:dPr>
                        <m:e>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smtClean="0">
                                  <a:solidFill>
                                    <a:schemeClr val="tx1">
                                      <a:lumMod val="95000"/>
                                      <a:lumOff val="5000"/>
                                    </a:schemeClr>
                                  </a:solidFill>
                                  <a:latin typeface="Cambria Math" panose="02040503050406030204" pitchFamily="18" charset="0"/>
                                </a:rPr>
                                <m:t>𝟐</m:t>
                              </m:r>
                            </m:sub>
                          </m:sSub>
                        </m:e>
                        <m:e>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a:solidFill>
                                    <a:schemeClr val="tx1">
                                      <a:lumMod val="95000"/>
                                      <a:lumOff val="5000"/>
                                    </a:schemeClr>
                                  </a:solidFill>
                                  <a:latin typeface="Cambria Math" panose="02040503050406030204" pitchFamily="18" charset="0"/>
                                </a:rPr>
                                <m:t>𝟏</m:t>
                              </m:r>
                            </m:sub>
                          </m:sSub>
                        </m:e>
                      </m:d>
                      <m:r>
                        <a:rPr lang="en-US" b="1" i="1" smtClean="0">
                          <a:solidFill>
                            <a:schemeClr val="tx1">
                              <a:lumMod val="95000"/>
                              <a:lumOff val="5000"/>
                            </a:schemeClr>
                          </a:solidFill>
                          <a:latin typeface="Cambria Math" panose="02040503050406030204" pitchFamily="18" charset="0"/>
                        </a:rPr>
                        <m:t>𝑷</m:t>
                      </m:r>
                      <m:r>
                        <a:rPr lang="en-US" b="1" i="1" smtClean="0">
                          <a:solidFill>
                            <a:schemeClr val="tx1">
                              <a:lumMod val="95000"/>
                              <a:lumOff val="5000"/>
                            </a:schemeClr>
                          </a:solidFill>
                          <a:latin typeface="Cambria Math" panose="02040503050406030204" pitchFamily="18" charset="0"/>
                        </a:rPr>
                        <m:t>(</m:t>
                      </m:r>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smtClean="0">
                              <a:solidFill>
                                <a:schemeClr val="tx1">
                                  <a:lumMod val="95000"/>
                                  <a:lumOff val="5000"/>
                                </a:schemeClr>
                              </a:solidFill>
                              <a:latin typeface="Cambria Math" panose="02040503050406030204" pitchFamily="18" charset="0"/>
                            </a:rPr>
                            <m:t>𝟑</m:t>
                          </m:r>
                        </m:sub>
                      </m:sSub>
                      <m:r>
                        <a:rPr lang="en-US" altLang="zh-CN" b="1" i="1" smtClean="0">
                          <a:solidFill>
                            <a:schemeClr val="tx1">
                              <a:lumMod val="95000"/>
                              <a:lumOff val="5000"/>
                            </a:schemeClr>
                          </a:solidFill>
                          <a:latin typeface="Cambria Math" panose="02040503050406030204" pitchFamily="18" charset="0"/>
                        </a:rPr>
                        <m:t>|</m:t>
                      </m:r>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a:solidFill>
                                <a:schemeClr val="tx1">
                                  <a:lumMod val="95000"/>
                                  <a:lumOff val="5000"/>
                                </a:schemeClr>
                              </a:solidFill>
                              <a:latin typeface="Cambria Math" panose="02040503050406030204" pitchFamily="18" charset="0"/>
                            </a:rPr>
                            <m:t>𝟏</m:t>
                          </m:r>
                        </m:sub>
                      </m:sSub>
                      <m:r>
                        <a:rPr lang="en-US" altLang="zh-CN" b="1" i="1" smtClean="0">
                          <a:solidFill>
                            <a:schemeClr val="tx1">
                              <a:lumMod val="95000"/>
                              <a:lumOff val="5000"/>
                            </a:schemeClr>
                          </a:solidFill>
                          <a:latin typeface="Cambria Math" panose="02040503050406030204" pitchFamily="18" charset="0"/>
                        </a:rPr>
                        <m:t>,</m:t>
                      </m:r>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smtClean="0">
                              <a:solidFill>
                                <a:schemeClr val="tx1">
                                  <a:lumMod val="95000"/>
                                  <a:lumOff val="5000"/>
                                </a:schemeClr>
                              </a:solidFill>
                              <a:latin typeface="Cambria Math" panose="02040503050406030204" pitchFamily="18" charset="0"/>
                            </a:rPr>
                            <m:t>𝟐</m:t>
                          </m:r>
                        </m:sub>
                      </m:sSub>
                      <m:r>
                        <a:rPr lang="en-US" b="1" i="1" smtClean="0">
                          <a:solidFill>
                            <a:schemeClr val="tx1">
                              <a:lumMod val="95000"/>
                              <a:lumOff val="5000"/>
                            </a:schemeClr>
                          </a:solidFill>
                          <a:latin typeface="Cambria Math" panose="02040503050406030204" pitchFamily="18" charset="0"/>
                        </a:rPr>
                        <m:t>)</m:t>
                      </m:r>
                      <m:r>
                        <a:rPr lang="en-US" altLang="zh-CN" b="1" i="1">
                          <a:solidFill>
                            <a:schemeClr val="tx1">
                              <a:lumMod val="95000"/>
                              <a:lumOff val="5000"/>
                            </a:schemeClr>
                          </a:solidFill>
                          <a:latin typeface="Cambria Math" panose="02040503050406030204" pitchFamily="18" charset="0"/>
                        </a:rPr>
                        <m:t>𝑷</m:t>
                      </m:r>
                      <m:r>
                        <a:rPr lang="en-US" altLang="zh-CN" b="1" i="1">
                          <a:solidFill>
                            <a:schemeClr val="tx1">
                              <a:lumMod val="95000"/>
                              <a:lumOff val="5000"/>
                            </a:schemeClr>
                          </a:solidFill>
                          <a:latin typeface="Cambria Math" panose="02040503050406030204" pitchFamily="18" charset="0"/>
                        </a:rPr>
                        <m:t>(</m:t>
                      </m:r>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smtClean="0">
                              <a:solidFill>
                                <a:schemeClr val="tx1">
                                  <a:lumMod val="95000"/>
                                  <a:lumOff val="5000"/>
                                </a:schemeClr>
                              </a:solidFill>
                              <a:latin typeface="Cambria Math" panose="02040503050406030204" pitchFamily="18" charset="0"/>
                            </a:rPr>
                            <m:t>𝟒</m:t>
                          </m:r>
                        </m:sub>
                      </m:sSub>
                      <m:r>
                        <a:rPr lang="en-US" altLang="zh-CN" b="1" i="1">
                          <a:solidFill>
                            <a:schemeClr val="tx1">
                              <a:lumMod val="95000"/>
                              <a:lumOff val="5000"/>
                            </a:schemeClr>
                          </a:solidFill>
                          <a:latin typeface="Cambria Math" panose="02040503050406030204" pitchFamily="18" charset="0"/>
                        </a:rPr>
                        <m:t>|</m:t>
                      </m:r>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smtClean="0">
                              <a:solidFill>
                                <a:schemeClr val="tx1">
                                  <a:lumMod val="95000"/>
                                  <a:lumOff val="5000"/>
                                </a:schemeClr>
                              </a:solidFill>
                              <a:latin typeface="Cambria Math" panose="02040503050406030204" pitchFamily="18" charset="0"/>
                            </a:rPr>
                            <m:t>𝟐</m:t>
                          </m:r>
                        </m:sub>
                      </m:sSub>
                      <m:r>
                        <a:rPr lang="en-US" altLang="zh-CN" b="1" i="1">
                          <a:solidFill>
                            <a:schemeClr val="tx1">
                              <a:lumMod val="95000"/>
                              <a:lumOff val="5000"/>
                            </a:schemeClr>
                          </a:solidFill>
                          <a:latin typeface="Cambria Math" panose="02040503050406030204" pitchFamily="18" charset="0"/>
                        </a:rPr>
                        <m:t>,</m:t>
                      </m:r>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smtClean="0">
                              <a:solidFill>
                                <a:schemeClr val="tx1">
                                  <a:lumMod val="95000"/>
                                  <a:lumOff val="5000"/>
                                </a:schemeClr>
                              </a:solidFill>
                              <a:latin typeface="Cambria Math" panose="02040503050406030204" pitchFamily="18" charset="0"/>
                            </a:rPr>
                            <m:t>𝟑</m:t>
                          </m:r>
                        </m:sub>
                      </m:sSub>
                      <m:r>
                        <a:rPr lang="en-US" altLang="zh-CN" b="1" i="1">
                          <a:solidFill>
                            <a:schemeClr val="tx1">
                              <a:lumMod val="95000"/>
                              <a:lumOff val="5000"/>
                            </a:schemeClr>
                          </a:solidFill>
                          <a:latin typeface="Cambria Math" panose="02040503050406030204" pitchFamily="18" charset="0"/>
                        </a:rPr>
                        <m:t>)</m:t>
                      </m:r>
                      <m:r>
                        <a:rPr lang="en-US" b="1"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b="1" i="1" smtClean="0">
                          <a:solidFill>
                            <a:schemeClr val="tx1">
                              <a:lumMod val="95000"/>
                              <a:lumOff val="5000"/>
                            </a:schemeClr>
                          </a:solidFill>
                          <a:latin typeface="Cambria Math" panose="02040503050406030204" pitchFamily="18" charset="0"/>
                          <a:ea typeface="Cambria Math" panose="02040503050406030204" pitchFamily="18" charset="0"/>
                        </a:rPr>
                        <m:t>𝑷</m:t>
                      </m:r>
                      <m:r>
                        <a:rPr lang="en-US" b="1" i="1" smtClean="0">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smtClean="0">
                              <a:solidFill>
                                <a:schemeClr val="tx1">
                                  <a:lumMod val="95000"/>
                                  <a:lumOff val="5000"/>
                                </a:schemeClr>
                              </a:solidFill>
                              <a:latin typeface="Cambria Math" panose="02040503050406030204" pitchFamily="18" charset="0"/>
                            </a:rPr>
                            <m:t>𝒊</m:t>
                          </m:r>
                        </m:sub>
                      </m:sSub>
                      <m:r>
                        <a:rPr lang="en-US" altLang="zh-CN" b="1" i="1" smtClean="0">
                          <a:solidFill>
                            <a:schemeClr val="tx1">
                              <a:lumMod val="95000"/>
                              <a:lumOff val="5000"/>
                            </a:schemeClr>
                          </a:solidFill>
                          <a:latin typeface="Cambria Math" panose="02040503050406030204" pitchFamily="18" charset="0"/>
                        </a:rPr>
                        <m:t>|</m:t>
                      </m:r>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smtClean="0">
                              <a:solidFill>
                                <a:schemeClr val="tx1">
                                  <a:lumMod val="95000"/>
                                  <a:lumOff val="5000"/>
                                </a:schemeClr>
                              </a:solidFill>
                              <a:latin typeface="Cambria Math" panose="02040503050406030204" pitchFamily="18" charset="0"/>
                            </a:rPr>
                            <m:t>𝒊</m:t>
                          </m:r>
                          <m:r>
                            <a:rPr lang="en-US" altLang="zh-CN" b="1" i="1" smtClean="0">
                              <a:solidFill>
                                <a:schemeClr val="tx1">
                                  <a:lumMod val="95000"/>
                                  <a:lumOff val="5000"/>
                                </a:schemeClr>
                              </a:solidFill>
                              <a:latin typeface="Cambria Math" panose="02040503050406030204" pitchFamily="18" charset="0"/>
                            </a:rPr>
                            <m:t>−</m:t>
                          </m:r>
                          <m:r>
                            <a:rPr lang="en-US" altLang="zh-CN" b="1" i="1" smtClean="0">
                              <a:solidFill>
                                <a:schemeClr val="tx1">
                                  <a:lumMod val="95000"/>
                                  <a:lumOff val="5000"/>
                                </a:schemeClr>
                              </a:solidFill>
                              <a:latin typeface="Cambria Math" panose="02040503050406030204" pitchFamily="18" charset="0"/>
                            </a:rPr>
                            <m:t>𝟐</m:t>
                          </m:r>
                        </m:sub>
                      </m:sSub>
                      <m:r>
                        <a:rPr lang="en-US" altLang="zh-CN" b="1" i="1" smtClean="0">
                          <a:solidFill>
                            <a:schemeClr val="tx1">
                              <a:lumMod val="95000"/>
                              <a:lumOff val="5000"/>
                            </a:schemeClr>
                          </a:solidFill>
                          <a:latin typeface="Cambria Math" panose="02040503050406030204" pitchFamily="18" charset="0"/>
                        </a:rPr>
                        <m:t>,</m:t>
                      </m:r>
                      <m:sSub>
                        <m:sSubPr>
                          <m:ctrlPr>
                            <a:rPr lang="en-US" altLang="zh-CN" b="1" i="1">
                              <a:solidFill>
                                <a:schemeClr val="tx1">
                                  <a:lumMod val="95000"/>
                                  <a:lumOff val="5000"/>
                                </a:schemeClr>
                              </a:solidFill>
                              <a:latin typeface="Cambria Math" panose="02040503050406030204" pitchFamily="18" charset="0"/>
                            </a:rPr>
                          </m:ctrlPr>
                        </m:sSubPr>
                        <m:e>
                          <m:r>
                            <a:rPr lang="zh-CN" altLang="en-US" b="1" i="1">
                              <a:solidFill>
                                <a:schemeClr val="tx1">
                                  <a:lumMod val="95000"/>
                                  <a:lumOff val="5000"/>
                                </a:schemeClr>
                              </a:solidFill>
                              <a:latin typeface="Cambria Math" panose="02040503050406030204" pitchFamily="18" charset="0"/>
                            </a:rPr>
                            <m:t>𝝎</m:t>
                          </m:r>
                        </m:e>
                        <m:sub>
                          <m:r>
                            <a:rPr lang="en-US" altLang="zh-CN" b="1" i="1" smtClean="0">
                              <a:solidFill>
                                <a:schemeClr val="tx1">
                                  <a:lumMod val="95000"/>
                                  <a:lumOff val="5000"/>
                                </a:schemeClr>
                              </a:solidFill>
                              <a:latin typeface="Cambria Math" panose="02040503050406030204" pitchFamily="18" charset="0"/>
                            </a:rPr>
                            <m:t>𝒊</m:t>
                          </m:r>
                          <m:r>
                            <a:rPr lang="en-US" altLang="zh-CN" b="1" i="1" smtClean="0">
                              <a:solidFill>
                                <a:schemeClr val="tx1">
                                  <a:lumMod val="95000"/>
                                  <a:lumOff val="5000"/>
                                </a:schemeClr>
                              </a:solidFill>
                              <a:latin typeface="Cambria Math" panose="02040503050406030204" pitchFamily="18" charset="0"/>
                            </a:rPr>
                            <m:t>−</m:t>
                          </m:r>
                          <m:r>
                            <a:rPr lang="en-US" altLang="zh-CN" b="1" i="1" smtClean="0">
                              <a:solidFill>
                                <a:schemeClr val="tx1">
                                  <a:lumMod val="95000"/>
                                  <a:lumOff val="5000"/>
                                </a:schemeClr>
                              </a:solidFill>
                              <a:latin typeface="Cambria Math" panose="02040503050406030204" pitchFamily="18" charset="0"/>
                            </a:rPr>
                            <m:t>𝟏</m:t>
                          </m:r>
                        </m:sub>
                      </m:sSub>
                      <m:r>
                        <a:rPr lang="en-US" b="1"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en-US" b="1" dirty="0">
                  <a:solidFill>
                    <a:schemeClr val="tx1">
                      <a:lumMod val="95000"/>
                      <a:lumOff val="5000"/>
                    </a:schemeClr>
                  </a:solidFill>
                </a:endParaRPr>
              </a:p>
            </p:txBody>
          </p:sp>
        </mc:Choice>
        <mc:Fallback xmlns="">
          <p:sp>
            <p:nvSpPr>
              <p:cNvPr id="4" name="TextBox 30">
                <a:extLst>
                  <a:ext uri="{FF2B5EF4-FFF2-40B4-BE49-F238E27FC236}">
                    <a16:creationId xmlns:a16="http://schemas.microsoft.com/office/drawing/2014/main" id="{DA007987-90AE-7194-8AC3-2165C839CDED}"/>
                  </a:ext>
                </a:extLst>
              </p:cNvPr>
              <p:cNvSpPr txBox="1">
                <a:spLocks noRot="1" noChangeAspect="1" noMove="1" noResize="1" noEditPoints="1" noAdjustHandles="1" noChangeArrowheads="1" noChangeShapeType="1" noTextEdit="1"/>
              </p:cNvSpPr>
              <p:nvPr/>
            </p:nvSpPr>
            <p:spPr>
              <a:xfrm>
                <a:off x="191585" y="2582031"/>
                <a:ext cx="11808825" cy="2548390"/>
              </a:xfrm>
              <a:prstGeom prst="rect">
                <a:avLst/>
              </a:prstGeom>
              <a:blipFill>
                <a:blip r:embed="rId3"/>
                <a:stretch>
                  <a:fillRect l="-1187" t="-3349" r="-361" b="-28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5058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741268" y="514289"/>
            <a:ext cx="10709471" cy="646331"/>
          </a:xfrm>
          <a:prstGeom prst="rect">
            <a:avLst/>
          </a:prstGeom>
          <a:noFill/>
        </p:spPr>
        <p:txBody>
          <a:bodyPr wrap="none" rtlCol="0">
            <a:spAutoFit/>
          </a:bodyPr>
          <a:lstStyle/>
          <a:p>
            <a:pPr algn="ctr"/>
            <a:r>
              <a:rPr lang="zh-CN" altLang="en-US" sz="3600" b="1" dirty="0">
                <a:solidFill>
                  <a:srgbClr val="828979"/>
                </a:solidFill>
              </a:rPr>
              <a:t>基于统计方法的语言生成：</a:t>
            </a:r>
            <a:r>
              <a:rPr lang="en-US" altLang="zh-CN" sz="3600" b="1" dirty="0">
                <a:solidFill>
                  <a:srgbClr val="828979"/>
                </a:solidFill>
              </a:rPr>
              <a:t>N-gram</a:t>
            </a:r>
            <a:r>
              <a:rPr lang="zh-CN" altLang="en-US" sz="3600" b="1" dirty="0">
                <a:solidFill>
                  <a:srgbClr val="828979"/>
                </a:solidFill>
              </a:rPr>
              <a:t>模型（局限性）</a:t>
            </a:r>
          </a:p>
        </p:txBody>
      </p:sp>
      <p:sp>
        <p:nvSpPr>
          <p:cNvPr id="5" name="文本框 4">
            <a:extLst>
              <a:ext uri="{FF2B5EF4-FFF2-40B4-BE49-F238E27FC236}">
                <a16:creationId xmlns:a16="http://schemas.microsoft.com/office/drawing/2014/main" id="{14249924-03B2-76B5-4BE9-F2671C5F7836}"/>
              </a:ext>
            </a:extLst>
          </p:cNvPr>
          <p:cNvSpPr txBox="1"/>
          <p:nvPr/>
        </p:nvSpPr>
        <p:spPr>
          <a:xfrm>
            <a:off x="319594" y="1222229"/>
            <a:ext cx="6480699" cy="369332"/>
          </a:xfrm>
          <a:prstGeom prst="rect">
            <a:avLst/>
          </a:prstGeom>
          <a:noFill/>
        </p:spPr>
        <p:txBody>
          <a:bodyPr wrap="square" rtlCol="0">
            <a:spAutoFit/>
          </a:bodyPr>
          <a:lstStyle/>
          <a:p>
            <a:r>
              <a:rPr lang="en-US" altLang="zh-CN" b="1" dirty="0">
                <a:solidFill>
                  <a:schemeClr val="tx1">
                    <a:lumMod val="95000"/>
                    <a:lumOff val="5000"/>
                  </a:schemeClr>
                </a:solidFill>
              </a:rPr>
              <a:t>1. </a:t>
            </a:r>
            <a:r>
              <a:rPr lang="zh-CN" altLang="en-US" b="1" dirty="0">
                <a:solidFill>
                  <a:schemeClr val="tx1">
                    <a:lumMod val="95000"/>
                    <a:lumOff val="5000"/>
                  </a:schemeClr>
                </a:solidFill>
              </a:rPr>
              <a:t>只能提取将要生成的词语的前</a:t>
            </a:r>
            <a:r>
              <a:rPr lang="en-US" altLang="zh-CN" b="1" dirty="0">
                <a:solidFill>
                  <a:schemeClr val="tx1">
                    <a:lumMod val="95000"/>
                    <a:lumOff val="5000"/>
                  </a:schemeClr>
                </a:solidFill>
              </a:rPr>
              <a:t>2</a:t>
            </a:r>
            <a:r>
              <a:rPr lang="zh-CN" altLang="en-US" b="1" dirty="0">
                <a:solidFill>
                  <a:schemeClr val="tx1">
                    <a:lumMod val="95000"/>
                    <a:lumOff val="5000"/>
                  </a:schemeClr>
                </a:solidFill>
              </a:rPr>
              <a:t>～</a:t>
            </a:r>
            <a:r>
              <a:rPr lang="en-US" altLang="zh-CN" b="1" dirty="0">
                <a:solidFill>
                  <a:schemeClr val="tx1">
                    <a:lumMod val="95000"/>
                    <a:lumOff val="5000"/>
                  </a:schemeClr>
                </a:solidFill>
              </a:rPr>
              <a:t>3</a:t>
            </a:r>
            <a:r>
              <a:rPr lang="zh-CN" altLang="en-US" b="1" dirty="0">
                <a:solidFill>
                  <a:schemeClr val="tx1">
                    <a:lumMod val="95000"/>
                    <a:lumOff val="5000"/>
                  </a:schemeClr>
                </a:solidFill>
              </a:rPr>
              <a:t>个词的信息，做不到更多</a:t>
            </a:r>
            <a:endParaRPr lang="zh-CN" altLang="en-US" dirty="0"/>
          </a:p>
        </p:txBody>
      </p:sp>
      <p:sp>
        <p:nvSpPr>
          <p:cNvPr id="6" name="文本框 5">
            <a:extLst>
              <a:ext uri="{FF2B5EF4-FFF2-40B4-BE49-F238E27FC236}">
                <a16:creationId xmlns:a16="http://schemas.microsoft.com/office/drawing/2014/main" id="{617F18DE-76A0-A0A6-1C10-4A56667FAE8A}"/>
              </a:ext>
            </a:extLst>
          </p:cNvPr>
          <p:cNvSpPr txBox="1"/>
          <p:nvPr/>
        </p:nvSpPr>
        <p:spPr>
          <a:xfrm>
            <a:off x="528204" y="1653170"/>
            <a:ext cx="11163687" cy="923330"/>
          </a:xfrm>
          <a:prstGeom prst="rect">
            <a:avLst/>
          </a:prstGeom>
          <a:noFill/>
        </p:spPr>
        <p:txBody>
          <a:bodyPr wrap="square" rtlCol="0">
            <a:spAutoFit/>
          </a:bodyPr>
          <a:lstStyle/>
          <a:p>
            <a:r>
              <a:rPr lang="zh-CN" altLang="en-US" dirty="0">
                <a:solidFill>
                  <a:schemeClr val="tx1">
                    <a:lumMod val="95000"/>
                    <a:lumOff val="5000"/>
                  </a:schemeClr>
                </a:solidFill>
              </a:rPr>
              <a:t>然而，整个文本序列中，对于预测下一个词重要的信息绝对不只是这</a:t>
            </a:r>
            <a:r>
              <a:rPr lang="en-US" altLang="zh-CN" dirty="0">
                <a:solidFill>
                  <a:schemeClr val="tx1">
                    <a:lumMod val="95000"/>
                    <a:lumOff val="5000"/>
                  </a:schemeClr>
                </a:solidFill>
              </a:rPr>
              <a:t>2</a:t>
            </a:r>
            <a:r>
              <a:rPr lang="zh-CN" altLang="en-US" dirty="0">
                <a:solidFill>
                  <a:schemeClr val="tx1">
                    <a:lumMod val="95000"/>
                    <a:lumOff val="5000"/>
                  </a:schemeClr>
                </a:solidFill>
              </a:rPr>
              <a:t>～</a:t>
            </a:r>
            <a:r>
              <a:rPr lang="en-US" altLang="zh-CN" dirty="0">
                <a:solidFill>
                  <a:schemeClr val="tx1">
                    <a:lumMod val="95000"/>
                    <a:lumOff val="5000"/>
                  </a:schemeClr>
                </a:solidFill>
              </a:rPr>
              <a:t>3</a:t>
            </a:r>
            <a:r>
              <a:rPr lang="zh-CN" altLang="en-US" dirty="0">
                <a:solidFill>
                  <a:schemeClr val="tx1">
                    <a:lumMod val="95000"/>
                    <a:lumOff val="5000"/>
                  </a:schemeClr>
                </a:solidFill>
              </a:rPr>
              <a:t>个词，很多时候一个句子里面都存在长距离依赖关系。例如，</a:t>
            </a:r>
            <a:r>
              <a:rPr lang="en-US" altLang="zh-CN" dirty="0">
                <a:solidFill>
                  <a:schemeClr val="tx1">
                    <a:lumMod val="95000"/>
                    <a:lumOff val="5000"/>
                  </a:schemeClr>
                </a:solidFill>
              </a:rPr>
              <a:t>The books of the famous writer</a:t>
            </a:r>
            <a:r>
              <a:rPr lang="zh-CN" altLang="en-US" dirty="0">
                <a:solidFill>
                  <a:schemeClr val="tx1">
                    <a:lumMod val="95000"/>
                    <a:lumOff val="5000"/>
                  </a:schemeClr>
                </a:solidFill>
              </a:rPr>
              <a:t>的下一个词应该是“</a:t>
            </a:r>
            <a:r>
              <a:rPr lang="en-US" altLang="zh-CN" dirty="0">
                <a:solidFill>
                  <a:schemeClr val="tx1">
                    <a:lumMod val="95000"/>
                    <a:lumOff val="5000"/>
                  </a:schemeClr>
                </a:solidFill>
              </a:rPr>
              <a:t>are”</a:t>
            </a:r>
            <a:r>
              <a:rPr lang="zh-CN" altLang="en-US" dirty="0">
                <a:solidFill>
                  <a:schemeClr val="tx1">
                    <a:lumMod val="95000"/>
                    <a:lumOff val="5000"/>
                  </a:schemeClr>
                </a:solidFill>
              </a:rPr>
              <a:t>，但是如果只看前面</a:t>
            </a:r>
            <a:r>
              <a:rPr lang="en-US" altLang="zh-CN" dirty="0">
                <a:solidFill>
                  <a:schemeClr val="tx1">
                    <a:lumMod val="95000"/>
                    <a:lumOff val="5000"/>
                  </a:schemeClr>
                </a:solidFill>
              </a:rPr>
              <a:t>3</a:t>
            </a:r>
            <a:r>
              <a:rPr lang="zh-CN" altLang="en-US" dirty="0">
                <a:solidFill>
                  <a:schemeClr val="tx1">
                    <a:lumMod val="95000"/>
                    <a:lumOff val="5000"/>
                  </a:schemeClr>
                </a:solidFill>
              </a:rPr>
              <a:t>个词：</a:t>
            </a:r>
            <a:r>
              <a:rPr lang="en-US" altLang="zh-CN" dirty="0">
                <a:solidFill>
                  <a:schemeClr val="tx1">
                    <a:lumMod val="95000"/>
                    <a:lumOff val="5000"/>
                  </a:schemeClr>
                </a:solidFill>
              </a:rPr>
              <a:t>the famous writer</a:t>
            </a:r>
            <a:r>
              <a:rPr lang="zh-CN" altLang="en-US" dirty="0">
                <a:solidFill>
                  <a:schemeClr val="tx1">
                    <a:lumMod val="95000"/>
                    <a:lumOff val="5000"/>
                  </a:schemeClr>
                </a:solidFill>
              </a:rPr>
              <a:t>，机器就很可能生成一个</a:t>
            </a:r>
            <a:r>
              <a:rPr lang="en-US" altLang="zh-CN" dirty="0">
                <a:solidFill>
                  <a:schemeClr val="tx1">
                    <a:lumMod val="95000"/>
                    <a:lumOff val="5000"/>
                  </a:schemeClr>
                </a:solidFill>
              </a:rPr>
              <a:t>is</a:t>
            </a:r>
            <a:r>
              <a:rPr lang="zh-CN" altLang="en-US" dirty="0">
                <a:solidFill>
                  <a:schemeClr val="tx1">
                    <a:lumMod val="95000"/>
                    <a:lumOff val="5000"/>
                  </a:schemeClr>
                </a:solidFill>
              </a:rPr>
              <a:t>。那可真蠢！</a:t>
            </a:r>
            <a:endParaRPr lang="en-US" altLang="zh-CN" dirty="0">
              <a:solidFill>
                <a:schemeClr val="tx1">
                  <a:lumMod val="95000"/>
                  <a:lumOff val="5000"/>
                </a:schemeClr>
              </a:solidFill>
            </a:endParaRPr>
          </a:p>
        </p:txBody>
      </p:sp>
      <p:sp>
        <p:nvSpPr>
          <p:cNvPr id="7" name="文本框 6">
            <a:extLst>
              <a:ext uri="{FF2B5EF4-FFF2-40B4-BE49-F238E27FC236}">
                <a16:creationId xmlns:a16="http://schemas.microsoft.com/office/drawing/2014/main" id="{86B1F5BE-9E84-1504-E75D-A439638E168A}"/>
              </a:ext>
            </a:extLst>
          </p:cNvPr>
          <p:cNvSpPr txBox="1"/>
          <p:nvPr/>
        </p:nvSpPr>
        <p:spPr>
          <a:xfrm>
            <a:off x="319594" y="2638109"/>
            <a:ext cx="10608817" cy="369332"/>
          </a:xfrm>
          <a:prstGeom prst="rect">
            <a:avLst/>
          </a:prstGeom>
          <a:noFill/>
        </p:spPr>
        <p:txBody>
          <a:bodyPr wrap="square" rtlCol="0">
            <a:spAutoFit/>
          </a:bodyPr>
          <a:lstStyle/>
          <a:p>
            <a:r>
              <a:rPr lang="en-US" altLang="zh-CN" b="1" dirty="0">
                <a:solidFill>
                  <a:schemeClr val="tx1">
                    <a:lumMod val="95000"/>
                    <a:lumOff val="5000"/>
                  </a:schemeClr>
                </a:solidFill>
              </a:rPr>
              <a:t>2. </a:t>
            </a:r>
            <a:r>
              <a:rPr lang="zh-CN" altLang="en-US" b="1" dirty="0">
                <a:solidFill>
                  <a:schemeClr val="tx1">
                    <a:lumMod val="95000"/>
                    <a:lumOff val="5000"/>
                  </a:schemeClr>
                </a:solidFill>
              </a:rPr>
              <a:t>本质上还是基于词语在语料库</a:t>
            </a:r>
            <a:r>
              <a:rPr lang="en-US" altLang="zh-CN" b="1" dirty="0">
                <a:solidFill>
                  <a:schemeClr val="tx1">
                    <a:lumMod val="95000"/>
                    <a:lumOff val="5000"/>
                  </a:schemeClr>
                </a:solidFill>
              </a:rPr>
              <a:t>Corpus</a:t>
            </a:r>
            <a:r>
              <a:rPr lang="zh-CN" altLang="en-US" b="1" dirty="0">
                <a:solidFill>
                  <a:schemeClr val="tx1">
                    <a:lumMod val="95000"/>
                    <a:lumOff val="5000"/>
                  </a:schemeClr>
                </a:solidFill>
              </a:rPr>
              <a:t>里出现的频率做概率的预测，无法解决相似性的问题。</a:t>
            </a:r>
          </a:p>
        </p:txBody>
      </p:sp>
      <p:sp>
        <p:nvSpPr>
          <p:cNvPr id="8" name="文本框 7">
            <a:extLst>
              <a:ext uri="{FF2B5EF4-FFF2-40B4-BE49-F238E27FC236}">
                <a16:creationId xmlns:a16="http://schemas.microsoft.com/office/drawing/2014/main" id="{6CB41AB4-FECF-581B-5E91-DB00FFB45C09}"/>
              </a:ext>
            </a:extLst>
          </p:cNvPr>
          <p:cNvSpPr txBox="1"/>
          <p:nvPr/>
        </p:nvSpPr>
        <p:spPr>
          <a:xfrm>
            <a:off x="528204" y="3071484"/>
            <a:ext cx="11163687" cy="646331"/>
          </a:xfrm>
          <a:prstGeom prst="rect">
            <a:avLst/>
          </a:prstGeom>
          <a:noFill/>
        </p:spPr>
        <p:txBody>
          <a:bodyPr wrap="square" rtlCol="0">
            <a:spAutoFit/>
          </a:bodyPr>
          <a:lstStyle/>
          <a:p>
            <a:r>
              <a:rPr lang="zh-CN" altLang="en-US" dirty="0">
                <a:solidFill>
                  <a:schemeClr val="tx1">
                    <a:lumMod val="95000"/>
                    <a:lumOff val="5000"/>
                  </a:schemeClr>
                </a:solidFill>
              </a:rPr>
              <a:t>例如，如果语料库里面，出现了</a:t>
            </a:r>
            <a:r>
              <a:rPr lang="en-US" altLang="zh-CN" dirty="0">
                <a:solidFill>
                  <a:schemeClr val="tx1">
                    <a:lumMod val="95000"/>
                    <a:lumOff val="5000"/>
                  </a:schemeClr>
                </a:solidFill>
              </a:rPr>
              <a:t>100</a:t>
            </a:r>
            <a:r>
              <a:rPr lang="zh-CN" altLang="en-US" dirty="0">
                <a:solidFill>
                  <a:schemeClr val="tx1">
                    <a:lumMod val="95000"/>
                    <a:lumOff val="5000"/>
                  </a:schemeClr>
                </a:solidFill>
              </a:rPr>
              <a:t>次我爱北京和</a:t>
            </a:r>
            <a:r>
              <a:rPr lang="en-US" altLang="zh-CN" dirty="0">
                <a:solidFill>
                  <a:schemeClr val="tx1">
                    <a:lumMod val="95000"/>
                    <a:lumOff val="5000"/>
                  </a:schemeClr>
                </a:solidFill>
              </a:rPr>
              <a:t>1000</a:t>
            </a:r>
            <a:r>
              <a:rPr lang="zh-CN" altLang="en-US" dirty="0">
                <a:solidFill>
                  <a:schemeClr val="tx1">
                    <a:lumMod val="95000"/>
                    <a:lumOff val="5000"/>
                  </a:schemeClr>
                </a:solidFill>
              </a:rPr>
              <a:t>次我爱厦门，那么，</a:t>
            </a:r>
            <a:r>
              <a:rPr lang="en-US" altLang="zh-CN" dirty="0">
                <a:solidFill>
                  <a:schemeClr val="tx1">
                    <a:lumMod val="95000"/>
                    <a:lumOff val="5000"/>
                  </a:schemeClr>
                </a:solidFill>
              </a:rPr>
              <a:t>P(</a:t>
            </a:r>
            <a:r>
              <a:rPr lang="zh-CN" altLang="en-US" dirty="0">
                <a:solidFill>
                  <a:schemeClr val="tx1">
                    <a:lumMod val="95000"/>
                    <a:lumOff val="5000"/>
                  </a:schemeClr>
                </a:solidFill>
              </a:rPr>
              <a:t>我爱厦门</a:t>
            </a:r>
            <a:r>
              <a:rPr lang="en-US" altLang="zh-CN" dirty="0">
                <a:solidFill>
                  <a:schemeClr val="tx1">
                    <a:lumMod val="95000"/>
                    <a:lumOff val="5000"/>
                  </a:schemeClr>
                </a:solidFill>
              </a:rPr>
              <a:t>)</a:t>
            </a:r>
            <a:r>
              <a:rPr lang="zh-CN" altLang="en-US" dirty="0">
                <a:solidFill>
                  <a:schemeClr val="tx1">
                    <a:lumMod val="95000"/>
                    <a:lumOff val="5000"/>
                  </a:schemeClr>
                </a:solidFill>
              </a:rPr>
              <a:t>会远大于</a:t>
            </a:r>
            <a:r>
              <a:rPr lang="en-US" altLang="zh-CN" dirty="0">
                <a:solidFill>
                  <a:schemeClr val="tx1">
                    <a:lumMod val="95000"/>
                    <a:lumOff val="5000"/>
                  </a:schemeClr>
                </a:solidFill>
              </a:rPr>
              <a:t>P</a:t>
            </a:r>
            <a:r>
              <a:rPr lang="zh-CN" altLang="en-US" dirty="0">
                <a:solidFill>
                  <a:schemeClr val="tx1">
                    <a:lumMod val="95000"/>
                    <a:lumOff val="5000"/>
                  </a:schemeClr>
                </a:solidFill>
              </a:rPr>
              <a:t>（我爱北京）。但两个句子无疑同样</a:t>
            </a:r>
            <a:r>
              <a:rPr lang="en-US" altLang="zh-CN" dirty="0">
                <a:solidFill>
                  <a:schemeClr val="tx1">
                    <a:lumMod val="95000"/>
                    <a:lumOff val="5000"/>
                  </a:schemeClr>
                </a:solidFill>
              </a:rPr>
              <a:t>Make Sense</a:t>
            </a:r>
            <a:r>
              <a:rPr lang="zh-CN" altLang="en-US" dirty="0">
                <a:solidFill>
                  <a:schemeClr val="tx1">
                    <a:lumMod val="95000"/>
                    <a:lumOff val="5000"/>
                  </a:schemeClr>
                </a:solidFill>
              </a:rPr>
              <a:t>。</a:t>
            </a:r>
          </a:p>
        </p:txBody>
      </p:sp>
      <p:sp>
        <p:nvSpPr>
          <p:cNvPr id="9" name="文本框 8">
            <a:extLst>
              <a:ext uri="{FF2B5EF4-FFF2-40B4-BE49-F238E27FC236}">
                <a16:creationId xmlns:a16="http://schemas.microsoft.com/office/drawing/2014/main" id="{C50BC196-E9FF-E874-E003-FF594E4C3025}"/>
              </a:ext>
            </a:extLst>
          </p:cNvPr>
          <p:cNvSpPr txBox="1"/>
          <p:nvPr/>
        </p:nvSpPr>
        <p:spPr>
          <a:xfrm>
            <a:off x="319593" y="3778719"/>
            <a:ext cx="6480699" cy="369332"/>
          </a:xfrm>
          <a:prstGeom prst="rect">
            <a:avLst/>
          </a:prstGeom>
          <a:noFill/>
        </p:spPr>
        <p:txBody>
          <a:bodyPr wrap="square" rtlCol="0">
            <a:spAutoFit/>
          </a:bodyPr>
          <a:lstStyle/>
          <a:p>
            <a:r>
              <a:rPr lang="en-US" altLang="zh-CN" b="1" dirty="0">
                <a:solidFill>
                  <a:schemeClr val="tx1">
                    <a:lumMod val="95000"/>
                    <a:lumOff val="5000"/>
                  </a:schemeClr>
                </a:solidFill>
              </a:rPr>
              <a:t>3. </a:t>
            </a:r>
            <a:r>
              <a:rPr lang="zh-CN" altLang="en-US" b="1" dirty="0">
                <a:solidFill>
                  <a:schemeClr val="tx1">
                    <a:lumMod val="95000"/>
                    <a:lumOff val="5000"/>
                  </a:schemeClr>
                </a:solidFill>
              </a:rPr>
              <a:t>稀疏问题</a:t>
            </a:r>
            <a:endParaRPr lang="zh-CN" altLang="en-US" dirty="0"/>
          </a:p>
        </p:txBody>
      </p:sp>
      <p:sp>
        <p:nvSpPr>
          <p:cNvPr id="10" name="文本框 9">
            <a:extLst>
              <a:ext uri="{FF2B5EF4-FFF2-40B4-BE49-F238E27FC236}">
                <a16:creationId xmlns:a16="http://schemas.microsoft.com/office/drawing/2014/main" id="{83C596D9-CFC3-DBF7-4B05-46D784A8545F}"/>
              </a:ext>
            </a:extLst>
          </p:cNvPr>
          <p:cNvSpPr txBox="1"/>
          <p:nvPr/>
        </p:nvSpPr>
        <p:spPr>
          <a:xfrm>
            <a:off x="528204" y="4208954"/>
            <a:ext cx="11163687" cy="923330"/>
          </a:xfrm>
          <a:prstGeom prst="rect">
            <a:avLst/>
          </a:prstGeom>
          <a:noFill/>
        </p:spPr>
        <p:txBody>
          <a:bodyPr wrap="square" rtlCol="0">
            <a:spAutoFit/>
          </a:bodyPr>
          <a:lstStyle/>
          <a:p>
            <a:r>
              <a:rPr lang="zh-CN" altLang="en-US" dirty="0">
                <a:solidFill>
                  <a:schemeClr val="tx1">
                    <a:lumMod val="95000"/>
                    <a:lumOff val="5000"/>
                  </a:schemeClr>
                </a:solidFill>
              </a:rPr>
              <a:t>因为完全基于</a:t>
            </a:r>
            <a:r>
              <a:rPr lang="en-US" altLang="zh-CN" dirty="0">
                <a:solidFill>
                  <a:schemeClr val="tx1">
                    <a:lumMod val="95000"/>
                    <a:lumOff val="5000"/>
                  </a:schemeClr>
                </a:solidFill>
              </a:rPr>
              <a:t>Corpus</a:t>
            </a:r>
            <a:r>
              <a:rPr lang="zh-CN" altLang="en-US" dirty="0">
                <a:solidFill>
                  <a:schemeClr val="tx1">
                    <a:lumMod val="95000"/>
                    <a:lumOff val="5000"/>
                  </a:schemeClr>
                </a:solidFill>
              </a:rPr>
              <a:t>，而</a:t>
            </a:r>
            <a:r>
              <a:rPr lang="en-US" altLang="zh-CN" dirty="0">
                <a:solidFill>
                  <a:schemeClr val="tx1">
                    <a:lumMod val="95000"/>
                    <a:lumOff val="5000"/>
                  </a:schemeClr>
                </a:solidFill>
              </a:rPr>
              <a:t>Corpus</a:t>
            </a:r>
            <a:r>
              <a:rPr lang="zh-CN" altLang="en-US" dirty="0">
                <a:solidFill>
                  <a:schemeClr val="tx1">
                    <a:lumMod val="95000"/>
                    <a:lumOff val="5000"/>
                  </a:schemeClr>
                </a:solidFill>
              </a:rPr>
              <a:t>里非常见词汇的出现频率是非常有限甚至没有出现的，于是在计算条件概率时，会出现大量的分母为</a:t>
            </a:r>
            <a:r>
              <a:rPr lang="en-US" altLang="zh-CN" dirty="0">
                <a:solidFill>
                  <a:schemeClr val="tx1">
                    <a:lumMod val="95000"/>
                    <a:lumOff val="5000"/>
                  </a:schemeClr>
                </a:solidFill>
              </a:rPr>
              <a:t>0</a:t>
            </a:r>
            <a:r>
              <a:rPr lang="zh-CN" altLang="en-US" dirty="0">
                <a:solidFill>
                  <a:schemeClr val="tx1">
                    <a:lumMod val="95000"/>
                    <a:lumOff val="5000"/>
                  </a:schemeClr>
                </a:solidFill>
              </a:rPr>
              <a:t>的情况。稀疏问题指的是由于语料库中非常见词汇的出现频率较低，甚至没有出现，导致计算条件概率时分母为</a:t>
            </a:r>
            <a:r>
              <a:rPr lang="en-US" altLang="zh-CN" dirty="0">
                <a:solidFill>
                  <a:schemeClr val="tx1">
                    <a:lumMod val="95000"/>
                    <a:lumOff val="5000"/>
                  </a:schemeClr>
                </a:solidFill>
              </a:rPr>
              <a:t>0</a:t>
            </a:r>
            <a:r>
              <a:rPr lang="zh-CN" altLang="en-US" dirty="0">
                <a:solidFill>
                  <a:schemeClr val="tx1">
                    <a:lumMod val="95000"/>
                    <a:lumOff val="5000"/>
                  </a:schemeClr>
                </a:solidFill>
              </a:rPr>
              <a:t>或者极小的情况，从而影响模型的性能。</a:t>
            </a:r>
            <a:endParaRPr lang="en-US" altLang="zh-CN" dirty="0">
              <a:solidFill>
                <a:schemeClr val="tx1">
                  <a:lumMod val="95000"/>
                  <a:lumOff val="5000"/>
                </a:schemeClr>
              </a:solidFill>
            </a:endParaRPr>
          </a:p>
        </p:txBody>
      </p:sp>
      <p:sp>
        <p:nvSpPr>
          <p:cNvPr id="11" name="文本框 10">
            <a:extLst>
              <a:ext uri="{FF2B5EF4-FFF2-40B4-BE49-F238E27FC236}">
                <a16:creationId xmlns:a16="http://schemas.microsoft.com/office/drawing/2014/main" id="{17D728C6-0E4A-0D1D-4399-21BD98BF6FA4}"/>
              </a:ext>
            </a:extLst>
          </p:cNvPr>
          <p:cNvSpPr txBox="1"/>
          <p:nvPr/>
        </p:nvSpPr>
        <p:spPr>
          <a:xfrm>
            <a:off x="319593" y="5193187"/>
            <a:ext cx="6480699" cy="369332"/>
          </a:xfrm>
          <a:prstGeom prst="rect">
            <a:avLst/>
          </a:prstGeom>
          <a:noFill/>
        </p:spPr>
        <p:txBody>
          <a:bodyPr wrap="square" rtlCol="0">
            <a:spAutoFit/>
          </a:bodyPr>
          <a:lstStyle/>
          <a:p>
            <a:r>
              <a:rPr lang="en-US" altLang="zh-CN" b="1" dirty="0">
                <a:solidFill>
                  <a:schemeClr val="tx1">
                    <a:lumMod val="95000"/>
                    <a:lumOff val="5000"/>
                  </a:schemeClr>
                </a:solidFill>
              </a:rPr>
              <a:t>4. n-gram</a:t>
            </a:r>
            <a:r>
              <a:rPr lang="zh-CN" altLang="en-US" b="1" dirty="0">
                <a:solidFill>
                  <a:schemeClr val="tx1">
                    <a:lumMod val="95000"/>
                    <a:lumOff val="5000"/>
                  </a:schemeClr>
                </a:solidFill>
              </a:rPr>
              <a:t>模型会非常的死板</a:t>
            </a:r>
            <a:endParaRPr lang="zh-CN" altLang="en-US" dirty="0"/>
          </a:p>
        </p:txBody>
      </p:sp>
      <p:sp>
        <p:nvSpPr>
          <p:cNvPr id="12" name="文本框 11">
            <a:extLst>
              <a:ext uri="{FF2B5EF4-FFF2-40B4-BE49-F238E27FC236}">
                <a16:creationId xmlns:a16="http://schemas.microsoft.com/office/drawing/2014/main" id="{F8BD8F4C-3EA3-85A0-6239-01EA57E82C95}"/>
              </a:ext>
            </a:extLst>
          </p:cNvPr>
          <p:cNvSpPr txBox="1"/>
          <p:nvPr/>
        </p:nvSpPr>
        <p:spPr>
          <a:xfrm>
            <a:off x="528204" y="5623422"/>
            <a:ext cx="11163687" cy="646331"/>
          </a:xfrm>
          <a:prstGeom prst="rect">
            <a:avLst/>
          </a:prstGeom>
          <a:noFill/>
        </p:spPr>
        <p:txBody>
          <a:bodyPr wrap="square" rtlCol="0">
            <a:spAutoFit/>
          </a:bodyPr>
          <a:lstStyle/>
          <a:p>
            <a:r>
              <a:rPr lang="zh-CN" altLang="en-US" dirty="0">
                <a:solidFill>
                  <a:schemeClr val="tx1">
                    <a:lumMod val="95000"/>
                    <a:lumOff val="5000"/>
                  </a:schemeClr>
                </a:solidFill>
              </a:rPr>
              <a:t>根据语料库，</a:t>
            </a:r>
            <a:r>
              <a:rPr lang="en-US" altLang="zh-CN" dirty="0">
                <a:solidFill>
                  <a:schemeClr val="tx1">
                    <a:lumMod val="95000"/>
                    <a:lumOff val="5000"/>
                  </a:schemeClr>
                </a:solidFill>
              </a:rPr>
              <a:t>n-gram</a:t>
            </a:r>
            <a:r>
              <a:rPr lang="zh-CN" altLang="en-US" dirty="0">
                <a:solidFill>
                  <a:schemeClr val="tx1">
                    <a:lumMod val="95000"/>
                    <a:lumOff val="5000"/>
                  </a:schemeClr>
                </a:solidFill>
              </a:rPr>
              <a:t>模型会知道有黑车，白车，但预测不出来语料库里没有出现过的黄车。不过死板也未必是坏事，因为它不会去瞎编，只会根据语料库输出黑马，白马，而不说绿马。</a:t>
            </a:r>
            <a:endParaRPr lang="en-US" altLang="zh-CN" dirty="0">
              <a:solidFill>
                <a:schemeClr val="tx1">
                  <a:lumMod val="95000"/>
                  <a:lumOff val="5000"/>
                </a:schemeClr>
              </a:solidFill>
            </a:endParaRPr>
          </a:p>
        </p:txBody>
      </p:sp>
    </p:spTree>
    <p:extLst>
      <p:ext uri="{BB962C8B-B14F-4D97-AF65-F5344CB8AC3E}">
        <p14:creationId xmlns:p14="http://schemas.microsoft.com/office/powerpoint/2010/main" val="432106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676347" y="514289"/>
            <a:ext cx="10839314" cy="646331"/>
          </a:xfrm>
          <a:prstGeom prst="rect">
            <a:avLst/>
          </a:prstGeom>
          <a:noFill/>
        </p:spPr>
        <p:txBody>
          <a:bodyPr wrap="none" rtlCol="0">
            <a:spAutoFit/>
          </a:bodyPr>
          <a:lstStyle/>
          <a:p>
            <a:pPr algn="ctr"/>
            <a:r>
              <a:rPr lang="zh-CN" altLang="en-US" sz="3600" b="1" dirty="0">
                <a:solidFill>
                  <a:srgbClr val="828979"/>
                </a:solidFill>
              </a:rPr>
              <a:t>基于统计方法的语言生成：</a:t>
            </a:r>
            <a:r>
              <a:rPr lang="en-US" altLang="zh-CN" sz="3600" b="1" dirty="0">
                <a:solidFill>
                  <a:srgbClr val="828979"/>
                </a:solidFill>
              </a:rPr>
              <a:t>N-gram</a:t>
            </a:r>
            <a:r>
              <a:rPr lang="zh-CN" altLang="en-US" sz="3600" b="1" dirty="0">
                <a:solidFill>
                  <a:srgbClr val="828979"/>
                </a:solidFill>
              </a:rPr>
              <a:t>模型（算法实现）</a:t>
            </a:r>
          </a:p>
        </p:txBody>
      </p:sp>
      <p:sp>
        <p:nvSpPr>
          <p:cNvPr id="3" name="TextBox 30">
            <a:extLst>
              <a:ext uri="{FF2B5EF4-FFF2-40B4-BE49-F238E27FC236}">
                <a16:creationId xmlns:a16="http://schemas.microsoft.com/office/drawing/2014/main" id="{DABD6DED-017E-4F87-E396-3E2C1B84CCAA}"/>
              </a:ext>
            </a:extLst>
          </p:cNvPr>
          <p:cNvSpPr txBox="1"/>
          <p:nvPr/>
        </p:nvSpPr>
        <p:spPr>
          <a:xfrm>
            <a:off x="257452" y="1428127"/>
            <a:ext cx="4828354"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1. Input Layer</a:t>
            </a:r>
            <a:r>
              <a:rPr lang="zh-CN" altLang="en-US" b="1" dirty="0">
                <a:solidFill>
                  <a:schemeClr val="tx1">
                    <a:lumMod val="95000"/>
                    <a:lumOff val="5000"/>
                  </a:schemeClr>
                </a:solidFill>
              </a:rPr>
              <a:t>：</a:t>
            </a:r>
            <a:endParaRPr lang="en-US" altLang="zh-CN" b="1" dirty="0">
              <a:solidFill>
                <a:schemeClr val="tx1">
                  <a:lumMod val="95000"/>
                  <a:lumOff val="5000"/>
                </a:schemeClr>
              </a:solidFill>
            </a:endParaRPr>
          </a:p>
        </p:txBody>
      </p:sp>
      <p:pic>
        <p:nvPicPr>
          <p:cNvPr id="6" name="图片 5" descr="图片包含 日程表&#10;&#10;描述已自动生成">
            <a:extLst>
              <a:ext uri="{FF2B5EF4-FFF2-40B4-BE49-F238E27FC236}">
                <a16:creationId xmlns:a16="http://schemas.microsoft.com/office/drawing/2014/main" id="{BED266E8-F15A-26CB-58D3-B71837928C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3984" y="1160620"/>
            <a:ext cx="6241669" cy="4674777"/>
          </a:xfrm>
          <a:prstGeom prst="rect">
            <a:avLst/>
          </a:prstGeom>
        </p:spPr>
      </p:pic>
      <p:sp>
        <p:nvSpPr>
          <p:cNvPr id="7" name="文本框 6">
            <a:extLst>
              <a:ext uri="{FF2B5EF4-FFF2-40B4-BE49-F238E27FC236}">
                <a16:creationId xmlns:a16="http://schemas.microsoft.com/office/drawing/2014/main" id="{44236740-F6DF-88E7-7C59-010B98C3A203}"/>
              </a:ext>
            </a:extLst>
          </p:cNvPr>
          <p:cNvSpPr txBox="1"/>
          <p:nvPr/>
        </p:nvSpPr>
        <p:spPr>
          <a:xfrm>
            <a:off x="374869" y="1794164"/>
            <a:ext cx="4710937" cy="646331"/>
          </a:xfrm>
          <a:prstGeom prst="rect">
            <a:avLst/>
          </a:prstGeom>
          <a:noFill/>
        </p:spPr>
        <p:txBody>
          <a:bodyPr wrap="square" rtlCol="0">
            <a:spAutoFit/>
          </a:bodyPr>
          <a:lstStyle/>
          <a:p>
            <a:r>
              <a:rPr lang="zh-CN" altLang="en-US" dirty="0">
                <a:solidFill>
                  <a:schemeClr val="tx1">
                    <a:lumMod val="95000"/>
                    <a:lumOff val="5000"/>
                  </a:schemeClr>
                </a:solidFill>
              </a:rPr>
              <a:t>输入的句子就是前五个词元构成的序列，每一个</a:t>
            </a:r>
            <a:r>
              <a:rPr lang="en-US" altLang="zh-CN" dirty="0">
                <a:solidFill>
                  <a:schemeClr val="tx1">
                    <a:lumMod val="95000"/>
                    <a:lumOff val="5000"/>
                  </a:schemeClr>
                </a:solidFill>
              </a:rPr>
              <a:t>Token</a:t>
            </a:r>
            <a:r>
              <a:rPr lang="zh-CN" altLang="en-US" dirty="0">
                <a:solidFill>
                  <a:schemeClr val="tx1">
                    <a:lumMod val="95000"/>
                    <a:lumOff val="5000"/>
                  </a:schemeClr>
                </a:solidFill>
              </a:rPr>
              <a:t>都对应一个稀疏的</a:t>
            </a:r>
            <a:r>
              <a:rPr lang="en-US" altLang="zh-CN" dirty="0">
                <a:solidFill>
                  <a:schemeClr val="tx1">
                    <a:lumMod val="95000"/>
                    <a:lumOff val="5000"/>
                  </a:schemeClr>
                </a:solidFill>
              </a:rPr>
              <a:t>one-hot</a:t>
            </a:r>
            <a:r>
              <a:rPr lang="zh-CN" altLang="en-US" dirty="0">
                <a:solidFill>
                  <a:schemeClr val="tx1">
                    <a:lumMod val="95000"/>
                    <a:lumOff val="5000"/>
                  </a:schemeClr>
                </a:solidFill>
              </a:rPr>
              <a:t>向量</a:t>
            </a:r>
            <a:endParaRPr lang="en-US" altLang="zh-CN" dirty="0">
              <a:solidFill>
                <a:schemeClr val="tx1">
                  <a:lumMod val="95000"/>
                  <a:lumOff val="5000"/>
                </a:schemeClr>
              </a:solidFill>
            </a:endParaRPr>
          </a:p>
        </p:txBody>
      </p:sp>
      <p:sp>
        <p:nvSpPr>
          <p:cNvPr id="10" name="TextBox 30">
            <a:extLst>
              <a:ext uri="{FF2B5EF4-FFF2-40B4-BE49-F238E27FC236}">
                <a16:creationId xmlns:a16="http://schemas.microsoft.com/office/drawing/2014/main" id="{62EF369D-1875-285F-46F7-96F7B6C54078}"/>
              </a:ext>
            </a:extLst>
          </p:cNvPr>
          <p:cNvSpPr txBox="1"/>
          <p:nvPr/>
        </p:nvSpPr>
        <p:spPr>
          <a:xfrm>
            <a:off x="257452" y="2529533"/>
            <a:ext cx="4828354"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2. Projection Layer</a:t>
            </a:r>
            <a:r>
              <a:rPr lang="zh-CN" altLang="en-US" b="1" dirty="0">
                <a:solidFill>
                  <a:schemeClr val="tx1">
                    <a:lumMod val="95000"/>
                    <a:lumOff val="5000"/>
                  </a:schemeClr>
                </a:solidFill>
              </a:rPr>
              <a:t>：</a:t>
            </a:r>
            <a:endParaRPr lang="en-US" altLang="zh-CN" b="1"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01BC696-8812-3EBA-9356-DFC2E5598416}"/>
                  </a:ext>
                </a:extLst>
              </p:cNvPr>
              <p:cNvSpPr txBox="1"/>
              <p:nvPr/>
            </p:nvSpPr>
            <p:spPr>
              <a:xfrm>
                <a:off x="374869" y="2895570"/>
                <a:ext cx="4710937" cy="923330"/>
              </a:xfrm>
              <a:prstGeom prst="rect">
                <a:avLst/>
              </a:prstGeom>
              <a:noFill/>
            </p:spPr>
            <p:txBody>
              <a:bodyPr wrap="square" rtlCol="0">
                <a:spAutoFit/>
              </a:bodyPr>
              <a:lstStyle/>
              <a:p>
                <a:r>
                  <a:rPr lang="zh-CN" altLang="en-US" dirty="0">
                    <a:solidFill>
                      <a:schemeClr val="tx1">
                        <a:lumMod val="95000"/>
                        <a:lumOff val="5000"/>
                      </a:schemeClr>
                    </a:solidFill>
                  </a:rPr>
                  <a:t>把上一层输入每个</a:t>
                </a:r>
                <a:r>
                  <a:rPr lang="en-US" altLang="zh-CN" dirty="0">
                    <a:solidFill>
                      <a:schemeClr val="tx1">
                        <a:lumMod val="95000"/>
                        <a:lumOff val="5000"/>
                      </a:schemeClr>
                    </a:solidFill>
                  </a:rPr>
                  <a:t>one-hot</a:t>
                </a:r>
                <a:r>
                  <a:rPr lang="zh-CN" altLang="en-US" dirty="0">
                    <a:solidFill>
                      <a:schemeClr val="tx1">
                        <a:lumMod val="95000"/>
                        <a:lumOff val="5000"/>
                      </a:schemeClr>
                    </a:solidFill>
                  </a:rPr>
                  <a:t>向量通过乘一个权重矩阵</a:t>
                </a:r>
                <a14:m>
                  <m:oMath xmlns:m="http://schemas.openxmlformats.org/officeDocument/2006/math">
                    <m:sSub>
                      <m:sSubPr>
                        <m:ctrlPr>
                          <a:rPr lang="en-US" altLang="zh-CN" i="1" smtClean="0">
                            <a:solidFill>
                              <a:schemeClr val="tx1">
                                <a:lumMod val="95000"/>
                                <a:lumOff val="5000"/>
                              </a:schemeClr>
                            </a:solidFill>
                            <a:latin typeface="Cambria Math" panose="02040503050406030204" pitchFamily="18" charset="0"/>
                          </a:rPr>
                        </m:ctrlPr>
                      </m:sSubPr>
                      <m:e>
                        <m:r>
                          <a:rPr lang="en-US" altLang="zh-CN" b="0" i="1" smtClean="0">
                            <a:solidFill>
                              <a:schemeClr val="tx1">
                                <a:lumMod val="95000"/>
                                <a:lumOff val="5000"/>
                              </a:schemeClr>
                            </a:solidFill>
                            <a:latin typeface="Cambria Math" panose="02040503050406030204" pitchFamily="18" charset="0"/>
                          </a:rPr>
                          <m:t>𝑊</m:t>
                        </m:r>
                      </m:e>
                      <m:sub>
                        <m:r>
                          <a:rPr lang="en-US" altLang="zh-CN" b="0" i="1" smtClean="0">
                            <a:solidFill>
                              <a:schemeClr val="tx1">
                                <a:lumMod val="95000"/>
                                <a:lumOff val="5000"/>
                              </a:schemeClr>
                            </a:solidFill>
                            <a:latin typeface="Cambria Math" panose="02040503050406030204" pitchFamily="18" charset="0"/>
                          </a:rPr>
                          <m:t>𝑒</m:t>
                        </m:r>
                      </m:sub>
                    </m:sSub>
                  </m:oMath>
                </a14:m>
                <a:r>
                  <a:rPr lang="zh-CN" altLang="en-US" dirty="0">
                    <a:solidFill>
                      <a:schemeClr val="tx1">
                        <a:lumMod val="95000"/>
                        <a:lumOff val="5000"/>
                      </a:schemeClr>
                    </a:solidFill>
                  </a:rPr>
                  <a:t>，映射到词嵌入</a:t>
                </a:r>
                <a14:m>
                  <m:oMath xmlns:m="http://schemas.openxmlformats.org/officeDocument/2006/math">
                    <m:acc>
                      <m:accPr>
                        <m:chr m:val="⃗"/>
                        <m:ctrlPr>
                          <a:rPr lang="zh-CN" altLang="en-US" i="1" smtClean="0">
                            <a:solidFill>
                              <a:schemeClr val="tx1">
                                <a:lumMod val="95000"/>
                                <a:lumOff val="5000"/>
                              </a:schemeClr>
                            </a:solidFill>
                            <a:latin typeface="Cambria Math" panose="02040503050406030204" pitchFamily="18" charset="0"/>
                          </a:rPr>
                        </m:ctrlPr>
                      </m:accPr>
                      <m:e>
                        <m:r>
                          <a:rPr lang="en-US" altLang="zh-CN" b="0" i="1" smtClean="0">
                            <a:solidFill>
                              <a:schemeClr val="tx1">
                                <a:lumMod val="95000"/>
                                <a:lumOff val="5000"/>
                              </a:schemeClr>
                            </a:solidFill>
                            <a:latin typeface="Cambria Math" panose="02040503050406030204" pitchFamily="18" charset="0"/>
                          </a:rPr>
                          <m:t>𝑒</m:t>
                        </m:r>
                      </m:e>
                    </m:acc>
                  </m:oMath>
                </a14:m>
                <a:r>
                  <a:rPr lang="zh-CN" altLang="en-US" dirty="0">
                    <a:solidFill>
                      <a:schemeClr val="tx1">
                        <a:lumMod val="95000"/>
                        <a:lumOff val="5000"/>
                      </a:schemeClr>
                    </a:solidFill>
                  </a:rPr>
                  <a:t>，并且把这四个词嵌入给拼起来变成一个</a:t>
                </a:r>
                <a:r>
                  <a:rPr lang="en-US" altLang="zh-CN" dirty="0">
                    <a:solidFill>
                      <a:schemeClr val="tx1">
                        <a:lumMod val="95000"/>
                        <a:lumOff val="5000"/>
                      </a:schemeClr>
                    </a:solidFill>
                  </a:rPr>
                  <a:t>2048</a:t>
                </a:r>
                <a:r>
                  <a:rPr lang="zh-CN" altLang="en-US" dirty="0">
                    <a:solidFill>
                      <a:schemeClr val="tx1">
                        <a:lumMod val="95000"/>
                        <a:lumOff val="5000"/>
                      </a:schemeClr>
                    </a:solidFill>
                  </a:rPr>
                  <a:t>维的向量</a:t>
                </a:r>
                <a:endParaRPr lang="en-US" altLang="zh-CN" dirty="0">
                  <a:solidFill>
                    <a:schemeClr val="tx1">
                      <a:lumMod val="95000"/>
                      <a:lumOff val="5000"/>
                    </a:schemeClr>
                  </a:solidFill>
                </a:endParaRPr>
              </a:p>
            </p:txBody>
          </p:sp>
        </mc:Choice>
        <mc:Fallback xmlns="">
          <p:sp>
            <p:nvSpPr>
              <p:cNvPr id="11" name="文本框 10">
                <a:extLst>
                  <a:ext uri="{FF2B5EF4-FFF2-40B4-BE49-F238E27FC236}">
                    <a16:creationId xmlns:a16="http://schemas.microsoft.com/office/drawing/2014/main" id="{801BC696-8812-3EBA-9356-DFC2E5598416}"/>
                  </a:ext>
                </a:extLst>
              </p:cNvPr>
              <p:cNvSpPr txBox="1">
                <a:spLocks noRot="1" noChangeAspect="1" noMove="1" noResize="1" noEditPoints="1" noAdjustHandles="1" noChangeArrowheads="1" noChangeShapeType="1" noTextEdit="1"/>
              </p:cNvSpPr>
              <p:nvPr/>
            </p:nvSpPr>
            <p:spPr>
              <a:xfrm>
                <a:off x="374869" y="2895570"/>
                <a:ext cx="4710937" cy="923330"/>
              </a:xfrm>
              <a:prstGeom prst="rect">
                <a:avLst/>
              </a:prstGeom>
              <a:blipFill>
                <a:blip r:embed="rId3"/>
                <a:stretch>
                  <a:fillRect l="-1035" t="-4636" r="-1035" b="-9934"/>
                </a:stretch>
              </a:blipFill>
            </p:spPr>
            <p:txBody>
              <a:bodyPr/>
              <a:lstStyle/>
              <a:p>
                <a:r>
                  <a:rPr lang="zh-CN" altLang="en-US">
                    <a:noFill/>
                  </a:rPr>
                  <a:t> </a:t>
                </a:r>
              </a:p>
            </p:txBody>
          </p:sp>
        </mc:Fallback>
      </mc:AlternateContent>
      <p:sp>
        <p:nvSpPr>
          <p:cNvPr id="12" name="TextBox 30">
            <a:extLst>
              <a:ext uri="{FF2B5EF4-FFF2-40B4-BE49-F238E27FC236}">
                <a16:creationId xmlns:a16="http://schemas.microsoft.com/office/drawing/2014/main" id="{7E12D1D0-EDF7-DF26-C655-ECC09CEF86F1}"/>
              </a:ext>
            </a:extLst>
          </p:cNvPr>
          <p:cNvSpPr txBox="1"/>
          <p:nvPr/>
        </p:nvSpPr>
        <p:spPr>
          <a:xfrm>
            <a:off x="257452" y="3907938"/>
            <a:ext cx="4828354"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3. Hidden Layer</a:t>
            </a:r>
            <a:r>
              <a:rPr lang="zh-CN" altLang="en-US" b="1" dirty="0">
                <a:solidFill>
                  <a:schemeClr val="tx1">
                    <a:lumMod val="95000"/>
                    <a:lumOff val="5000"/>
                  </a:schemeClr>
                </a:solidFill>
              </a:rPr>
              <a:t>：</a:t>
            </a:r>
            <a:endParaRPr lang="en-US" altLang="zh-CN" b="1"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9C29892-4AA6-FBF0-F8B2-22406C9E65C5}"/>
                  </a:ext>
                </a:extLst>
              </p:cNvPr>
              <p:cNvSpPr txBox="1"/>
              <p:nvPr/>
            </p:nvSpPr>
            <p:spPr>
              <a:xfrm>
                <a:off x="374869" y="4273975"/>
                <a:ext cx="4710937" cy="646331"/>
              </a:xfrm>
              <a:prstGeom prst="rect">
                <a:avLst/>
              </a:prstGeom>
              <a:noFill/>
            </p:spPr>
            <p:txBody>
              <a:bodyPr wrap="square" rtlCol="0">
                <a:spAutoFit/>
              </a:bodyPr>
              <a:lstStyle/>
              <a:p>
                <a:r>
                  <a:rPr lang="zh-CN" altLang="en-US" dirty="0">
                    <a:solidFill>
                      <a:schemeClr val="tx1">
                        <a:lumMod val="95000"/>
                        <a:lumOff val="5000"/>
                      </a:schemeClr>
                    </a:solidFill>
                  </a:rPr>
                  <a:t>输入上一层拼出来的</a:t>
                </a:r>
                <a:r>
                  <a:rPr lang="en-US" altLang="zh-CN" dirty="0">
                    <a:solidFill>
                      <a:schemeClr val="tx1">
                        <a:lumMod val="95000"/>
                        <a:lumOff val="5000"/>
                      </a:schemeClr>
                    </a:solidFill>
                  </a:rPr>
                  <a:t>2048</a:t>
                </a:r>
                <a:r>
                  <a:rPr lang="zh-CN" altLang="en-US" dirty="0">
                    <a:solidFill>
                      <a:schemeClr val="tx1">
                        <a:lumMod val="95000"/>
                        <a:lumOff val="5000"/>
                      </a:schemeClr>
                    </a:solidFill>
                  </a:rPr>
                  <a:t>维向量，以一个权重矩阵</a:t>
                </a:r>
                <a14:m>
                  <m:oMath xmlns:m="http://schemas.openxmlformats.org/officeDocument/2006/math">
                    <m:r>
                      <a:rPr lang="en-US" altLang="zh-CN" b="0" i="1" smtClean="0">
                        <a:solidFill>
                          <a:schemeClr val="tx1">
                            <a:lumMod val="95000"/>
                            <a:lumOff val="5000"/>
                          </a:schemeClr>
                        </a:solidFill>
                        <a:latin typeface="Cambria Math" panose="02040503050406030204" pitchFamily="18" charset="0"/>
                      </a:rPr>
                      <m:t>𝑊</m:t>
                    </m:r>
                  </m:oMath>
                </a14:m>
                <a:r>
                  <a:rPr lang="zh-CN" altLang="en-US" dirty="0">
                    <a:solidFill>
                      <a:schemeClr val="tx1">
                        <a:lumMod val="95000"/>
                        <a:lumOff val="5000"/>
                      </a:schemeClr>
                    </a:solidFill>
                  </a:rPr>
                  <a:t>做一个全连接</a:t>
                </a:r>
                <a:endParaRPr lang="en-US" altLang="zh-CN" dirty="0">
                  <a:solidFill>
                    <a:schemeClr val="tx1">
                      <a:lumMod val="95000"/>
                      <a:lumOff val="5000"/>
                    </a:schemeClr>
                  </a:solidFill>
                </a:endParaRPr>
              </a:p>
            </p:txBody>
          </p:sp>
        </mc:Choice>
        <mc:Fallback xmlns="">
          <p:sp>
            <p:nvSpPr>
              <p:cNvPr id="13" name="文本框 12">
                <a:extLst>
                  <a:ext uri="{FF2B5EF4-FFF2-40B4-BE49-F238E27FC236}">
                    <a16:creationId xmlns:a16="http://schemas.microsoft.com/office/drawing/2014/main" id="{19C29892-4AA6-FBF0-F8B2-22406C9E65C5}"/>
                  </a:ext>
                </a:extLst>
              </p:cNvPr>
              <p:cNvSpPr txBox="1">
                <a:spLocks noRot="1" noChangeAspect="1" noMove="1" noResize="1" noEditPoints="1" noAdjustHandles="1" noChangeArrowheads="1" noChangeShapeType="1" noTextEdit="1"/>
              </p:cNvSpPr>
              <p:nvPr/>
            </p:nvSpPr>
            <p:spPr>
              <a:xfrm>
                <a:off x="374869" y="4273975"/>
                <a:ext cx="4710937" cy="646331"/>
              </a:xfrm>
              <a:prstGeom prst="rect">
                <a:avLst/>
              </a:prstGeom>
              <a:blipFill>
                <a:blip r:embed="rId4"/>
                <a:stretch>
                  <a:fillRect l="-1035" t="-5660" b="-13208"/>
                </a:stretch>
              </a:blipFill>
            </p:spPr>
            <p:txBody>
              <a:bodyPr/>
              <a:lstStyle/>
              <a:p>
                <a:r>
                  <a:rPr lang="zh-CN" altLang="en-US">
                    <a:noFill/>
                  </a:rPr>
                  <a:t> </a:t>
                </a:r>
              </a:p>
            </p:txBody>
          </p:sp>
        </mc:Fallback>
      </mc:AlternateContent>
      <p:sp>
        <p:nvSpPr>
          <p:cNvPr id="14" name="TextBox 30">
            <a:extLst>
              <a:ext uri="{FF2B5EF4-FFF2-40B4-BE49-F238E27FC236}">
                <a16:creationId xmlns:a16="http://schemas.microsoft.com/office/drawing/2014/main" id="{40439CEA-E434-47D8-7071-6BE3DA9C37A6}"/>
              </a:ext>
            </a:extLst>
          </p:cNvPr>
          <p:cNvSpPr txBox="1"/>
          <p:nvPr/>
        </p:nvSpPr>
        <p:spPr>
          <a:xfrm>
            <a:off x="257452" y="5009344"/>
            <a:ext cx="4828354"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4. Output Layer</a:t>
            </a:r>
            <a:r>
              <a:rPr lang="zh-CN" altLang="en-US" b="1" dirty="0">
                <a:solidFill>
                  <a:schemeClr val="tx1">
                    <a:lumMod val="95000"/>
                    <a:lumOff val="5000"/>
                  </a:schemeClr>
                </a:solidFill>
              </a:rPr>
              <a:t>：</a:t>
            </a:r>
            <a:endParaRPr lang="en-US" altLang="zh-CN" b="1"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D294762-398B-3700-DE23-1C99E701A767}"/>
                  </a:ext>
                </a:extLst>
              </p:cNvPr>
              <p:cNvSpPr txBox="1"/>
              <p:nvPr/>
            </p:nvSpPr>
            <p:spPr>
              <a:xfrm>
                <a:off x="374869" y="5375381"/>
                <a:ext cx="4710937" cy="1200329"/>
              </a:xfrm>
              <a:prstGeom prst="rect">
                <a:avLst/>
              </a:prstGeom>
              <a:noFill/>
            </p:spPr>
            <p:txBody>
              <a:bodyPr wrap="square" rtlCol="0">
                <a:spAutoFit/>
              </a:bodyPr>
              <a:lstStyle/>
              <a:p>
                <a:r>
                  <a:rPr lang="zh-CN" altLang="en-US" dirty="0">
                    <a:solidFill>
                      <a:schemeClr val="tx1">
                        <a:lumMod val="95000"/>
                        <a:lumOff val="5000"/>
                      </a:schemeClr>
                    </a:solidFill>
                  </a:rPr>
                  <a:t>是一个</a:t>
                </a:r>
                <a:r>
                  <a:rPr lang="en-US" altLang="zh-CN" dirty="0" err="1">
                    <a:solidFill>
                      <a:schemeClr val="tx1">
                        <a:lumMod val="95000"/>
                        <a:lumOff val="5000"/>
                      </a:schemeClr>
                    </a:solidFill>
                  </a:rPr>
                  <a:t>Softmax</a:t>
                </a:r>
                <a:r>
                  <a:rPr lang="zh-CN" altLang="en-US" dirty="0">
                    <a:solidFill>
                      <a:schemeClr val="tx1">
                        <a:lumMod val="95000"/>
                        <a:lumOff val="5000"/>
                      </a:schemeClr>
                    </a:solidFill>
                  </a:rPr>
                  <a:t>层，也是与上一个隐层的输出以矩阵</a:t>
                </a:r>
                <a14:m>
                  <m:oMath xmlns:m="http://schemas.openxmlformats.org/officeDocument/2006/math">
                    <m:r>
                      <a:rPr lang="en-US" altLang="zh-CN" b="0" i="1" smtClean="0">
                        <a:solidFill>
                          <a:schemeClr val="tx1">
                            <a:lumMod val="95000"/>
                            <a:lumOff val="5000"/>
                          </a:schemeClr>
                        </a:solidFill>
                        <a:latin typeface="Cambria Math" panose="02040503050406030204" pitchFamily="18" charset="0"/>
                      </a:rPr>
                      <m:t>𝑈</m:t>
                    </m:r>
                  </m:oMath>
                </a14:m>
                <a:r>
                  <a:rPr lang="zh-CN" altLang="en-US" dirty="0">
                    <a:solidFill>
                      <a:schemeClr val="tx1">
                        <a:lumMod val="95000"/>
                        <a:lumOff val="5000"/>
                      </a:schemeClr>
                    </a:solidFill>
                  </a:rPr>
                  <a:t>做全连接，输出一个</a:t>
                </a:r>
                <a:r>
                  <a:rPr lang="en-US" altLang="zh-CN" dirty="0">
                    <a:solidFill>
                      <a:schemeClr val="tx1">
                        <a:lumMod val="95000"/>
                        <a:lumOff val="5000"/>
                      </a:schemeClr>
                    </a:solidFill>
                  </a:rPr>
                  <a:t>3000</a:t>
                </a:r>
                <a:r>
                  <a:rPr lang="zh-CN" altLang="en-US" dirty="0">
                    <a:solidFill>
                      <a:schemeClr val="tx1">
                        <a:lumMod val="95000"/>
                        <a:lumOff val="5000"/>
                      </a:schemeClr>
                    </a:solidFill>
                  </a:rPr>
                  <a:t>维的、每个元素都为正值的、元素之和为</a:t>
                </a:r>
                <a:r>
                  <a:rPr lang="en-US" altLang="zh-CN" dirty="0">
                    <a:solidFill>
                      <a:schemeClr val="tx1">
                        <a:lumMod val="95000"/>
                        <a:lumOff val="5000"/>
                      </a:schemeClr>
                    </a:solidFill>
                  </a:rPr>
                  <a:t>1</a:t>
                </a:r>
                <a:r>
                  <a:rPr lang="zh-CN" altLang="en-US" dirty="0">
                    <a:solidFill>
                      <a:schemeClr val="tx1">
                        <a:lumMod val="95000"/>
                        <a:lumOff val="5000"/>
                      </a:schemeClr>
                    </a:solidFill>
                  </a:rPr>
                  <a:t>的向量，即下一个词的概率分布函数了</a:t>
                </a:r>
                <a:endParaRPr lang="en-US" altLang="zh-CN" dirty="0">
                  <a:solidFill>
                    <a:schemeClr val="tx1">
                      <a:lumMod val="95000"/>
                      <a:lumOff val="5000"/>
                    </a:schemeClr>
                  </a:solidFill>
                </a:endParaRPr>
              </a:p>
            </p:txBody>
          </p:sp>
        </mc:Choice>
        <mc:Fallback xmlns="">
          <p:sp>
            <p:nvSpPr>
              <p:cNvPr id="15" name="文本框 14">
                <a:extLst>
                  <a:ext uri="{FF2B5EF4-FFF2-40B4-BE49-F238E27FC236}">
                    <a16:creationId xmlns:a16="http://schemas.microsoft.com/office/drawing/2014/main" id="{3D294762-398B-3700-DE23-1C99E701A767}"/>
                  </a:ext>
                </a:extLst>
              </p:cNvPr>
              <p:cNvSpPr txBox="1">
                <a:spLocks noRot="1" noChangeAspect="1" noMove="1" noResize="1" noEditPoints="1" noAdjustHandles="1" noChangeArrowheads="1" noChangeShapeType="1" noTextEdit="1"/>
              </p:cNvSpPr>
              <p:nvPr/>
            </p:nvSpPr>
            <p:spPr>
              <a:xfrm>
                <a:off x="374869" y="5375381"/>
                <a:ext cx="4710937" cy="1200329"/>
              </a:xfrm>
              <a:prstGeom prst="rect">
                <a:avLst/>
              </a:prstGeom>
              <a:blipFill>
                <a:blip r:embed="rId5"/>
                <a:stretch>
                  <a:fillRect l="-1035" t="-3553" r="-1164" b="-65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7500F48-EF44-03A0-8BF6-665D855B0F91}"/>
                  </a:ext>
                </a:extLst>
              </p:cNvPr>
              <p:cNvSpPr txBox="1"/>
              <p:nvPr/>
            </p:nvSpPr>
            <p:spPr>
              <a:xfrm>
                <a:off x="5085806" y="6062934"/>
                <a:ext cx="6731325" cy="646331"/>
              </a:xfrm>
              <a:prstGeom prst="rect">
                <a:avLst/>
              </a:prstGeom>
              <a:noFill/>
            </p:spPr>
            <p:txBody>
              <a:bodyPr wrap="square" rtlCol="0">
                <a:spAutoFit/>
              </a:bodyPr>
              <a:lstStyle/>
              <a:p>
                <a:r>
                  <a:rPr lang="zh-CN" altLang="en-US" dirty="0">
                    <a:solidFill>
                      <a:srgbClr val="FF0000"/>
                    </a:solidFill>
                    <a:effectLst/>
                  </a:rPr>
                  <a:t>但只用</a:t>
                </a:r>
                <a:r>
                  <a:rPr lang="en-US" altLang="zh-CN" dirty="0">
                    <a:solidFill>
                      <a:srgbClr val="FF0000"/>
                    </a:solidFill>
                    <a:effectLst/>
                  </a:rPr>
                  <a:t>FFNN</a:t>
                </a:r>
                <a:r>
                  <a:rPr lang="zh-CN" altLang="en-US" dirty="0">
                    <a:solidFill>
                      <a:srgbClr val="FF0000"/>
                    </a:solidFill>
                    <a:effectLst/>
                  </a:rPr>
                  <a:t>去升级</a:t>
                </a:r>
                <a:r>
                  <a:rPr lang="en-US" altLang="zh-CN" dirty="0">
                    <a:solidFill>
                      <a:srgbClr val="FF0000"/>
                    </a:solidFill>
                    <a:effectLst/>
                  </a:rPr>
                  <a:t>n-gram</a:t>
                </a:r>
                <a:r>
                  <a:rPr lang="zh-CN" altLang="en-US" dirty="0">
                    <a:solidFill>
                      <a:srgbClr val="FF0000"/>
                    </a:solidFill>
                    <a:effectLst/>
                  </a:rPr>
                  <a:t>模型还是太</a:t>
                </a:r>
                <a:r>
                  <a:rPr lang="en-US" altLang="zh-CN" dirty="0">
                    <a:solidFill>
                      <a:srgbClr val="FF0000"/>
                    </a:solidFill>
                    <a:effectLst/>
                  </a:rPr>
                  <a:t>low</a:t>
                </a:r>
                <a:r>
                  <a:rPr lang="zh-CN" altLang="en-US" dirty="0">
                    <a:solidFill>
                      <a:srgbClr val="FF0000"/>
                    </a:solidFill>
                    <a:effectLst/>
                  </a:rPr>
                  <a:t>了，并没有克服一个本质缺点：他的窗口数是固定的，每次预测新词</a:t>
                </a:r>
                <a14:m>
                  <m:oMath xmlns:m="http://schemas.openxmlformats.org/officeDocument/2006/math">
                    <m:sSub>
                      <m:sSubPr>
                        <m:ctrlPr>
                          <a:rPr lang="en-US" altLang="zh-CN" i="1" smtClean="0">
                            <a:solidFill>
                              <a:srgbClr val="FF0000"/>
                            </a:solidFill>
                            <a:effectLst/>
                            <a:latin typeface="Cambria Math" panose="02040503050406030204" pitchFamily="18" charset="0"/>
                          </a:rPr>
                        </m:ctrlPr>
                      </m:sSubPr>
                      <m:e>
                        <m:r>
                          <a:rPr lang="zh-CN" altLang="en-US" i="1" smtClean="0">
                            <a:solidFill>
                              <a:srgbClr val="FF0000"/>
                            </a:solidFill>
                            <a:effectLst/>
                            <a:latin typeface="Cambria Math" panose="02040503050406030204" pitchFamily="18" charset="0"/>
                          </a:rPr>
                          <m:t>𝜔</m:t>
                        </m:r>
                      </m:e>
                      <m:sub>
                        <m:r>
                          <a:rPr lang="en-US" altLang="zh-CN" b="0" i="1" smtClean="0">
                            <a:solidFill>
                              <a:srgbClr val="FF0000"/>
                            </a:solidFill>
                            <a:effectLst/>
                            <a:latin typeface="Cambria Math" panose="02040503050406030204" pitchFamily="18" charset="0"/>
                          </a:rPr>
                          <m:t>𝑖</m:t>
                        </m:r>
                      </m:sub>
                    </m:sSub>
                  </m:oMath>
                </a14:m>
                <a:r>
                  <a:rPr lang="zh-CN" altLang="en-US" dirty="0">
                    <a:solidFill>
                      <a:srgbClr val="FF0000"/>
                    </a:solidFill>
                    <a:effectLst/>
                  </a:rPr>
                  <a:t>都只依赖前</a:t>
                </a:r>
                <a:r>
                  <a:rPr lang="en-US" altLang="zh-CN" dirty="0">
                    <a:solidFill>
                      <a:srgbClr val="FF0000"/>
                    </a:solidFill>
                    <a:effectLst/>
                  </a:rPr>
                  <a:t>n</a:t>
                </a:r>
                <a:r>
                  <a:rPr lang="zh-CN" altLang="en-US" dirty="0">
                    <a:solidFill>
                      <a:srgbClr val="FF0000"/>
                    </a:solidFill>
                    <a:effectLst/>
                  </a:rPr>
                  <a:t>个词</a:t>
                </a:r>
                <a:endParaRPr lang="zh-CN" altLang="en-US" dirty="0">
                  <a:solidFill>
                    <a:srgbClr val="FF0000"/>
                  </a:solidFill>
                </a:endParaRPr>
              </a:p>
            </p:txBody>
          </p:sp>
        </mc:Choice>
        <mc:Fallback xmlns="">
          <p:sp>
            <p:nvSpPr>
              <p:cNvPr id="16" name="文本框 15">
                <a:extLst>
                  <a:ext uri="{FF2B5EF4-FFF2-40B4-BE49-F238E27FC236}">
                    <a16:creationId xmlns:a16="http://schemas.microsoft.com/office/drawing/2014/main" id="{97500F48-EF44-03A0-8BF6-665D855B0F91}"/>
                  </a:ext>
                </a:extLst>
              </p:cNvPr>
              <p:cNvSpPr txBox="1">
                <a:spLocks noRot="1" noChangeAspect="1" noMove="1" noResize="1" noEditPoints="1" noAdjustHandles="1" noChangeArrowheads="1" noChangeShapeType="1" noTextEdit="1"/>
              </p:cNvSpPr>
              <p:nvPr/>
            </p:nvSpPr>
            <p:spPr>
              <a:xfrm>
                <a:off x="5085806" y="6062934"/>
                <a:ext cx="6731325" cy="646331"/>
              </a:xfrm>
              <a:prstGeom prst="rect">
                <a:avLst/>
              </a:prstGeom>
              <a:blipFill>
                <a:blip r:embed="rId6"/>
                <a:stretch>
                  <a:fillRect l="-724" t="-6604" r="-724"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8263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BB96788-E9D4-4605-9D8B-F085D8D368A4}"/>
              </a:ext>
            </a:extLst>
          </p:cNvPr>
          <p:cNvGrpSpPr/>
          <p:nvPr/>
        </p:nvGrpSpPr>
        <p:grpSpPr>
          <a:xfrm>
            <a:off x="4992999" y="1560424"/>
            <a:ext cx="2206002" cy="1880958"/>
            <a:chOff x="4669360" y="1703658"/>
            <a:chExt cx="2853279" cy="2432862"/>
          </a:xfrm>
        </p:grpSpPr>
        <p:pic>
          <p:nvPicPr>
            <p:cNvPr id="7" name="图形 6">
              <a:extLst>
                <a:ext uri="{FF2B5EF4-FFF2-40B4-BE49-F238E27FC236}">
                  <a16:creationId xmlns:a16="http://schemas.microsoft.com/office/drawing/2014/main" id="{87F4ADDC-3E03-48A4-B38A-B2A8576B32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69360" y="2721479"/>
              <a:ext cx="2853279" cy="1415041"/>
            </a:xfrm>
            <a:prstGeom prst="rect">
              <a:avLst/>
            </a:prstGeom>
          </p:spPr>
        </p:pic>
        <p:sp>
          <p:nvSpPr>
            <p:cNvPr id="8" name="椭圆 7">
              <a:extLst>
                <a:ext uri="{FF2B5EF4-FFF2-40B4-BE49-F238E27FC236}">
                  <a16:creationId xmlns:a16="http://schemas.microsoft.com/office/drawing/2014/main" id="{BFDED210-AC3A-464D-8101-9347000726AE}"/>
                </a:ext>
              </a:extLst>
            </p:cNvPr>
            <p:cNvSpPr/>
            <p:nvPr userDrawn="1"/>
          </p:nvSpPr>
          <p:spPr>
            <a:xfrm>
              <a:off x="5083214" y="1703658"/>
              <a:ext cx="2025569" cy="2025569"/>
            </a:xfrm>
            <a:prstGeom prst="ellipse">
              <a:avLst/>
            </a:prstGeom>
            <a:solidFill>
              <a:srgbClr val="BDC2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0056221D-7EDF-4C13-969E-3958F8FCD6C1}"/>
              </a:ext>
            </a:extLst>
          </p:cNvPr>
          <p:cNvSpPr txBox="1"/>
          <p:nvPr/>
        </p:nvSpPr>
        <p:spPr>
          <a:xfrm>
            <a:off x="5574062" y="1800487"/>
            <a:ext cx="1043876" cy="1107996"/>
          </a:xfrm>
          <a:prstGeom prst="rect">
            <a:avLst/>
          </a:prstGeom>
          <a:noFill/>
        </p:spPr>
        <p:txBody>
          <a:bodyPr wrap="none" rtlCol="0">
            <a:spAutoFit/>
          </a:bodyPr>
          <a:lstStyle/>
          <a:p>
            <a:pPr algn="ctr"/>
            <a:r>
              <a:rPr lang="en-US" altLang="zh-CN" sz="6600" dirty="0">
                <a:solidFill>
                  <a:schemeClr val="bg1"/>
                </a:solidFill>
              </a:rPr>
              <a:t>03</a:t>
            </a:r>
            <a:endParaRPr lang="zh-CN" altLang="en-US" sz="6600" dirty="0">
              <a:solidFill>
                <a:schemeClr val="bg1"/>
              </a:solidFill>
            </a:endParaRPr>
          </a:p>
        </p:txBody>
      </p:sp>
      <p:sp>
        <p:nvSpPr>
          <p:cNvPr id="3" name="文本框 2">
            <a:extLst>
              <a:ext uri="{FF2B5EF4-FFF2-40B4-BE49-F238E27FC236}">
                <a16:creationId xmlns:a16="http://schemas.microsoft.com/office/drawing/2014/main" id="{A59A5DF0-DF26-4F0A-988B-738C3976C745}"/>
              </a:ext>
            </a:extLst>
          </p:cNvPr>
          <p:cNvSpPr txBox="1"/>
          <p:nvPr/>
        </p:nvSpPr>
        <p:spPr>
          <a:xfrm>
            <a:off x="3569313" y="3405577"/>
            <a:ext cx="5053371" cy="830997"/>
          </a:xfrm>
          <a:prstGeom prst="rect">
            <a:avLst/>
          </a:prstGeom>
          <a:noFill/>
        </p:spPr>
        <p:txBody>
          <a:bodyPr wrap="none" rtlCol="0">
            <a:spAutoFit/>
          </a:bodyPr>
          <a:lstStyle/>
          <a:p>
            <a:pPr algn="ctr"/>
            <a:r>
              <a:rPr lang="en-US" altLang="zh-CN" sz="4800" b="1" dirty="0">
                <a:solidFill>
                  <a:srgbClr val="E0CCB4"/>
                </a:solidFill>
              </a:rPr>
              <a:t>Pre-trained</a:t>
            </a:r>
            <a:r>
              <a:rPr lang="zh-CN" altLang="en-US" sz="4800" b="1" dirty="0">
                <a:solidFill>
                  <a:srgbClr val="E0CCB4"/>
                </a:solidFill>
              </a:rPr>
              <a:t>中世纪</a:t>
            </a:r>
          </a:p>
        </p:txBody>
      </p:sp>
      <p:sp>
        <p:nvSpPr>
          <p:cNvPr id="4" name="矩形 3">
            <a:extLst>
              <a:ext uri="{FF2B5EF4-FFF2-40B4-BE49-F238E27FC236}">
                <a16:creationId xmlns:a16="http://schemas.microsoft.com/office/drawing/2014/main" id="{3E94D74B-07AE-4044-B91C-EBD6266390DB}"/>
              </a:ext>
            </a:extLst>
          </p:cNvPr>
          <p:cNvSpPr/>
          <p:nvPr/>
        </p:nvSpPr>
        <p:spPr>
          <a:xfrm>
            <a:off x="3695343" y="4145601"/>
            <a:ext cx="4801314" cy="307777"/>
          </a:xfrm>
          <a:prstGeom prst="rect">
            <a:avLst/>
          </a:prstGeom>
        </p:spPr>
        <p:txBody>
          <a:bodyPr wrap="square">
            <a:spAutoFit/>
          </a:bodyPr>
          <a:lstStyle/>
          <a:p>
            <a:pPr algn="dist"/>
            <a:r>
              <a:rPr lang="en-US" altLang="zh-CN" sz="1400" b="1" dirty="0">
                <a:solidFill>
                  <a:srgbClr val="373C3F"/>
                </a:solidFill>
                <a:latin typeface="Arial" panose="020B0604020202020204" pitchFamily="34" charset="0"/>
              </a:rPr>
              <a:t>The Era of Pre-trained Models</a:t>
            </a:r>
            <a:endParaRPr lang="zh-CN" altLang="en-US" sz="1400" b="1" dirty="0">
              <a:solidFill>
                <a:srgbClr val="373C3F"/>
              </a:solidFill>
              <a:latin typeface="Arial" panose="020B0604020202020204" pitchFamily="34" charset="0"/>
            </a:endParaRPr>
          </a:p>
        </p:txBody>
      </p:sp>
      <p:sp>
        <p:nvSpPr>
          <p:cNvPr id="5" name="文本框 4">
            <a:extLst>
              <a:ext uri="{FF2B5EF4-FFF2-40B4-BE49-F238E27FC236}">
                <a16:creationId xmlns:a16="http://schemas.microsoft.com/office/drawing/2014/main" id="{D44DFE5D-B1FE-4DC4-BE88-D6BAEED06A0D}"/>
              </a:ext>
            </a:extLst>
          </p:cNvPr>
          <p:cNvSpPr txBox="1"/>
          <p:nvPr/>
        </p:nvSpPr>
        <p:spPr>
          <a:xfrm>
            <a:off x="2946847" y="4508806"/>
            <a:ext cx="6298306" cy="340734"/>
          </a:xfrm>
          <a:prstGeom prst="rect">
            <a:avLst/>
          </a:prstGeom>
          <a:noFill/>
        </p:spPr>
        <p:txBody>
          <a:bodyPr wrap="square" rtlCol="0">
            <a:spAutoFit/>
          </a:bodyPr>
          <a:lstStyle/>
          <a:p>
            <a:pPr algn="ctr">
              <a:lnSpc>
                <a:spcPct val="150000"/>
              </a:lnSpc>
            </a:pPr>
            <a:r>
              <a:rPr lang="zh-CN" altLang="en-US" sz="1200" dirty="0"/>
              <a:t>介绍</a:t>
            </a:r>
            <a:r>
              <a:rPr lang="en-US" altLang="zh-CN" sz="1200" dirty="0"/>
              <a:t>NLP</a:t>
            </a:r>
            <a:r>
              <a:rPr lang="zh-CN" altLang="en-US" sz="1200" dirty="0"/>
              <a:t>领域预训练模型的前生今世</a:t>
            </a:r>
            <a:endParaRPr lang="en-US" altLang="zh-CN" sz="1200" dirty="0"/>
          </a:p>
        </p:txBody>
      </p:sp>
    </p:spTree>
    <p:extLst>
      <p:ext uri="{BB962C8B-B14F-4D97-AF65-F5344CB8AC3E}">
        <p14:creationId xmlns:p14="http://schemas.microsoft.com/office/powerpoint/2010/main" val="3526303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1145128" y="514289"/>
            <a:ext cx="9901750" cy="646331"/>
          </a:xfrm>
          <a:prstGeom prst="rect">
            <a:avLst/>
          </a:prstGeom>
          <a:noFill/>
        </p:spPr>
        <p:txBody>
          <a:bodyPr wrap="none" rtlCol="0">
            <a:spAutoFit/>
          </a:bodyPr>
          <a:lstStyle/>
          <a:p>
            <a:pPr algn="ctr"/>
            <a:r>
              <a:rPr lang="zh-CN" altLang="en-US" sz="3600" b="1" dirty="0">
                <a:solidFill>
                  <a:srgbClr val="828979"/>
                </a:solidFill>
              </a:rPr>
              <a:t>循环神经网络  </a:t>
            </a:r>
            <a:r>
              <a:rPr lang="en-US" altLang="zh-CN" sz="3600" b="1" dirty="0">
                <a:solidFill>
                  <a:srgbClr val="828979"/>
                </a:solidFill>
              </a:rPr>
              <a:t>Recurrent Neural Networks</a:t>
            </a:r>
            <a:r>
              <a:rPr lang="zh-CN" altLang="en-US" sz="3600" b="1" dirty="0">
                <a:solidFill>
                  <a:srgbClr val="828979"/>
                </a:solidFill>
              </a:rPr>
              <a:t>，</a:t>
            </a:r>
            <a:r>
              <a:rPr lang="en-US" altLang="zh-CN" sz="3600" b="1" dirty="0">
                <a:solidFill>
                  <a:srgbClr val="828979"/>
                </a:solidFill>
              </a:rPr>
              <a:t>RNNs</a:t>
            </a:r>
            <a:endParaRPr lang="zh-CN" altLang="en-US" sz="3600" b="1" dirty="0">
              <a:solidFill>
                <a:srgbClr val="828979"/>
              </a:solidFill>
            </a:endParaRPr>
          </a:p>
        </p:txBody>
      </p:sp>
      <p:pic>
        <p:nvPicPr>
          <p:cNvPr id="4" name="图片 3" descr="图片包含 图示&#10;&#10;描述已自动生成">
            <a:extLst>
              <a:ext uri="{FF2B5EF4-FFF2-40B4-BE49-F238E27FC236}">
                <a16:creationId xmlns:a16="http://schemas.microsoft.com/office/drawing/2014/main" id="{6B31000B-E9BD-D167-928E-E5F479736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903" y="1596045"/>
            <a:ext cx="5642525" cy="4177738"/>
          </a:xfrm>
          <a:prstGeom prst="rect">
            <a:avLst/>
          </a:prstGeom>
        </p:spPr>
      </p:pic>
      <p:pic>
        <p:nvPicPr>
          <p:cNvPr id="14" name="图片 13" descr="图示&#10;&#10;描述已自动生成">
            <a:extLst>
              <a:ext uri="{FF2B5EF4-FFF2-40B4-BE49-F238E27FC236}">
                <a16:creationId xmlns:a16="http://schemas.microsoft.com/office/drawing/2014/main" id="{A68A225B-6BF9-9D6D-E7FE-9F569C15A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7589" y="1596045"/>
            <a:ext cx="5599508" cy="4177738"/>
          </a:xfrm>
          <a:prstGeom prst="rect">
            <a:avLst/>
          </a:prstGeom>
        </p:spPr>
      </p:pic>
      <p:sp>
        <p:nvSpPr>
          <p:cNvPr id="15" name="文本框 14">
            <a:extLst>
              <a:ext uri="{FF2B5EF4-FFF2-40B4-BE49-F238E27FC236}">
                <a16:creationId xmlns:a16="http://schemas.microsoft.com/office/drawing/2014/main" id="{3BACBF3E-58F5-D52C-9F14-C1C3993B7D4E}"/>
              </a:ext>
            </a:extLst>
          </p:cNvPr>
          <p:cNvSpPr txBox="1"/>
          <p:nvPr/>
        </p:nvSpPr>
        <p:spPr>
          <a:xfrm>
            <a:off x="1277955" y="5974379"/>
            <a:ext cx="9636089" cy="369332"/>
          </a:xfrm>
          <a:prstGeom prst="rect">
            <a:avLst/>
          </a:prstGeom>
          <a:noFill/>
        </p:spPr>
        <p:txBody>
          <a:bodyPr wrap="square" rtlCol="0">
            <a:spAutoFit/>
          </a:bodyPr>
          <a:lstStyle/>
          <a:p>
            <a:pPr algn="ctr"/>
            <a:r>
              <a:rPr lang="en-US" altLang="zh-CN" dirty="0">
                <a:hlinkClick r:id="rId4"/>
              </a:rPr>
              <a:t>RNN</a:t>
            </a:r>
            <a:r>
              <a:rPr lang="zh-CN" altLang="en-US" dirty="0">
                <a:hlinkClick r:id="rId4"/>
              </a:rPr>
              <a:t>的反向传播论文</a:t>
            </a:r>
            <a:r>
              <a:rPr lang="en-US" altLang="zh-CN" dirty="0"/>
              <a:t>				</a:t>
            </a:r>
            <a:r>
              <a:rPr lang="en-US" altLang="zh-CN" dirty="0">
                <a:hlinkClick r:id="rId5"/>
              </a:rPr>
              <a:t>RNN</a:t>
            </a:r>
            <a:r>
              <a:rPr lang="zh-CN" altLang="en-US" dirty="0">
                <a:hlinkClick r:id="rId5"/>
              </a:rPr>
              <a:t>的反向传播算法详解</a:t>
            </a:r>
            <a:endParaRPr lang="zh-CN" altLang="en-US" dirty="0"/>
          </a:p>
        </p:txBody>
      </p:sp>
      <p:sp>
        <p:nvSpPr>
          <p:cNvPr id="16" name="文本框 15">
            <a:extLst>
              <a:ext uri="{FF2B5EF4-FFF2-40B4-BE49-F238E27FC236}">
                <a16:creationId xmlns:a16="http://schemas.microsoft.com/office/drawing/2014/main" id="{8FDD7E20-7323-5CB1-A786-449C9C5565DD}"/>
              </a:ext>
            </a:extLst>
          </p:cNvPr>
          <p:cNvSpPr txBox="1"/>
          <p:nvPr/>
        </p:nvSpPr>
        <p:spPr>
          <a:xfrm>
            <a:off x="1277954" y="1171450"/>
            <a:ext cx="9636089" cy="369332"/>
          </a:xfrm>
          <a:prstGeom prst="rect">
            <a:avLst/>
          </a:prstGeom>
          <a:noFill/>
        </p:spPr>
        <p:txBody>
          <a:bodyPr wrap="square" rtlCol="0">
            <a:spAutoFit/>
          </a:bodyPr>
          <a:lstStyle/>
          <a:p>
            <a:r>
              <a:rPr lang="en-US" altLang="zh-CN" dirty="0"/>
              <a:t>Native RNN</a:t>
            </a:r>
            <a:r>
              <a:rPr lang="zh-CN" altLang="en-US" dirty="0"/>
              <a:t>存在的问题：</a:t>
            </a:r>
            <a:r>
              <a:rPr lang="en-US" altLang="zh-CN" dirty="0"/>
              <a:t>1. </a:t>
            </a:r>
            <a:r>
              <a:rPr lang="zh-CN" altLang="en-US" dirty="0"/>
              <a:t>记忆力过强</a:t>
            </a:r>
            <a:r>
              <a:rPr lang="en-US" altLang="zh-CN" dirty="0"/>
              <a:t>	2. </a:t>
            </a:r>
            <a:r>
              <a:rPr lang="zh-CN" altLang="en-US" dirty="0"/>
              <a:t>处理长序列时存在梯度小时和梯度爆炸的问题</a:t>
            </a:r>
            <a:r>
              <a:rPr lang="en-US" altLang="zh-CN" dirty="0"/>
              <a:t>  </a:t>
            </a:r>
            <a:endParaRPr lang="zh-CN" altLang="en-US" dirty="0"/>
          </a:p>
        </p:txBody>
      </p:sp>
    </p:spTree>
    <p:extLst>
      <p:ext uri="{BB962C8B-B14F-4D97-AF65-F5344CB8AC3E}">
        <p14:creationId xmlns:p14="http://schemas.microsoft.com/office/powerpoint/2010/main" val="354395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1593337" y="514289"/>
            <a:ext cx="9005349" cy="646331"/>
          </a:xfrm>
          <a:prstGeom prst="rect">
            <a:avLst/>
          </a:prstGeom>
          <a:noFill/>
        </p:spPr>
        <p:txBody>
          <a:bodyPr wrap="none" rtlCol="0">
            <a:spAutoFit/>
          </a:bodyPr>
          <a:lstStyle/>
          <a:p>
            <a:pPr algn="ctr"/>
            <a:r>
              <a:rPr lang="en-US" altLang="zh-CN" sz="3600" b="1" dirty="0">
                <a:solidFill>
                  <a:srgbClr val="828979"/>
                </a:solidFill>
              </a:rPr>
              <a:t>LSTM</a:t>
            </a:r>
            <a:r>
              <a:rPr lang="zh-CN" altLang="en-US" sz="3600" b="1" dirty="0">
                <a:solidFill>
                  <a:srgbClr val="828979"/>
                </a:solidFill>
              </a:rPr>
              <a:t>（</a:t>
            </a:r>
            <a:r>
              <a:rPr lang="en-US" altLang="zh-CN" sz="3600" b="1" dirty="0">
                <a:solidFill>
                  <a:srgbClr val="828979"/>
                </a:solidFill>
              </a:rPr>
              <a:t>Long Short-Term Memory</a:t>
            </a:r>
            <a:r>
              <a:rPr lang="zh-CN" altLang="en-US" sz="3600" b="1" dirty="0">
                <a:solidFill>
                  <a:srgbClr val="828979"/>
                </a:solidFill>
              </a:rPr>
              <a:t>）基本结构</a:t>
            </a:r>
            <a:r>
              <a:rPr lang="en-US" altLang="zh-CN" sz="3600" b="1" dirty="0">
                <a:solidFill>
                  <a:srgbClr val="828979"/>
                </a:solidFill>
              </a:rPr>
              <a:t> </a:t>
            </a:r>
            <a:endParaRPr lang="zh-CN" altLang="en-US" sz="3600" b="1" dirty="0">
              <a:solidFill>
                <a:srgbClr val="828979"/>
              </a:solidFill>
            </a:endParaRPr>
          </a:p>
        </p:txBody>
      </p:sp>
      <p:pic>
        <p:nvPicPr>
          <p:cNvPr id="5" name="图片 4" descr="图表, 瀑布图&#10;&#10;描述已自动生成">
            <a:extLst>
              <a:ext uri="{FF2B5EF4-FFF2-40B4-BE49-F238E27FC236}">
                <a16:creationId xmlns:a16="http://schemas.microsoft.com/office/drawing/2014/main" id="{4512C2B5-737E-1062-5E79-5385EE014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219" y="1471749"/>
            <a:ext cx="5721695" cy="4284618"/>
          </a:xfrm>
          <a:prstGeom prst="rect">
            <a:avLst/>
          </a:prstGeom>
        </p:spPr>
      </p:pic>
      <p:pic>
        <p:nvPicPr>
          <p:cNvPr id="7" name="图片 6" descr="图示&#10;&#10;描述已自动生成">
            <a:extLst>
              <a:ext uri="{FF2B5EF4-FFF2-40B4-BE49-F238E27FC236}">
                <a16:creationId xmlns:a16="http://schemas.microsoft.com/office/drawing/2014/main" id="{8EA76E3F-FD34-876C-98FF-293E014A4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9847" y="1471749"/>
            <a:ext cx="5704934" cy="4284618"/>
          </a:xfrm>
          <a:prstGeom prst="rect">
            <a:avLst/>
          </a:prstGeom>
        </p:spPr>
      </p:pic>
    </p:spTree>
    <p:extLst>
      <p:ext uri="{BB962C8B-B14F-4D97-AF65-F5344CB8AC3E}">
        <p14:creationId xmlns:p14="http://schemas.microsoft.com/office/powerpoint/2010/main" val="1707146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1645436" y="514289"/>
            <a:ext cx="8901155" cy="646331"/>
          </a:xfrm>
          <a:prstGeom prst="rect">
            <a:avLst/>
          </a:prstGeom>
          <a:noFill/>
        </p:spPr>
        <p:txBody>
          <a:bodyPr wrap="none" rtlCol="0">
            <a:spAutoFit/>
          </a:bodyPr>
          <a:lstStyle/>
          <a:p>
            <a:pPr algn="ctr"/>
            <a:r>
              <a:rPr lang="en-US" altLang="zh-CN" sz="3600" b="1" dirty="0">
                <a:solidFill>
                  <a:srgbClr val="828979"/>
                </a:solidFill>
              </a:rPr>
              <a:t>LSTM</a:t>
            </a:r>
            <a:r>
              <a:rPr lang="zh-CN" altLang="en-US" sz="3600" b="1" dirty="0">
                <a:solidFill>
                  <a:srgbClr val="828979"/>
                </a:solidFill>
              </a:rPr>
              <a:t>（</a:t>
            </a:r>
            <a:r>
              <a:rPr lang="en-US" altLang="zh-CN" sz="3600" b="1" dirty="0">
                <a:solidFill>
                  <a:srgbClr val="828979"/>
                </a:solidFill>
              </a:rPr>
              <a:t>Long Short-Term Memory</a:t>
            </a:r>
            <a:r>
              <a:rPr lang="zh-CN" altLang="en-US" sz="3600" b="1" dirty="0">
                <a:solidFill>
                  <a:srgbClr val="828979"/>
                </a:solidFill>
              </a:rPr>
              <a:t>）门控实现</a:t>
            </a:r>
          </a:p>
        </p:txBody>
      </p:sp>
      <p:pic>
        <p:nvPicPr>
          <p:cNvPr id="4" name="图片 3" descr="图示&#10;&#10;中度可信度描述已自动生成">
            <a:extLst>
              <a:ext uri="{FF2B5EF4-FFF2-40B4-BE49-F238E27FC236}">
                <a16:creationId xmlns:a16="http://schemas.microsoft.com/office/drawing/2014/main" id="{B6B5AC4E-B709-FB80-EC20-6C512721C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6909"/>
            <a:ext cx="4115610" cy="2638213"/>
          </a:xfrm>
          <a:prstGeom prst="rect">
            <a:avLst/>
          </a:prstGeom>
        </p:spPr>
      </p:pic>
      <p:pic>
        <p:nvPicPr>
          <p:cNvPr id="8" name="图片 7" descr="瀑布图&#10;&#10;描述已自动生成">
            <a:extLst>
              <a:ext uri="{FF2B5EF4-FFF2-40B4-BE49-F238E27FC236}">
                <a16:creationId xmlns:a16="http://schemas.microsoft.com/office/drawing/2014/main" id="{B45F6DFB-03E0-6F0E-E1AD-3623859DB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905122"/>
            <a:ext cx="4115610" cy="2952878"/>
          </a:xfrm>
          <a:prstGeom prst="rect">
            <a:avLst/>
          </a:prstGeom>
        </p:spPr>
      </p:pic>
      <p:pic>
        <p:nvPicPr>
          <p:cNvPr id="12" name="图片 11" descr="图示&#10;&#10;描述已自动生成">
            <a:extLst>
              <a:ext uri="{FF2B5EF4-FFF2-40B4-BE49-F238E27FC236}">
                <a16:creationId xmlns:a16="http://schemas.microsoft.com/office/drawing/2014/main" id="{E5C6153A-36EF-BFE9-8ABF-B208D22AC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5609" y="1266909"/>
            <a:ext cx="7098833" cy="5276426"/>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8882F9D-DFB9-6D19-000C-7652B30C750F}"/>
                  </a:ext>
                </a:extLst>
              </p:cNvPr>
              <p:cNvSpPr txBox="1"/>
              <p:nvPr/>
            </p:nvSpPr>
            <p:spPr>
              <a:xfrm>
                <a:off x="8452478" y="2281380"/>
                <a:ext cx="3661146" cy="923330"/>
              </a:xfrm>
              <a:prstGeom prst="rect">
                <a:avLst/>
              </a:prstGeom>
              <a:noFill/>
            </p:spPr>
            <p:txBody>
              <a:bodyPr wrap="square" rtlCol="0">
                <a:spAutoFit/>
              </a:bodyPr>
              <a:lstStyle/>
              <a:p>
                <a14:m>
                  <m:oMath xmlns:m="http://schemas.openxmlformats.org/officeDocument/2006/math">
                    <m:r>
                      <a:rPr lang="zh-CN" altLang="en-US" b="1" i="1" smtClean="0">
                        <a:solidFill>
                          <a:schemeClr val="tx1">
                            <a:lumMod val="95000"/>
                            <a:lumOff val="5000"/>
                          </a:schemeClr>
                        </a:solidFill>
                        <a:latin typeface="Cambria Math" panose="02040503050406030204" pitchFamily="18" charset="0"/>
                      </a:rPr>
                      <m:t>⊙</m:t>
                    </m:r>
                  </m:oMath>
                </a14:m>
                <a:r>
                  <a:rPr lang="zh-CN" altLang="en-US" b="1" dirty="0">
                    <a:solidFill>
                      <a:schemeClr val="tx1">
                        <a:lumMod val="95000"/>
                        <a:lumOff val="5000"/>
                      </a:schemeClr>
                    </a:solidFill>
                  </a:rPr>
                  <a:t>是</a:t>
                </a:r>
                <a:r>
                  <a:rPr lang="en-US" altLang="zh-CN" b="1" dirty="0">
                    <a:solidFill>
                      <a:schemeClr val="tx1">
                        <a:lumMod val="95000"/>
                        <a:lumOff val="5000"/>
                      </a:schemeClr>
                    </a:solidFill>
                  </a:rPr>
                  <a:t>Hadamard Product</a:t>
                </a:r>
              </a:p>
              <a:p>
                <a:r>
                  <a:rPr lang="zh-CN" altLang="en-US" b="1" dirty="0">
                    <a:solidFill>
                      <a:schemeClr val="tx1">
                        <a:lumMod val="95000"/>
                        <a:lumOff val="5000"/>
                      </a:schemeClr>
                    </a:solidFill>
                  </a:rPr>
                  <a:t>也就是操作矩阵中对应的元素相乘</a:t>
                </a:r>
                <a:endParaRPr lang="en-US" altLang="zh-CN" b="1" dirty="0">
                  <a:solidFill>
                    <a:schemeClr val="tx1">
                      <a:lumMod val="95000"/>
                      <a:lumOff val="5000"/>
                    </a:schemeClr>
                  </a:solidFill>
                </a:endParaRPr>
              </a:p>
              <a:p>
                <a:r>
                  <a:rPr lang="zh-CN" altLang="en-US" b="1" dirty="0">
                    <a:solidFill>
                      <a:schemeClr val="tx1">
                        <a:lumMod val="95000"/>
                        <a:lumOff val="5000"/>
                      </a:schemeClr>
                    </a:solidFill>
                  </a:rPr>
                  <a:t>因此要求两个相乘矩阵是同型的</a:t>
                </a:r>
              </a:p>
            </p:txBody>
          </p:sp>
        </mc:Choice>
        <mc:Fallback xmlns="">
          <p:sp>
            <p:nvSpPr>
              <p:cNvPr id="13" name="文本框 12">
                <a:extLst>
                  <a:ext uri="{FF2B5EF4-FFF2-40B4-BE49-F238E27FC236}">
                    <a16:creationId xmlns:a16="http://schemas.microsoft.com/office/drawing/2014/main" id="{B8882F9D-DFB9-6D19-000C-7652B30C750F}"/>
                  </a:ext>
                </a:extLst>
              </p:cNvPr>
              <p:cNvSpPr txBox="1">
                <a:spLocks noRot="1" noChangeAspect="1" noMove="1" noResize="1" noEditPoints="1" noAdjustHandles="1" noChangeArrowheads="1" noChangeShapeType="1" noTextEdit="1"/>
              </p:cNvSpPr>
              <p:nvPr/>
            </p:nvSpPr>
            <p:spPr>
              <a:xfrm>
                <a:off x="8452478" y="2281380"/>
                <a:ext cx="3661146" cy="923330"/>
              </a:xfrm>
              <a:prstGeom prst="rect">
                <a:avLst/>
              </a:prstGeom>
              <a:blipFill>
                <a:blip r:embed="rId5"/>
                <a:stretch>
                  <a:fillRect l="-1500" t="-3947" r="-500" b="-8553"/>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EDF846A7-59FF-FF9C-82F9-11E293415ED1}"/>
              </a:ext>
            </a:extLst>
          </p:cNvPr>
          <p:cNvSpPr txBox="1"/>
          <p:nvPr/>
        </p:nvSpPr>
        <p:spPr>
          <a:xfrm>
            <a:off x="8732499" y="6159045"/>
            <a:ext cx="2481943" cy="369332"/>
          </a:xfrm>
          <a:prstGeom prst="rect">
            <a:avLst/>
          </a:prstGeom>
          <a:noFill/>
        </p:spPr>
        <p:txBody>
          <a:bodyPr wrap="square" rtlCol="0">
            <a:spAutoFit/>
          </a:bodyPr>
          <a:lstStyle/>
          <a:p>
            <a:r>
              <a:rPr lang="en-US" altLang="zh-CN" dirty="0"/>
              <a:t>LSTM</a:t>
            </a:r>
            <a:r>
              <a:rPr lang="zh-CN" altLang="en-US" dirty="0"/>
              <a:t>的变体</a:t>
            </a:r>
            <a:r>
              <a:rPr lang="en-US" altLang="zh-CN" dirty="0"/>
              <a:t>——</a:t>
            </a:r>
            <a:r>
              <a:rPr lang="en-US" altLang="zh-CN" dirty="0">
                <a:hlinkClick r:id="rId6"/>
              </a:rPr>
              <a:t>GRU</a:t>
            </a:r>
            <a:endParaRPr lang="zh-CN" altLang="en-US" dirty="0"/>
          </a:p>
        </p:txBody>
      </p:sp>
    </p:spTree>
    <p:extLst>
      <p:ext uri="{BB962C8B-B14F-4D97-AF65-F5344CB8AC3E}">
        <p14:creationId xmlns:p14="http://schemas.microsoft.com/office/powerpoint/2010/main" val="2603857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1EA2BA4-5CDA-4A8E-8B4D-18423703EBE1}"/>
              </a:ext>
            </a:extLst>
          </p:cNvPr>
          <p:cNvSpPr txBox="1"/>
          <p:nvPr/>
        </p:nvSpPr>
        <p:spPr>
          <a:xfrm>
            <a:off x="1611344" y="2480391"/>
            <a:ext cx="1015663" cy="1634422"/>
          </a:xfrm>
          <a:prstGeom prst="rect">
            <a:avLst/>
          </a:prstGeom>
          <a:noFill/>
        </p:spPr>
        <p:txBody>
          <a:bodyPr vert="eaVert" wrap="none" rtlCol="0">
            <a:spAutoFit/>
          </a:bodyPr>
          <a:lstStyle/>
          <a:p>
            <a:pPr algn="ctr"/>
            <a:r>
              <a:rPr lang="zh-CN" altLang="en-US" sz="5400" b="1" dirty="0">
                <a:solidFill>
                  <a:schemeClr val="bg1"/>
                </a:solidFill>
              </a:rPr>
              <a:t>目 录</a:t>
            </a:r>
          </a:p>
        </p:txBody>
      </p:sp>
      <p:sp>
        <p:nvSpPr>
          <p:cNvPr id="3" name="矩形 2">
            <a:extLst>
              <a:ext uri="{FF2B5EF4-FFF2-40B4-BE49-F238E27FC236}">
                <a16:creationId xmlns:a16="http://schemas.microsoft.com/office/drawing/2014/main" id="{B88EE5B1-5E93-4C2C-8D86-C1A1096D71FC}"/>
              </a:ext>
            </a:extLst>
          </p:cNvPr>
          <p:cNvSpPr/>
          <p:nvPr/>
        </p:nvSpPr>
        <p:spPr>
          <a:xfrm>
            <a:off x="208102" y="3070716"/>
            <a:ext cx="1015663" cy="261610"/>
          </a:xfrm>
          <a:prstGeom prst="rect">
            <a:avLst/>
          </a:prstGeom>
        </p:spPr>
        <p:txBody>
          <a:bodyPr wrap="square">
            <a:spAutoFit/>
          </a:bodyPr>
          <a:lstStyle/>
          <a:p>
            <a:pPr algn="dist"/>
            <a:r>
              <a:rPr lang="en-US" altLang="zh-CN" sz="1100" b="1" dirty="0">
                <a:solidFill>
                  <a:srgbClr val="828979"/>
                </a:solidFill>
                <a:latin typeface="Arial" panose="020B0604020202020204" pitchFamily="34" charset="0"/>
              </a:rPr>
              <a:t>CONTENTS</a:t>
            </a:r>
            <a:endParaRPr lang="zh-CN" altLang="en-US" sz="1100" b="1" dirty="0">
              <a:solidFill>
                <a:srgbClr val="828979"/>
              </a:solidFill>
              <a:latin typeface="Arial" panose="020B0604020202020204" pitchFamily="34" charset="0"/>
            </a:endParaRPr>
          </a:p>
        </p:txBody>
      </p:sp>
      <p:grpSp>
        <p:nvGrpSpPr>
          <p:cNvPr id="7" name="组合 6">
            <a:extLst>
              <a:ext uri="{FF2B5EF4-FFF2-40B4-BE49-F238E27FC236}">
                <a16:creationId xmlns:a16="http://schemas.microsoft.com/office/drawing/2014/main" id="{45AB77DA-8B67-4C29-9924-2341B42242D0}"/>
              </a:ext>
            </a:extLst>
          </p:cNvPr>
          <p:cNvGrpSpPr/>
          <p:nvPr/>
        </p:nvGrpSpPr>
        <p:grpSpPr>
          <a:xfrm>
            <a:off x="3310365" y="1756924"/>
            <a:ext cx="4785128" cy="1366528"/>
            <a:chOff x="3884309" y="1363559"/>
            <a:chExt cx="4785128" cy="1366528"/>
          </a:xfrm>
        </p:grpSpPr>
        <p:sp>
          <p:nvSpPr>
            <p:cNvPr id="4" name="TextBox 30">
              <a:extLst>
                <a:ext uri="{FF2B5EF4-FFF2-40B4-BE49-F238E27FC236}">
                  <a16:creationId xmlns:a16="http://schemas.microsoft.com/office/drawing/2014/main" id="{CE6BD191-6CC9-48F8-AA22-739AFBB6F767}"/>
                </a:ext>
              </a:extLst>
            </p:cNvPr>
            <p:cNvSpPr txBox="1"/>
            <p:nvPr/>
          </p:nvSpPr>
          <p:spPr>
            <a:xfrm>
              <a:off x="4934808" y="1363559"/>
              <a:ext cx="3734629" cy="1366528"/>
            </a:xfrm>
            <a:prstGeom prst="rect">
              <a:avLst/>
            </a:prstGeom>
            <a:noFill/>
          </p:spPr>
          <p:txBody>
            <a:bodyPr wrap="square" lIns="0" tIns="0" rIns="0" bIns="0" rtlCol="0" anchor="t">
              <a:spAutoFit/>
            </a:bodyPr>
            <a:lstStyle/>
            <a:p>
              <a:pPr defTabSz="1219170">
                <a:spcBef>
                  <a:spcPct val="20000"/>
                </a:spcBef>
                <a:defRPr/>
              </a:pPr>
              <a:r>
                <a:rPr lang="en-US" sz="2400" b="1" dirty="0">
                  <a:solidFill>
                    <a:srgbClr val="BAA9A1"/>
                  </a:solidFill>
                </a:rPr>
                <a:t>LLM </a:t>
              </a:r>
              <a:r>
                <a:rPr lang="zh-CN" altLang="en-US" sz="2400" b="1" dirty="0">
                  <a:solidFill>
                    <a:srgbClr val="BAA9A1"/>
                  </a:solidFill>
                </a:rPr>
                <a:t>怎么个事？</a:t>
              </a:r>
              <a:r>
                <a:rPr lang="en-US" sz="2400" b="1" dirty="0">
                  <a:solidFill>
                    <a:srgbClr val="BAA9A1"/>
                  </a:solidFill>
                </a:rPr>
                <a:t> </a:t>
              </a:r>
            </a:p>
            <a:p>
              <a:pPr defTabSz="1219170">
                <a:spcBef>
                  <a:spcPct val="20000"/>
                </a:spcBef>
                <a:defRPr/>
              </a:pPr>
              <a:r>
                <a:rPr lang="zh-CN" altLang="en-US" dirty="0">
                  <a:solidFill>
                    <a:schemeClr val="tx1">
                      <a:lumMod val="95000"/>
                      <a:lumOff val="5000"/>
                    </a:schemeClr>
                  </a:solidFill>
                </a:rPr>
                <a:t>能干什么</a:t>
              </a:r>
              <a:endParaRPr lang="en-US" altLang="zh-CN" dirty="0">
                <a:solidFill>
                  <a:schemeClr val="tx1">
                    <a:lumMod val="95000"/>
                    <a:lumOff val="5000"/>
                  </a:schemeClr>
                </a:solidFill>
              </a:endParaRPr>
            </a:p>
            <a:p>
              <a:pPr defTabSz="1219170">
                <a:spcBef>
                  <a:spcPct val="20000"/>
                </a:spcBef>
                <a:defRPr/>
              </a:pPr>
              <a:r>
                <a:rPr lang="zh-CN" altLang="en-US" dirty="0">
                  <a:solidFill>
                    <a:schemeClr val="tx1">
                      <a:lumMod val="95000"/>
                      <a:lumOff val="5000"/>
                    </a:schemeClr>
                  </a:solidFill>
                </a:rPr>
                <a:t>是什么</a:t>
              </a:r>
              <a:endParaRPr lang="en-US" altLang="zh-CN" dirty="0">
                <a:solidFill>
                  <a:schemeClr val="tx1">
                    <a:lumMod val="95000"/>
                    <a:lumOff val="5000"/>
                  </a:schemeClr>
                </a:solidFill>
              </a:endParaRPr>
            </a:p>
            <a:p>
              <a:pPr defTabSz="1219170">
                <a:spcBef>
                  <a:spcPct val="20000"/>
                </a:spcBef>
                <a:defRPr/>
              </a:pPr>
              <a:r>
                <a:rPr lang="zh-CN" altLang="en-US" dirty="0">
                  <a:solidFill>
                    <a:schemeClr val="tx1">
                      <a:lumMod val="95000"/>
                      <a:lumOff val="5000"/>
                    </a:schemeClr>
                  </a:solidFill>
                </a:rPr>
                <a:t>有啥意义</a:t>
              </a:r>
              <a:endParaRPr lang="en-US" altLang="zh-CN" dirty="0">
                <a:solidFill>
                  <a:schemeClr val="tx1">
                    <a:lumMod val="95000"/>
                    <a:lumOff val="5000"/>
                  </a:schemeClr>
                </a:solidFill>
              </a:endParaRPr>
            </a:p>
          </p:txBody>
        </p:sp>
        <p:pic>
          <p:nvPicPr>
            <p:cNvPr id="5" name="图形 4">
              <a:extLst>
                <a:ext uri="{FF2B5EF4-FFF2-40B4-BE49-F238E27FC236}">
                  <a16:creationId xmlns:a16="http://schemas.microsoft.com/office/drawing/2014/main" id="{DFF9AB1E-5946-4C69-B026-AE5694574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84309" y="1512420"/>
              <a:ext cx="829868" cy="829868"/>
            </a:xfrm>
            <a:prstGeom prst="rect">
              <a:avLst/>
            </a:prstGeom>
          </p:spPr>
        </p:pic>
        <p:sp>
          <p:nvSpPr>
            <p:cNvPr id="6" name="文本框 5">
              <a:extLst>
                <a:ext uri="{FF2B5EF4-FFF2-40B4-BE49-F238E27FC236}">
                  <a16:creationId xmlns:a16="http://schemas.microsoft.com/office/drawing/2014/main" id="{930EC125-3A24-4926-9B15-E55FB74A4AAA}"/>
                </a:ext>
              </a:extLst>
            </p:cNvPr>
            <p:cNvSpPr txBox="1"/>
            <p:nvPr/>
          </p:nvSpPr>
          <p:spPr>
            <a:xfrm>
              <a:off x="3894324" y="1511291"/>
              <a:ext cx="809837" cy="830997"/>
            </a:xfrm>
            <a:prstGeom prst="rect">
              <a:avLst/>
            </a:prstGeom>
            <a:noFill/>
          </p:spPr>
          <p:txBody>
            <a:bodyPr wrap="none" rtlCol="0">
              <a:spAutoFit/>
            </a:bodyPr>
            <a:lstStyle/>
            <a:p>
              <a:pPr algn="ctr"/>
              <a:r>
                <a:rPr lang="en-US" altLang="zh-CN" sz="4800" dirty="0">
                  <a:solidFill>
                    <a:srgbClr val="828979"/>
                  </a:solidFill>
                </a:rPr>
                <a:t>01</a:t>
              </a:r>
              <a:endParaRPr lang="zh-CN" altLang="en-US" sz="4800" dirty="0">
                <a:solidFill>
                  <a:srgbClr val="828979"/>
                </a:solidFill>
              </a:endParaRPr>
            </a:p>
          </p:txBody>
        </p:sp>
      </p:grpSp>
      <p:grpSp>
        <p:nvGrpSpPr>
          <p:cNvPr id="28" name="组合 27">
            <a:extLst>
              <a:ext uri="{FF2B5EF4-FFF2-40B4-BE49-F238E27FC236}">
                <a16:creationId xmlns:a16="http://schemas.microsoft.com/office/drawing/2014/main" id="{65C7D72B-C126-42A4-85DE-960214432992}"/>
              </a:ext>
            </a:extLst>
          </p:cNvPr>
          <p:cNvGrpSpPr/>
          <p:nvPr/>
        </p:nvGrpSpPr>
        <p:grpSpPr>
          <a:xfrm>
            <a:off x="7678807" y="1756924"/>
            <a:ext cx="4785128" cy="1366528"/>
            <a:chOff x="3884309" y="1363559"/>
            <a:chExt cx="4785128" cy="1366528"/>
          </a:xfrm>
        </p:grpSpPr>
        <p:sp>
          <p:nvSpPr>
            <p:cNvPr id="29" name="TextBox 30">
              <a:extLst>
                <a:ext uri="{FF2B5EF4-FFF2-40B4-BE49-F238E27FC236}">
                  <a16:creationId xmlns:a16="http://schemas.microsoft.com/office/drawing/2014/main" id="{324712F1-CE19-4298-B048-AF10E6B58BD6}"/>
                </a:ext>
              </a:extLst>
            </p:cNvPr>
            <p:cNvSpPr txBox="1"/>
            <p:nvPr/>
          </p:nvSpPr>
          <p:spPr>
            <a:xfrm>
              <a:off x="4934808" y="1363559"/>
              <a:ext cx="3734629" cy="1366528"/>
            </a:xfrm>
            <a:prstGeom prst="rect">
              <a:avLst/>
            </a:prstGeom>
            <a:noFill/>
          </p:spPr>
          <p:txBody>
            <a:bodyPr wrap="square" lIns="0" tIns="0" rIns="0" bIns="0" rtlCol="0" anchor="t">
              <a:spAutoFit/>
            </a:bodyPr>
            <a:lstStyle/>
            <a:p>
              <a:pPr defTabSz="1219170">
                <a:spcBef>
                  <a:spcPct val="20000"/>
                </a:spcBef>
                <a:defRPr/>
              </a:pPr>
              <a:r>
                <a:rPr lang="en-US" altLang="zh-CN" sz="2400" b="1" dirty="0">
                  <a:solidFill>
                    <a:srgbClr val="BAA9A1"/>
                  </a:solidFill>
                </a:rPr>
                <a:t>NLP </a:t>
              </a:r>
              <a:r>
                <a:rPr lang="zh-CN" altLang="en-US" sz="2400" b="1" dirty="0">
                  <a:solidFill>
                    <a:srgbClr val="BAA9A1"/>
                  </a:solidFill>
                </a:rPr>
                <a:t>山顶洞人时期</a:t>
              </a:r>
              <a:endParaRPr lang="en-US" sz="2400" b="1" dirty="0">
                <a:solidFill>
                  <a:srgbClr val="BAA9A1"/>
                </a:solidFill>
              </a:endParaRPr>
            </a:p>
            <a:p>
              <a:pPr defTabSz="1219170">
                <a:spcBef>
                  <a:spcPct val="20000"/>
                </a:spcBef>
                <a:defRPr/>
              </a:pPr>
              <a:r>
                <a:rPr lang="zh-CN" altLang="en-US" dirty="0">
                  <a:solidFill>
                    <a:schemeClr val="tx1">
                      <a:lumMod val="95000"/>
                      <a:lumOff val="5000"/>
                    </a:schemeClr>
                  </a:solidFill>
                </a:rPr>
                <a:t>理性思考</a:t>
              </a:r>
              <a:endParaRPr lang="en-US" altLang="zh-CN" dirty="0">
                <a:solidFill>
                  <a:schemeClr val="tx1">
                    <a:lumMod val="95000"/>
                    <a:lumOff val="5000"/>
                  </a:schemeClr>
                </a:solidFill>
              </a:endParaRPr>
            </a:p>
            <a:p>
              <a:pPr defTabSz="1219170">
                <a:spcBef>
                  <a:spcPct val="20000"/>
                </a:spcBef>
                <a:defRPr/>
              </a:pPr>
              <a:r>
                <a:rPr lang="zh-CN" altLang="en-US" dirty="0">
                  <a:solidFill>
                    <a:schemeClr val="tx1">
                      <a:lumMod val="95000"/>
                      <a:lumOff val="5000"/>
                    </a:schemeClr>
                  </a:solidFill>
                </a:rPr>
                <a:t>可解释性</a:t>
              </a:r>
              <a:endParaRPr lang="en-US" altLang="zh-CN" dirty="0">
                <a:solidFill>
                  <a:schemeClr val="tx1">
                    <a:lumMod val="95000"/>
                    <a:lumOff val="5000"/>
                  </a:schemeClr>
                </a:solidFill>
              </a:endParaRPr>
            </a:p>
            <a:p>
              <a:pPr defTabSz="1219170">
                <a:spcBef>
                  <a:spcPct val="20000"/>
                </a:spcBef>
                <a:defRPr/>
              </a:pPr>
              <a:r>
                <a:rPr lang="zh-CN" altLang="en-US" dirty="0">
                  <a:solidFill>
                    <a:schemeClr val="tx1">
                      <a:lumMod val="95000"/>
                      <a:lumOff val="5000"/>
                    </a:schemeClr>
                  </a:solidFill>
                </a:rPr>
                <a:t>奠定基础</a:t>
              </a:r>
              <a:endParaRPr lang="en-US" dirty="0">
                <a:solidFill>
                  <a:schemeClr val="tx1">
                    <a:lumMod val="95000"/>
                    <a:lumOff val="5000"/>
                  </a:schemeClr>
                </a:solidFill>
              </a:endParaRPr>
            </a:p>
          </p:txBody>
        </p:sp>
        <p:pic>
          <p:nvPicPr>
            <p:cNvPr id="30" name="图形 29">
              <a:extLst>
                <a:ext uri="{FF2B5EF4-FFF2-40B4-BE49-F238E27FC236}">
                  <a16:creationId xmlns:a16="http://schemas.microsoft.com/office/drawing/2014/main" id="{43E710D9-A510-4118-A0CC-798ACA5D34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84309" y="1512420"/>
              <a:ext cx="829868" cy="829868"/>
            </a:xfrm>
            <a:prstGeom prst="rect">
              <a:avLst/>
            </a:prstGeom>
          </p:spPr>
        </p:pic>
        <p:sp>
          <p:nvSpPr>
            <p:cNvPr id="31" name="文本框 30">
              <a:extLst>
                <a:ext uri="{FF2B5EF4-FFF2-40B4-BE49-F238E27FC236}">
                  <a16:creationId xmlns:a16="http://schemas.microsoft.com/office/drawing/2014/main" id="{0F51B258-8A92-4041-9E6D-CD242D12D48C}"/>
                </a:ext>
              </a:extLst>
            </p:cNvPr>
            <p:cNvSpPr txBox="1"/>
            <p:nvPr/>
          </p:nvSpPr>
          <p:spPr>
            <a:xfrm>
              <a:off x="3894324" y="1511291"/>
              <a:ext cx="809837" cy="830997"/>
            </a:xfrm>
            <a:prstGeom prst="rect">
              <a:avLst/>
            </a:prstGeom>
            <a:noFill/>
          </p:spPr>
          <p:txBody>
            <a:bodyPr wrap="none" rtlCol="0">
              <a:spAutoFit/>
            </a:bodyPr>
            <a:lstStyle/>
            <a:p>
              <a:pPr algn="ctr"/>
              <a:r>
                <a:rPr lang="en-US" altLang="zh-CN" sz="4800" dirty="0">
                  <a:solidFill>
                    <a:srgbClr val="828979"/>
                  </a:solidFill>
                </a:rPr>
                <a:t>02</a:t>
              </a:r>
              <a:endParaRPr lang="zh-CN" altLang="en-US" sz="4800" dirty="0">
                <a:solidFill>
                  <a:srgbClr val="828979"/>
                </a:solidFill>
              </a:endParaRPr>
            </a:p>
          </p:txBody>
        </p:sp>
      </p:grpSp>
      <p:grpSp>
        <p:nvGrpSpPr>
          <p:cNvPr id="32" name="组合 31">
            <a:extLst>
              <a:ext uri="{FF2B5EF4-FFF2-40B4-BE49-F238E27FC236}">
                <a16:creationId xmlns:a16="http://schemas.microsoft.com/office/drawing/2014/main" id="{8C911430-DFA2-4CBB-8105-F90D3EB1DB61}"/>
              </a:ext>
            </a:extLst>
          </p:cNvPr>
          <p:cNvGrpSpPr/>
          <p:nvPr/>
        </p:nvGrpSpPr>
        <p:grpSpPr>
          <a:xfrm>
            <a:off x="3310365" y="4134733"/>
            <a:ext cx="4785128" cy="1366528"/>
            <a:chOff x="3884309" y="1363559"/>
            <a:chExt cx="4785128" cy="1366528"/>
          </a:xfrm>
        </p:grpSpPr>
        <p:sp>
          <p:nvSpPr>
            <p:cNvPr id="33" name="TextBox 30">
              <a:extLst>
                <a:ext uri="{FF2B5EF4-FFF2-40B4-BE49-F238E27FC236}">
                  <a16:creationId xmlns:a16="http://schemas.microsoft.com/office/drawing/2014/main" id="{D0C10F5A-4F92-4448-A9B0-E270EE7BB193}"/>
                </a:ext>
              </a:extLst>
            </p:cNvPr>
            <p:cNvSpPr txBox="1"/>
            <p:nvPr/>
          </p:nvSpPr>
          <p:spPr>
            <a:xfrm>
              <a:off x="4934808" y="1363559"/>
              <a:ext cx="3734629" cy="1366528"/>
            </a:xfrm>
            <a:prstGeom prst="rect">
              <a:avLst/>
            </a:prstGeom>
            <a:noFill/>
          </p:spPr>
          <p:txBody>
            <a:bodyPr wrap="square" lIns="0" tIns="0" rIns="0" bIns="0" rtlCol="0" anchor="t">
              <a:spAutoFit/>
            </a:bodyPr>
            <a:lstStyle/>
            <a:p>
              <a:pPr defTabSz="1219170">
                <a:spcBef>
                  <a:spcPct val="20000"/>
                </a:spcBef>
                <a:defRPr/>
              </a:pPr>
              <a:r>
                <a:rPr lang="en-US" altLang="zh-CN" sz="2400" b="1" dirty="0">
                  <a:solidFill>
                    <a:srgbClr val="BAA9A1"/>
                  </a:solidFill>
                </a:rPr>
                <a:t>Pre-trained</a:t>
              </a:r>
              <a:r>
                <a:rPr lang="zh-CN" altLang="en-US" sz="2400" b="1" dirty="0">
                  <a:solidFill>
                    <a:srgbClr val="BAA9A1"/>
                  </a:solidFill>
                </a:rPr>
                <a:t>中世纪</a:t>
              </a:r>
              <a:r>
                <a:rPr lang="en-US" sz="2400" b="1" dirty="0">
                  <a:solidFill>
                    <a:srgbClr val="BAA9A1"/>
                  </a:solidFill>
                </a:rPr>
                <a:t> </a:t>
              </a:r>
            </a:p>
            <a:p>
              <a:pPr defTabSz="1219170">
                <a:spcBef>
                  <a:spcPct val="20000"/>
                </a:spcBef>
                <a:defRPr/>
              </a:pPr>
              <a:r>
                <a:rPr lang="zh-CN" altLang="en-US" dirty="0">
                  <a:solidFill>
                    <a:schemeClr val="tx1">
                      <a:lumMod val="95000"/>
                      <a:lumOff val="5000"/>
                    </a:schemeClr>
                  </a:solidFill>
                </a:rPr>
                <a:t>人仗硬件势</a:t>
              </a:r>
              <a:endParaRPr lang="en-US" altLang="zh-CN" dirty="0">
                <a:solidFill>
                  <a:schemeClr val="tx1">
                    <a:lumMod val="95000"/>
                    <a:lumOff val="5000"/>
                  </a:schemeClr>
                </a:solidFill>
              </a:endParaRPr>
            </a:p>
            <a:p>
              <a:pPr defTabSz="1219170">
                <a:spcBef>
                  <a:spcPct val="20000"/>
                </a:spcBef>
                <a:defRPr/>
              </a:pPr>
              <a:r>
                <a:rPr lang="zh-CN" altLang="en-US" dirty="0">
                  <a:solidFill>
                    <a:schemeClr val="tx1">
                      <a:lumMod val="95000"/>
                      <a:lumOff val="5000"/>
                    </a:schemeClr>
                  </a:solidFill>
                </a:rPr>
                <a:t>军备竞赛</a:t>
              </a:r>
              <a:endParaRPr lang="en-US" altLang="zh-CN" dirty="0">
                <a:solidFill>
                  <a:schemeClr val="tx1">
                    <a:lumMod val="95000"/>
                    <a:lumOff val="5000"/>
                  </a:schemeClr>
                </a:solidFill>
              </a:endParaRPr>
            </a:p>
            <a:p>
              <a:pPr defTabSz="1219170">
                <a:spcBef>
                  <a:spcPct val="20000"/>
                </a:spcBef>
                <a:defRPr/>
              </a:pPr>
              <a:r>
                <a:rPr lang="zh-CN" altLang="en-US" dirty="0">
                  <a:solidFill>
                    <a:schemeClr val="tx1">
                      <a:lumMod val="95000"/>
                      <a:lumOff val="5000"/>
                    </a:schemeClr>
                  </a:solidFill>
                </a:rPr>
                <a:t>力大砖飞</a:t>
              </a:r>
              <a:endParaRPr lang="en-US" dirty="0">
                <a:solidFill>
                  <a:schemeClr val="tx1">
                    <a:lumMod val="95000"/>
                    <a:lumOff val="5000"/>
                  </a:schemeClr>
                </a:solidFill>
              </a:endParaRPr>
            </a:p>
          </p:txBody>
        </p:sp>
        <p:pic>
          <p:nvPicPr>
            <p:cNvPr id="34" name="图形 33">
              <a:extLst>
                <a:ext uri="{FF2B5EF4-FFF2-40B4-BE49-F238E27FC236}">
                  <a16:creationId xmlns:a16="http://schemas.microsoft.com/office/drawing/2014/main" id="{AA47FC68-185C-48FE-A81F-8972CDB7D3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84309" y="1512420"/>
              <a:ext cx="829868" cy="829868"/>
            </a:xfrm>
            <a:prstGeom prst="rect">
              <a:avLst/>
            </a:prstGeom>
          </p:spPr>
        </p:pic>
        <p:sp>
          <p:nvSpPr>
            <p:cNvPr id="35" name="文本框 34">
              <a:extLst>
                <a:ext uri="{FF2B5EF4-FFF2-40B4-BE49-F238E27FC236}">
                  <a16:creationId xmlns:a16="http://schemas.microsoft.com/office/drawing/2014/main" id="{C73BFEC2-724F-4849-BF4E-C7581D61C562}"/>
                </a:ext>
              </a:extLst>
            </p:cNvPr>
            <p:cNvSpPr txBox="1"/>
            <p:nvPr/>
          </p:nvSpPr>
          <p:spPr>
            <a:xfrm>
              <a:off x="3894324" y="1511291"/>
              <a:ext cx="809837" cy="830997"/>
            </a:xfrm>
            <a:prstGeom prst="rect">
              <a:avLst/>
            </a:prstGeom>
            <a:noFill/>
          </p:spPr>
          <p:txBody>
            <a:bodyPr wrap="none" rtlCol="0">
              <a:spAutoFit/>
            </a:bodyPr>
            <a:lstStyle/>
            <a:p>
              <a:pPr algn="ctr"/>
              <a:r>
                <a:rPr lang="en-US" altLang="zh-CN" sz="4800" dirty="0">
                  <a:solidFill>
                    <a:srgbClr val="828979"/>
                  </a:solidFill>
                </a:rPr>
                <a:t>03</a:t>
              </a:r>
              <a:endParaRPr lang="zh-CN" altLang="en-US" sz="4800" dirty="0">
                <a:solidFill>
                  <a:srgbClr val="828979"/>
                </a:solidFill>
              </a:endParaRPr>
            </a:p>
          </p:txBody>
        </p:sp>
      </p:grpSp>
      <p:grpSp>
        <p:nvGrpSpPr>
          <p:cNvPr id="36" name="组合 35">
            <a:extLst>
              <a:ext uri="{FF2B5EF4-FFF2-40B4-BE49-F238E27FC236}">
                <a16:creationId xmlns:a16="http://schemas.microsoft.com/office/drawing/2014/main" id="{0A726771-7298-418F-87BD-9F503FFA580A}"/>
              </a:ext>
            </a:extLst>
          </p:cNvPr>
          <p:cNvGrpSpPr/>
          <p:nvPr/>
        </p:nvGrpSpPr>
        <p:grpSpPr>
          <a:xfrm>
            <a:off x="7678807" y="4134733"/>
            <a:ext cx="4785128" cy="1366528"/>
            <a:chOff x="3884309" y="1363559"/>
            <a:chExt cx="4785128" cy="1366528"/>
          </a:xfrm>
        </p:grpSpPr>
        <p:sp>
          <p:nvSpPr>
            <p:cNvPr id="37" name="TextBox 30">
              <a:extLst>
                <a:ext uri="{FF2B5EF4-FFF2-40B4-BE49-F238E27FC236}">
                  <a16:creationId xmlns:a16="http://schemas.microsoft.com/office/drawing/2014/main" id="{2C3ADA33-7AF2-4F83-9C8C-395F627CD371}"/>
                </a:ext>
              </a:extLst>
            </p:cNvPr>
            <p:cNvSpPr txBox="1"/>
            <p:nvPr/>
          </p:nvSpPr>
          <p:spPr>
            <a:xfrm>
              <a:off x="4934808" y="1363559"/>
              <a:ext cx="3734629" cy="1366528"/>
            </a:xfrm>
            <a:prstGeom prst="rect">
              <a:avLst/>
            </a:prstGeom>
            <a:noFill/>
          </p:spPr>
          <p:txBody>
            <a:bodyPr wrap="square" lIns="0" tIns="0" rIns="0" bIns="0" rtlCol="0" anchor="t">
              <a:spAutoFit/>
            </a:bodyPr>
            <a:lstStyle/>
            <a:p>
              <a:pPr defTabSz="1219170">
                <a:spcBef>
                  <a:spcPct val="20000"/>
                </a:spcBef>
                <a:defRPr/>
              </a:pPr>
              <a:r>
                <a:rPr lang="en-US" altLang="zh-CN" sz="2400" b="1" dirty="0">
                  <a:solidFill>
                    <a:srgbClr val="BAA9A1"/>
                  </a:solidFill>
                </a:rPr>
                <a:t>LLM</a:t>
              </a:r>
              <a:r>
                <a:rPr lang="zh-CN" altLang="en-US" sz="2400" b="1" dirty="0">
                  <a:solidFill>
                    <a:srgbClr val="BAA9A1"/>
                  </a:solidFill>
                </a:rPr>
                <a:t>和</a:t>
              </a:r>
              <a:r>
                <a:rPr lang="en-US" altLang="zh-CN" sz="2400" b="1" dirty="0">
                  <a:solidFill>
                    <a:srgbClr val="BAA9A1"/>
                  </a:solidFill>
                </a:rPr>
                <a:t>AGI</a:t>
              </a:r>
              <a:r>
                <a:rPr lang="zh-CN" altLang="en-US" sz="2400" b="1" dirty="0">
                  <a:solidFill>
                    <a:srgbClr val="BAA9A1"/>
                  </a:solidFill>
                </a:rPr>
                <a:t>的当下</a:t>
              </a:r>
              <a:r>
                <a:rPr lang="en-US" sz="2400" b="1" dirty="0">
                  <a:solidFill>
                    <a:srgbClr val="BAA9A1"/>
                  </a:solidFill>
                </a:rPr>
                <a:t> </a:t>
              </a:r>
            </a:p>
            <a:p>
              <a:pPr defTabSz="1219170">
                <a:spcBef>
                  <a:spcPct val="20000"/>
                </a:spcBef>
                <a:defRPr/>
              </a:pPr>
              <a:r>
                <a:rPr lang="zh-CN" altLang="en-US" dirty="0">
                  <a:solidFill>
                    <a:schemeClr val="tx1">
                      <a:lumMod val="95000"/>
                      <a:lumOff val="5000"/>
                    </a:schemeClr>
                  </a:solidFill>
                </a:rPr>
                <a:t>追求高效</a:t>
              </a:r>
              <a:endParaRPr lang="en-US" altLang="zh-CN" dirty="0">
                <a:solidFill>
                  <a:schemeClr val="tx1">
                    <a:lumMod val="95000"/>
                    <a:lumOff val="5000"/>
                  </a:schemeClr>
                </a:solidFill>
              </a:endParaRPr>
            </a:p>
            <a:p>
              <a:pPr defTabSz="1219170">
                <a:spcBef>
                  <a:spcPct val="20000"/>
                </a:spcBef>
                <a:defRPr/>
              </a:pPr>
              <a:r>
                <a:rPr lang="zh-CN" altLang="en-US" dirty="0">
                  <a:solidFill>
                    <a:schemeClr val="tx1">
                      <a:lumMod val="95000"/>
                      <a:lumOff val="5000"/>
                    </a:schemeClr>
                  </a:solidFill>
                </a:rPr>
                <a:t>九九归一</a:t>
              </a:r>
              <a:endParaRPr lang="en-US" altLang="zh-CN" dirty="0">
                <a:solidFill>
                  <a:schemeClr val="tx1">
                    <a:lumMod val="95000"/>
                    <a:lumOff val="5000"/>
                  </a:schemeClr>
                </a:solidFill>
              </a:endParaRPr>
            </a:p>
            <a:p>
              <a:pPr defTabSz="1219170">
                <a:spcBef>
                  <a:spcPct val="20000"/>
                </a:spcBef>
                <a:defRPr/>
              </a:pPr>
              <a:r>
                <a:rPr lang="zh-CN" altLang="en-US" dirty="0">
                  <a:solidFill>
                    <a:schemeClr val="tx1">
                      <a:lumMod val="95000"/>
                      <a:lumOff val="5000"/>
                    </a:schemeClr>
                  </a:solidFill>
                </a:rPr>
                <a:t>众神归位</a:t>
              </a:r>
              <a:endParaRPr lang="en-US" dirty="0">
                <a:solidFill>
                  <a:schemeClr val="tx1">
                    <a:lumMod val="95000"/>
                    <a:lumOff val="5000"/>
                  </a:schemeClr>
                </a:solidFill>
              </a:endParaRPr>
            </a:p>
          </p:txBody>
        </p:sp>
        <p:pic>
          <p:nvPicPr>
            <p:cNvPr id="38" name="图形 37">
              <a:extLst>
                <a:ext uri="{FF2B5EF4-FFF2-40B4-BE49-F238E27FC236}">
                  <a16:creationId xmlns:a16="http://schemas.microsoft.com/office/drawing/2014/main" id="{94E073FD-C9EF-4154-9133-3B35F6FE73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84309" y="1512420"/>
              <a:ext cx="829868" cy="829868"/>
            </a:xfrm>
            <a:prstGeom prst="rect">
              <a:avLst/>
            </a:prstGeom>
          </p:spPr>
        </p:pic>
        <p:sp>
          <p:nvSpPr>
            <p:cNvPr id="39" name="文本框 38">
              <a:extLst>
                <a:ext uri="{FF2B5EF4-FFF2-40B4-BE49-F238E27FC236}">
                  <a16:creationId xmlns:a16="http://schemas.microsoft.com/office/drawing/2014/main" id="{8EF5ECA9-828D-48E2-ACCB-868994521453}"/>
                </a:ext>
              </a:extLst>
            </p:cNvPr>
            <p:cNvSpPr txBox="1"/>
            <p:nvPr/>
          </p:nvSpPr>
          <p:spPr>
            <a:xfrm>
              <a:off x="3894324" y="1511291"/>
              <a:ext cx="809837" cy="830997"/>
            </a:xfrm>
            <a:prstGeom prst="rect">
              <a:avLst/>
            </a:prstGeom>
            <a:noFill/>
          </p:spPr>
          <p:txBody>
            <a:bodyPr wrap="none" rtlCol="0">
              <a:spAutoFit/>
            </a:bodyPr>
            <a:lstStyle/>
            <a:p>
              <a:pPr algn="ctr"/>
              <a:r>
                <a:rPr lang="en-US" altLang="zh-CN" sz="4800" dirty="0">
                  <a:solidFill>
                    <a:srgbClr val="828979"/>
                  </a:solidFill>
                </a:rPr>
                <a:t>04</a:t>
              </a:r>
              <a:endParaRPr lang="zh-CN" altLang="en-US" sz="4800" dirty="0">
                <a:solidFill>
                  <a:srgbClr val="828979"/>
                </a:solidFill>
              </a:endParaRPr>
            </a:p>
          </p:txBody>
        </p:sp>
      </p:grpSp>
    </p:spTree>
    <p:extLst>
      <p:ext uri="{BB962C8B-B14F-4D97-AF65-F5344CB8AC3E}">
        <p14:creationId xmlns:p14="http://schemas.microsoft.com/office/powerpoint/2010/main" val="2377311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2568445" y="514289"/>
            <a:ext cx="7055136" cy="646331"/>
          </a:xfrm>
          <a:prstGeom prst="rect">
            <a:avLst/>
          </a:prstGeom>
          <a:noFill/>
        </p:spPr>
        <p:txBody>
          <a:bodyPr wrap="none" rtlCol="0">
            <a:spAutoFit/>
          </a:bodyPr>
          <a:lstStyle/>
          <a:p>
            <a:pPr algn="ctr"/>
            <a:r>
              <a:rPr lang="zh-CN" altLang="en-US" sz="3600" b="1" dirty="0">
                <a:solidFill>
                  <a:srgbClr val="828979"/>
                </a:solidFill>
              </a:rPr>
              <a:t>双向</a:t>
            </a:r>
            <a:r>
              <a:rPr lang="en-US" altLang="zh-CN" sz="3600" b="1" dirty="0">
                <a:solidFill>
                  <a:srgbClr val="828979"/>
                </a:solidFill>
              </a:rPr>
              <a:t>RNN</a:t>
            </a:r>
            <a:r>
              <a:rPr lang="zh-CN" altLang="en-US" sz="3600" b="1" dirty="0">
                <a:solidFill>
                  <a:srgbClr val="828979"/>
                </a:solidFill>
              </a:rPr>
              <a:t>：同时考虑左、右的信息</a:t>
            </a:r>
          </a:p>
        </p:txBody>
      </p:sp>
      <p:pic>
        <p:nvPicPr>
          <p:cNvPr id="5" name="图片 4" descr="图表&#10;&#10;描述已自动生成">
            <a:extLst>
              <a:ext uri="{FF2B5EF4-FFF2-40B4-BE49-F238E27FC236}">
                <a16:creationId xmlns:a16="http://schemas.microsoft.com/office/drawing/2014/main" id="{B4E31DF2-FDF7-4C68-013E-E5C8B1C91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916" y="1160620"/>
            <a:ext cx="7309259" cy="5498986"/>
          </a:xfrm>
          <a:prstGeom prst="rect">
            <a:avLst/>
          </a:prstGeom>
        </p:spPr>
      </p:pic>
      <p:sp>
        <p:nvSpPr>
          <p:cNvPr id="6" name="文本框 5">
            <a:extLst>
              <a:ext uri="{FF2B5EF4-FFF2-40B4-BE49-F238E27FC236}">
                <a16:creationId xmlns:a16="http://schemas.microsoft.com/office/drawing/2014/main" id="{A7AA9E16-DC5E-C9AE-70F7-364467EA8E6F}"/>
              </a:ext>
            </a:extLst>
          </p:cNvPr>
          <p:cNvSpPr txBox="1"/>
          <p:nvPr/>
        </p:nvSpPr>
        <p:spPr>
          <a:xfrm>
            <a:off x="7549175" y="4369843"/>
            <a:ext cx="4578139" cy="1815882"/>
          </a:xfrm>
          <a:prstGeom prst="rect">
            <a:avLst/>
          </a:prstGeom>
          <a:noFill/>
        </p:spPr>
        <p:txBody>
          <a:bodyPr wrap="square" rtlCol="0">
            <a:spAutoFit/>
          </a:bodyPr>
          <a:lstStyle/>
          <a:p>
            <a:r>
              <a:rPr lang="zh-CN" altLang="en-US" sz="1600" b="1" dirty="0">
                <a:effectLst/>
              </a:rPr>
              <a:t>双向</a:t>
            </a:r>
            <a:r>
              <a:rPr lang="en-US" altLang="zh-CN" sz="1600" b="1" dirty="0">
                <a:effectLst/>
              </a:rPr>
              <a:t>RNN</a:t>
            </a:r>
            <a:r>
              <a:rPr lang="zh-CN" altLang="en-US" sz="1600" b="1" dirty="0">
                <a:effectLst/>
              </a:rPr>
              <a:t>的应用：</a:t>
            </a:r>
            <a:endParaRPr lang="en-US" altLang="zh-CN" sz="1600" b="1" dirty="0">
              <a:effectLst/>
            </a:endParaRPr>
          </a:p>
          <a:p>
            <a:pPr marL="342900" indent="-342900">
              <a:buFont typeface="+mj-lt"/>
              <a:buAutoNum type="arabicPeriod"/>
            </a:pPr>
            <a:r>
              <a:rPr lang="zh-CN" altLang="en-US" sz="1600" dirty="0">
                <a:effectLst/>
              </a:rPr>
              <a:t>双向</a:t>
            </a:r>
            <a:r>
              <a:rPr lang="en-US" altLang="zh-CN" sz="1600" dirty="0">
                <a:effectLst/>
              </a:rPr>
              <a:t>RNN</a:t>
            </a:r>
            <a:r>
              <a:rPr lang="zh-CN" altLang="en-US" sz="1600" dirty="0">
                <a:effectLst/>
              </a:rPr>
              <a:t>是无法用于语言模型的</a:t>
            </a:r>
            <a:r>
              <a:rPr lang="zh-CN" altLang="en-US" sz="1600" dirty="0"/>
              <a:t>，因为语言模型在</a:t>
            </a:r>
            <a:r>
              <a:rPr lang="en-US" altLang="zh-CN" sz="1600" dirty="0"/>
              <a:t>t</a:t>
            </a:r>
            <a:r>
              <a:rPr lang="zh-CN" altLang="en-US" sz="1600" dirty="0"/>
              <a:t>时刻只知道</a:t>
            </a:r>
            <a:r>
              <a:rPr lang="en-US" altLang="zh-CN" sz="1600" dirty="0"/>
              <a:t>t</a:t>
            </a:r>
            <a:r>
              <a:rPr lang="zh-CN" altLang="en-US" sz="1600" dirty="0"/>
              <a:t>时刻之前的信息，并基于此预测</a:t>
            </a:r>
            <a:r>
              <a:rPr lang="en-US" altLang="zh-CN" sz="1600" dirty="0"/>
              <a:t>t</a:t>
            </a:r>
            <a:r>
              <a:rPr lang="zh-CN" altLang="en-US" sz="1600" dirty="0"/>
              <a:t>时刻的单词</a:t>
            </a:r>
          </a:p>
          <a:p>
            <a:pPr marL="342900" indent="-342900">
              <a:buFont typeface="+mj-lt"/>
              <a:buAutoNum type="arabicPeriod"/>
            </a:pPr>
            <a:r>
              <a:rPr lang="zh-CN" altLang="en-US" sz="1600" dirty="0">
                <a:effectLst/>
              </a:rPr>
              <a:t>对于一个包含完整序列的</a:t>
            </a:r>
            <a:r>
              <a:rPr lang="en-US" altLang="zh-CN" sz="1600" dirty="0">
                <a:effectLst/>
              </a:rPr>
              <a:t>NLP</a:t>
            </a:r>
            <a:r>
              <a:rPr lang="zh-CN" altLang="en-US" sz="1600" dirty="0">
                <a:effectLst/>
              </a:rPr>
              <a:t>任务，例如文本分类、情感识别，就应该默认使用双向</a:t>
            </a:r>
            <a:r>
              <a:rPr lang="en-US" altLang="zh-CN" sz="1600" dirty="0">
                <a:effectLst/>
              </a:rPr>
              <a:t>RNN</a:t>
            </a:r>
            <a:endParaRPr lang="zh-CN" altLang="en-US" sz="1600" dirty="0"/>
          </a:p>
          <a:p>
            <a:endParaRPr lang="zh-CN" altLang="en-US" sz="1600"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42D0B69-6D1E-1C95-C6F4-A3AE7B32C517}"/>
                  </a:ext>
                </a:extLst>
              </p:cNvPr>
              <p:cNvSpPr txBox="1"/>
              <p:nvPr/>
            </p:nvSpPr>
            <p:spPr>
              <a:xfrm>
                <a:off x="7549175" y="1375954"/>
                <a:ext cx="4578138" cy="2479205"/>
              </a:xfrm>
              <a:prstGeom prst="rect">
                <a:avLst/>
              </a:prstGeom>
              <a:noFill/>
            </p:spPr>
            <p:txBody>
              <a:bodyPr wrap="square" rtlCol="0">
                <a:spAutoFit/>
              </a:bodyPr>
              <a:lstStyle/>
              <a:p>
                <a:pPr marL="342900" indent="-342900">
                  <a:lnSpc>
                    <a:spcPct val="150000"/>
                  </a:lnSpc>
                  <a:buFont typeface="+mj-lt"/>
                  <a:buAutoNum type="arabicPeriod"/>
                </a:pPr>
                <a:r>
                  <a:rPr lang="zh-CN" altLang="en-US" sz="1500" dirty="0"/>
                  <a:t>对于时间步</a:t>
                </a:r>
                <a:r>
                  <a:rPr lang="en-US" altLang="zh-CN" sz="1500" dirty="0"/>
                  <a:t>t</a:t>
                </a:r>
                <a:r>
                  <a:rPr lang="zh-CN" altLang="en-US" sz="1500" dirty="0"/>
                  <a:t>，会有两个隐向量，</a:t>
                </a:r>
                <a14:m>
                  <m:oMath xmlns:m="http://schemas.openxmlformats.org/officeDocument/2006/math">
                    <m:sSub>
                      <m:sSubPr>
                        <m:ctrlPr>
                          <a:rPr lang="en-US" altLang="zh-CN" sz="1500" i="1" smtClean="0">
                            <a:latin typeface="Cambria Math" panose="02040503050406030204" pitchFamily="18" charset="0"/>
                          </a:rPr>
                        </m:ctrlPr>
                      </m:sSubPr>
                      <m:e>
                        <m:r>
                          <a:rPr lang="en-US" altLang="zh-CN" sz="1500" b="0" i="1" smtClean="0">
                            <a:latin typeface="Cambria Math" panose="02040503050406030204" pitchFamily="18" charset="0"/>
                          </a:rPr>
                          <m:t>h</m:t>
                        </m:r>
                      </m:e>
                      <m:sub>
                        <m:r>
                          <a:rPr lang="en-US" altLang="zh-CN" sz="1500" b="0" i="1" smtClean="0">
                            <a:latin typeface="Cambria Math" panose="02040503050406030204" pitchFamily="18" charset="0"/>
                          </a:rPr>
                          <m:t>𝑡</m:t>
                        </m:r>
                      </m:sub>
                    </m:sSub>
                  </m:oMath>
                </a14:m>
                <a:r>
                  <a:rPr lang="zh-CN" altLang="en-US" sz="1500" dirty="0"/>
                  <a:t>和</a:t>
                </a:r>
                <a14:m>
                  <m:oMath xmlns:m="http://schemas.openxmlformats.org/officeDocument/2006/math">
                    <m:sSubSup>
                      <m:sSubSupPr>
                        <m:ctrlPr>
                          <a:rPr lang="en-US" altLang="zh-CN" sz="1500" i="1" smtClean="0">
                            <a:latin typeface="Cambria Math" panose="02040503050406030204" pitchFamily="18" charset="0"/>
                          </a:rPr>
                        </m:ctrlPr>
                      </m:sSubSupPr>
                      <m:e>
                        <m:r>
                          <a:rPr lang="en-US" altLang="zh-CN" sz="1500" b="0" i="1" smtClean="0">
                            <a:latin typeface="Cambria Math" panose="02040503050406030204" pitchFamily="18" charset="0"/>
                          </a:rPr>
                          <m:t>h</m:t>
                        </m:r>
                      </m:e>
                      <m:sub>
                        <m:r>
                          <a:rPr lang="en-US" altLang="zh-CN" sz="1500" b="0" i="1" smtClean="0">
                            <a:latin typeface="Cambria Math" panose="02040503050406030204" pitchFamily="18" charset="0"/>
                          </a:rPr>
                          <m:t>𝑡</m:t>
                        </m:r>
                      </m:sub>
                      <m:sup>
                        <m:r>
                          <a:rPr lang="en-US" altLang="zh-CN" sz="1500" b="0" i="1" smtClean="0">
                            <a:latin typeface="Cambria Math" panose="02040503050406030204" pitchFamily="18" charset="0"/>
                          </a:rPr>
                          <m:t>′</m:t>
                        </m:r>
                      </m:sup>
                    </m:sSubSup>
                  </m:oMath>
                </a14:m>
                <a:endParaRPr lang="en-US" altLang="zh-CN" sz="1500" dirty="0"/>
              </a:p>
              <a:p>
                <a:pPr marL="342900" indent="-342900">
                  <a:lnSpc>
                    <a:spcPct val="150000"/>
                  </a:lnSpc>
                  <a:buFont typeface="+mj-lt"/>
                  <a:buAutoNum type="arabicPeriod"/>
                </a:pPr>
                <a:r>
                  <a:rPr lang="zh-CN" altLang="en-US" sz="1500" dirty="0"/>
                  <a:t>从左到右的隐状态：</a:t>
                </a:r>
                <a14:m>
                  <m:oMath xmlns:m="http://schemas.openxmlformats.org/officeDocument/2006/math">
                    <m:sSub>
                      <m:sSubPr>
                        <m:ctrlPr>
                          <a:rPr lang="en-US" altLang="zh-CN" sz="1500" i="1" smtClean="0">
                            <a:latin typeface="Cambria Math" panose="02040503050406030204" pitchFamily="18" charset="0"/>
                          </a:rPr>
                        </m:ctrlPr>
                      </m:sSubPr>
                      <m:e>
                        <m:r>
                          <a:rPr lang="en-US" altLang="zh-CN" sz="1500" b="0" i="1" smtClean="0">
                            <a:latin typeface="Cambria Math" panose="02040503050406030204" pitchFamily="18" charset="0"/>
                          </a:rPr>
                          <m:t>h</m:t>
                        </m:r>
                      </m:e>
                      <m:sub>
                        <m:r>
                          <a:rPr lang="en-US" altLang="zh-CN" sz="1500" b="0" i="1" smtClean="0">
                            <a:latin typeface="Cambria Math" panose="02040503050406030204" pitchFamily="18" charset="0"/>
                          </a:rPr>
                          <m:t>𝑡</m:t>
                        </m:r>
                      </m:sub>
                    </m:sSub>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𝑓</m:t>
                    </m:r>
                    <m:d>
                      <m:dPr>
                        <m:ctrlPr>
                          <a:rPr lang="en-US" altLang="zh-CN" sz="1500" b="0" i="1" smtClean="0">
                            <a:latin typeface="Cambria Math" panose="02040503050406030204" pitchFamily="18" charset="0"/>
                          </a:rPr>
                        </m:ctrlPr>
                      </m:dPr>
                      <m:e>
                        <m:r>
                          <a:rPr lang="en-US" altLang="zh-CN" sz="1500" b="0" i="1" smtClean="0">
                            <a:latin typeface="Cambria Math" panose="02040503050406030204" pitchFamily="18" charset="0"/>
                          </a:rPr>
                          <m:t>𝑈</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𝑥</m:t>
                            </m:r>
                          </m:e>
                          <m:sub>
                            <m:r>
                              <a:rPr lang="en-US" altLang="zh-CN" sz="1500" b="0" i="1" smtClean="0">
                                <a:latin typeface="Cambria Math" panose="02040503050406030204" pitchFamily="18" charset="0"/>
                              </a:rPr>
                              <m:t>𝑡</m:t>
                            </m:r>
                          </m:sub>
                        </m:sSub>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𝑊</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h</m:t>
                            </m:r>
                          </m:e>
                          <m:sub>
                            <m:r>
                              <a:rPr lang="en-US" altLang="zh-CN" sz="1500" b="0" i="1" smtClean="0">
                                <a:latin typeface="Cambria Math" panose="02040503050406030204" pitchFamily="18" charset="0"/>
                              </a:rPr>
                              <m:t>𝑡</m:t>
                            </m:r>
                            <m:r>
                              <a:rPr lang="en-US" altLang="zh-CN" sz="1500" b="0" i="1" smtClean="0">
                                <a:latin typeface="Cambria Math" panose="02040503050406030204" pitchFamily="18" charset="0"/>
                              </a:rPr>
                              <m:t>−1</m:t>
                            </m:r>
                          </m:sub>
                        </m:sSub>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𝑏</m:t>
                        </m:r>
                      </m:e>
                    </m:d>
                  </m:oMath>
                </a14:m>
                <a:endParaRPr lang="en-US" altLang="zh-CN" sz="1500" b="0" dirty="0"/>
              </a:p>
              <a:p>
                <a:pPr marL="342900" indent="-342900">
                  <a:lnSpc>
                    <a:spcPct val="150000"/>
                  </a:lnSpc>
                  <a:buFont typeface="+mj-lt"/>
                  <a:buAutoNum type="arabicPeriod"/>
                </a:pPr>
                <a:r>
                  <a:rPr lang="zh-CN" altLang="en-US" sz="1500" dirty="0"/>
                  <a:t>从右到左的隐状态：</a:t>
                </a:r>
                <a14:m>
                  <m:oMath xmlns:m="http://schemas.openxmlformats.org/officeDocument/2006/math">
                    <m:sSubSup>
                      <m:sSubSupPr>
                        <m:ctrlPr>
                          <a:rPr lang="en-US" altLang="zh-CN" sz="1500" i="1" smtClean="0">
                            <a:latin typeface="Cambria Math" panose="02040503050406030204" pitchFamily="18" charset="0"/>
                          </a:rPr>
                        </m:ctrlPr>
                      </m:sSubSupPr>
                      <m:e>
                        <m:r>
                          <a:rPr lang="en-US" altLang="zh-CN" sz="1500" b="0" i="1" smtClean="0">
                            <a:latin typeface="Cambria Math" panose="02040503050406030204" pitchFamily="18" charset="0"/>
                          </a:rPr>
                          <m:t>h</m:t>
                        </m:r>
                      </m:e>
                      <m:sub>
                        <m:r>
                          <a:rPr lang="en-US" altLang="zh-CN" sz="1500" b="0" i="1" smtClean="0">
                            <a:latin typeface="Cambria Math" panose="02040503050406030204" pitchFamily="18" charset="0"/>
                          </a:rPr>
                          <m:t>𝑡</m:t>
                        </m:r>
                      </m:sub>
                      <m:sup>
                        <m:r>
                          <a:rPr lang="en-US" altLang="zh-CN" sz="1500" b="0" i="1" smtClean="0">
                            <a:latin typeface="Cambria Math" panose="02040503050406030204" pitchFamily="18" charset="0"/>
                          </a:rPr>
                          <m:t>′</m:t>
                        </m:r>
                      </m:sup>
                    </m:sSubSup>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𝑓</m:t>
                    </m:r>
                    <m:d>
                      <m:dPr>
                        <m:ctrlPr>
                          <a:rPr lang="en-US" altLang="zh-CN" sz="1500" b="0" i="1" smtClean="0">
                            <a:latin typeface="Cambria Math" panose="02040503050406030204" pitchFamily="18" charset="0"/>
                          </a:rPr>
                        </m:ctrlPr>
                      </m:dPr>
                      <m:e>
                        <m:sSup>
                          <m:sSupPr>
                            <m:ctrlPr>
                              <a:rPr lang="en-US" altLang="zh-CN" sz="1500" b="0" i="1" smtClean="0">
                                <a:latin typeface="Cambria Math" panose="02040503050406030204" pitchFamily="18" charset="0"/>
                              </a:rPr>
                            </m:ctrlPr>
                          </m:sSupPr>
                          <m:e>
                            <m:r>
                              <a:rPr lang="en-US" altLang="zh-CN" sz="1500" b="0" i="1" smtClean="0">
                                <a:latin typeface="Cambria Math" panose="02040503050406030204" pitchFamily="18" charset="0"/>
                              </a:rPr>
                              <m:t>𝑈</m:t>
                            </m:r>
                          </m:e>
                          <m:sup>
                            <m:r>
                              <a:rPr lang="en-US" altLang="zh-CN" sz="1500" b="0" i="1" smtClean="0">
                                <a:latin typeface="Cambria Math" panose="02040503050406030204" pitchFamily="18" charset="0"/>
                              </a:rPr>
                              <m:t>′</m:t>
                            </m:r>
                          </m:sup>
                        </m:sSup>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𝑥</m:t>
                            </m:r>
                          </m:e>
                          <m:sub>
                            <m:r>
                              <a:rPr lang="en-US" altLang="zh-CN" sz="1500" b="0" i="1" smtClean="0">
                                <a:latin typeface="Cambria Math" panose="02040503050406030204" pitchFamily="18" charset="0"/>
                              </a:rPr>
                              <m:t>𝑡</m:t>
                            </m:r>
                          </m:sub>
                        </m:sSub>
                        <m: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a:rPr lang="en-US" altLang="zh-CN" sz="1500" b="0" i="1" smtClean="0">
                                <a:latin typeface="Cambria Math" panose="02040503050406030204" pitchFamily="18" charset="0"/>
                              </a:rPr>
                              <m:t>𝑊</m:t>
                            </m:r>
                          </m:e>
                          <m:sup>
                            <m:r>
                              <a:rPr lang="en-US" altLang="zh-CN" sz="1500" b="0" i="1" smtClean="0">
                                <a:latin typeface="Cambria Math" panose="02040503050406030204" pitchFamily="18" charset="0"/>
                              </a:rPr>
                              <m:t>′</m:t>
                            </m:r>
                          </m:sup>
                        </m:sSup>
                        <m:sSubSup>
                          <m:sSubSupPr>
                            <m:ctrlPr>
                              <a:rPr lang="en-US" altLang="zh-CN" sz="1500" b="0" i="1" smtClean="0">
                                <a:latin typeface="Cambria Math" panose="02040503050406030204" pitchFamily="18" charset="0"/>
                              </a:rPr>
                            </m:ctrlPr>
                          </m:sSubSupPr>
                          <m:e>
                            <m:r>
                              <a:rPr lang="en-US" altLang="zh-CN" sz="1500" b="0" i="1" smtClean="0">
                                <a:latin typeface="Cambria Math" panose="02040503050406030204" pitchFamily="18" charset="0"/>
                              </a:rPr>
                              <m:t>h</m:t>
                            </m:r>
                          </m:e>
                          <m:sub>
                            <m:r>
                              <a:rPr lang="en-US" altLang="zh-CN" sz="1500" b="0" i="1" smtClean="0">
                                <a:latin typeface="Cambria Math" panose="02040503050406030204" pitchFamily="18" charset="0"/>
                              </a:rPr>
                              <m:t>𝑡</m:t>
                            </m:r>
                            <m:r>
                              <a:rPr lang="en-US" altLang="zh-CN" sz="1500" b="0" i="1" smtClean="0">
                                <a:latin typeface="Cambria Math" panose="02040503050406030204" pitchFamily="18" charset="0"/>
                              </a:rPr>
                              <m:t>+1</m:t>
                            </m:r>
                          </m:sub>
                          <m:sup>
                            <m:r>
                              <a:rPr lang="en-US" altLang="zh-CN" sz="1500" b="0" i="1" smtClean="0">
                                <a:latin typeface="Cambria Math" panose="02040503050406030204" pitchFamily="18" charset="0"/>
                              </a:rPr>
                              <m:t>′</m:t>
                            </m:r>
                          </m:sup>
                        </m:sSubSup>
                        <m: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a:rPr lang="en-US" altLang="zh-CN" sz="1500" b="0" i="1" smtClean="0">
                                <a:latin typeface="Cambria Math" panose="02040503050406030204" pitchFamily="18" charset="0"/>
                              </a:rPr>
                              <m:t>𝑏</m:t>
                            </m:r>
                          </m:e>
                          <m:sup>
                            <m:r>
                              <a:rPr lang="en-US" altLang="zh-CN" sz="1500" b="0" i="1" smtClean="0">
                                <a:latin typeface="Cambria Math" panose="02040503050406030204" pitchFamily="18" charset="0"/>
                              </a:rPr>
                              <m:t>′</m:t>
                            </m:r>
                          </m:sup>
                        </m:sSup>
                      </m:e>
                    </m:d>
                  </m:oMath>
                </a14:m>
                <a:endParaRPr lang="en-US" altLang="zh-CN" sz="1500" b="0" dirty="0"/>
              </a:p>
              <a:p>
                <a:pPr marL="342900" indent="-342900">
                  <a:lnSpc>
                    <a:spcPct val="150000"/>
                  </a:lnSpc>
                  <a:buFont typeface="+mj-lt"/>
                  <a:buAutoNum type="arabicPeriod"/>
                </a:pPr>
                <a:r>
                  <a:rPr lang="zh-CN" altLang="en-US" sz="1500" dirty="0"/>
                  <a:t>输出：</a:t>
                </a:r>
                <a14:m>
                  <m:oMath xmlns:m="http://schemas.openxmlformats.org/officeDocument/2006/math">
                    <m:sSub>
                      <m:sSubPr>
                        <m:ctrlPr>
                          <a:rPr lang="en-US" altLang="zh-CN" sz="1500" i="1" smtClean="0">
                            <a:latin typeface="Cambria Math" panose="02040503050406030204" pitchFamily="18" charset="0"/>
                          </a:rPr>
                        </m:ctrlPr>
                      </m:sSubPr>
                      <m:e>
                        <m:r>
                          <a:rPr lang="en-US" altLang="zh-CN" sz="1500" b="0" i="1" smtClean="0">
                            <a:latin typeface="Cambria Math" panose="02040503050406030204" pitchFamily="18" charset="0"/>
                          </a:rPr>
                          <m:t>𝑜</m:t>
                        </m:r>
                      </m:e>
                      <m:sub>
                        <m:r>
                          <a:rPr lang="en-US" altLang="zh-CN" sz="1500" b="0" i="1" smtClean="0">
                            <a:latin typeface="Cambria Math" panose="02040503050406030204" pitchFamily="18" charset="0"/>
                          </a:rPr>
                          <m:t>𝑡</m:t>
                        </m:r>
                      </m:sub>
                    </m:sSub>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𝑔</m:t>
                    </m:r>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𝑉</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h</m:t>
                        </m:r>
                      </m:e>
                      <m:sub>
                        <m:r>
                          <a:rPr lang="en-US" altLang="zh-CN" sz="1500" b="0" i="1" smtClean="0">
                            <a:latin typeface="Cambria Math" panose="02040503050406030204" pitchFamily="18" charset="0"/>
                          </a:rPr>
                          <m:t>𝑡</m:t>
                        </m:r>
                      </m:sub>
                    </m:sSub>
                    <m: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a:rPr lang="en-US" altLang="zh-CN" sz="1500" b="0" i="1" smtClean="0">
                            <a:latin typeface="Cambria Math" panose="02040503050406030204" pitchFamily="18" charset="0"/>
                          </a:rPr>
                          <m:t>𝑉</m:t>
                        </m:r>
                      </m:e>
                      <m:sup>
                        <m:r>
                          <a:rPr lang="en-US" altLang="zh-CN" sz="1500" b="0" i="1" smtClean="0">
                            <a:latin typeface="Cambria Math" panose="02040503050406030204" pitchFamily="18" charset="0"/>
                          </a:rPr>
                          <m:t>′</m:t>
                        </m:r>
                      </m:sup>
                    </m:sSup>
                    <m:sSubSup>
                      <m:sSubSupPr>
                        <m:ctrlPr>
                          <a:rPr lang="en-US" altLang="zh-CN" sz="1500" b="0" i="1" smtClean="0">
                            <a:latin typeface="Cambria Math" panose="02040503050406030204" pitchFamily="18" charset="0"/>
                          </a:rPr>
                        </m:ctrlPr>
                      </m:sSubSupPr>
                      <m:e>
                        <m:r>
                          <a:rPr lang="en-US" altLang="zh-CN" sz="1500" b="0" i="1" smtClean="0">
                            <a:latin typeface="Cambria Math" panose="02040503050406030204" pitchFamily="18" charset="0"/>
                          </a:rPr>
                          <m:t>𝑠</m:t>
                        </m:r>
                      </m:e>
                      <m:sub>
                        <m:r>
                          <a:rPr lang="en-US" altLang="zh-CN" sz="1500" b="0" i="1" smtClean="0">
                            <a:latin typeface="Cambria Math" panose="02040503050406030204" pitchFamily="18" charset="0"/>
                          </a:rPr>
                          <m:t>𝑡</m:t>
                        </m:r>
                      </m:sub>
                      <m:sup>
                        <m:r>
                          <a:rPr lang="en-US" altLang="zh-CN" sz="1500" b="0" i="1" smtClean="0">
                            <a:latin typeface="Cambria Math" panose="02040503050406030204" pitchFamily="18" charset="0"/>
                          </a:rPr>
                          <m:t>′</m:t>
                        </m:r>
                      </m:sup>
                    </m:sSubSup>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𝑐</m:t>
                    </m:r>
                    <m:r>
                      <a:rPr lang="en-US" altLang="zh-CN" sz="1500" b="0" i="1" smtClean="0">
                        <a:latin typeface="Cambria Math" panose="02040503050406030204" pitchFamily="18" charset="0"/>
                      </a:rPr>
                      <m:t>)</m:t>
                    </m:r>
                  </m:oMath>
                </a14:m>
                <a:endParaRPr lang="en-US" altLang="zh-CN" sz="1500" dirty="0"/>
              </a:p>
              <a:p>
                <a:pPr>
                  <a:lnSpc>
                    <a:spcPct val="150000"/>
                  </a:lnSpc>
                </a:pPr>
                <a:r>
                  <a:rPr lang="zh-CN" altLang="en-US" sz="1500" dirty="0"/>
                  <a:t>正向计算和反向计算的权重不共享，即一个单层的双向</a:t>
                </a:r>
                <a:r>
                  <a:rPr lang="en-US" altLang="zh-CN" sz="1500" dirty="0"/>
                  <a:t>RNN</a:t>
                </a:r>
                <a:r>
                  <a:rPr lang="zh-CN" altLang="en-US" sz="1500" dirty="0"/>
                  <a:t>一共有</a:t>
                </a:r>
                <a:r>
                  <a:rPr lang="en-US" altLang="zh-CN" sz="1500" dirty="0"/>
                  <a:t>6</a:t>
                </a:r>
                <a:r>
                  <a:rPr lang="zh-CN" altLang="en-US" sz="1500" dirty="0"/>
                  <a:t>个权重矩阵：正向 </a:t>
                </a:r>
                <a14:m>
                  <m:oMath xmlns:m="http://schemas.openxmlformats.org/officeDocument/2006/math">
                    <m:r>
                      <a:rPr lang="en-US" altLang="zh-CN" sz="1500" b="0" i="1" smtClean="0">
                        <a:latin typeface="Cambria Math" panose="02040503050406030204" pitchFamily="18" charset="0"/>
                      </a:rPr>
                      <m:t>𝑈</m:t>
                    </m:r>
                    <m:r>
                      <a:rPr lang="en-US" altLang="zh-CN" sz="1500" b="0" i="1" smtClean="0">
                        <a:latin typeface="Cambria Math" panose="02040503050406030204" pitchFamily="18" charset="0"/>
                      </a:rPr>
                      <m:t> </m:t>
                    </m:r>
                  </m:oMath>
                </a14:m>
                <a:r>
                  <a:rPr lang="zh-CN" altLang="en-US" sz="1500" dirty="0"/>
                  <a:t>、 </a:t>
                </a:r>
                <a14:m>
                  <m:oMath xmlns:m="http://schemas.openxmlformats.org/officeDocument/2006/math">
                    <m:r>
                      <a:rPr lang="en-US" altLang="zh-CN" sz="1500" i="1">
                        <a:latin typeface="Cambria Math" panose="02040503050406030204" pitchFamily="18" charset="0"/>
                      </a:rPr>
                      <m:t>𝑉</m:t>
                    </m:r>
                    <m:r>
                      <a:rPr lang="en-US" altLang="zh-CN" sz="1500" i="1">
                        <a:latin typeface="Cambria Math" panose="02040503050406030204" pitchFamily="18" charset="0"/>
                      </a:rPr>
                      <m:t> </m:t>
                    </m:r>
                  </m:oMath>
                </a14:m>
                <a:r>
                  <a:rPr lang="zh-CN" altLang="en-US" sz="1500" dirty="0"/>
                  <a:t>、 </a:t>
                </a:r>
                <a14:m>
                  <m:oMath xmlns:m="http://schemas.openxmlformats.org/officeDocument/2006/math">
                    <m:r>
                      <a:rPr lang="en-US" altLang="zh-CN" sz="1500" i="1">
                        <a:latin typeface="Cambria Math" panose="02040503050406030204" pitchFamily="18" charset="0"/>
                      </a:rPr>
                      <m:t>𝑊</m:t>
                    </m:r>
                    <m:r>
                      <a:rPr lang="en-US" altLang="zh-CN" sz="1500" i="1">
                        <a:latin typeface="Cambria Math" panose="02040503050406030204" pitchFamily="18" charset="0"/>
                      </a:rPr>
                      <m:t> </m:t>
                    </m:r>
                  </m:oMath>
                </a14:m>
                <a:r>
                  <a:rPr lang="zh-CN" altLang="en-US" sz="1500" dirty="0"/>
                  <a:t>，反向 </a:t>
                </a:r>
                <a14:m>
                  <m:oMath xmlns:m="http://schemas.openxmlformats.org/officeDocument/2006/math">
                    <m:sSup>
                      <m:sSupPr>
                        <m:ctrlPr>
                          <a:rPr lang="en-US" altLang="zh-CN" sz="1500" i="1">
                            <a:latin typeface="Cambria Math" panose="02040503050406030204" pitchFamily="18" charset="0"/>
                          </a:rPr>
                        </m:ctrlPr>
                      </m:sSupPr>
                      <m:e>
                        <m:r>
                          <a:rPr lang="en-US" altLang="zh-CN" sz="1500" i="1">
                            <a:latin typeface="Cambria Math" panose="02040503050406030204" pitchFamily="18" charset="0"/>
                          </a:rPr>
                          <m:t>𝑈</m:t>
                        </m:r>
                      </m:e>
                      <m:sup>
                        <m:r>
                          <a:rPr lang="en-US" altLang="zh-CN" sz="1500" i="1">
                            <a:latin typeface="Cambria Math" panose="02040503050406030204" pitchFamily="18" charset="0"/>
                          </a:rPr>
                          <m:t>′</m:t>
                        </m:r>
                      </m:sup>
                    </m:sSup>
                    <m:r>
                      <a:rPr lang="en-US" altLang="zh-CN" sz="1500" i="1">
                        <a:latin typeface="Cambria Math" panose="02040503050406030204" pitchFamily="18" charset="0"/>
                      </a:rPr>
                      <m:t> </m:t>
                    </m:r>
                  </m:oMath>
                </a14:m>
                <a:r>
                  <a:rPr lang="zh-CN" altLang="en-US" sz="1500" dirty="0"/>
                  <a:t>、 </a:t>
                </a:r>
                <a14:m>
                  <m:oMath xmlns:m="http://schemas.openxmlformats.org/officeDocument/2006/math">
                    <m:sSup>
                      <m:sSupPr>
                        <m:ctrlPr>
                          <a:rPr lang="en-US" altLang="zh-CN" sz="1500" i="1">
                            <a:latin typeface="Cambria Math" panose="02040503050406030204" pitchFamily="18" charset="0"/>
                          </a:rPr>
                        </m:ctrlPr>
                      </m:sSupPr>
                      <m:e>
                        <m:r>
                          <a:rPr lang="en-US" altLang="zh-CN" sz="1500" i="1">
                            <a:latin typeface="Cambria Math" panose="02040503050406030204" pitchFamily="18" charset="0"/>
                          </a:rPr>
                          <m:t>𝑉</m:t>
                        </m:r>
                      </m:e>
                      <m:sup>
                        <m:r>
                          <a:rPr lang="en-US" altLang="zh-CN" sz="1500" i="1">
                            <a:latin typeface="Cambria Math" panose="02040503050406030204" pitchFamily="18" charset="0"/>
                          </a:rPr>
                          <m:t>′</m:t>
                        </m:r>
                      </m:sup>
                    </m:sSup>
                    <m:r>
                      <a:rPr lang="en-US" altLang="zh-CN" sz="1500" i="1">
                        <a:latin typeface="Cambria Math" panose="02040503050406030204" pitchFamily="18" charset="0"/>
                      </a:rPr>
                      <m:t> </m:t>
                    </m:r>
                  </m:oMath>
                </a14:m>
                <a:r>
                  <a:rPr lang="zh-CN" altLang="en-US" sz="1500" dirty="0"/>
                  <a:t>、 </a:t>
                </a:r>
                <a14:m>
                  <m:oMath xmlns:m="http://schemas.openxmlformats.org/officeDocument/2006/math">
                    <m:sSup>
                      <m:sSupPr>
                        <m:ctrlPr>
                          <a:rPr lang="en-US" altLang="zh-CN" sz="1500" i="1">
                            <a:latin typeface="Cambria Math" panose="02040503050406030204" pitchFamily="18" charset="0"/>
                          </a:rPr>
                        </m:ctrlPr>
                      </m:sSupPr>
                      <m:e>
                        <m:r>
                          <a:rPr lang="en-US" altLang="zh-CN" sz="1500" i="1">
                            <a:latin typeface="Cambria Math" panose="02040503050406030204" pitchFamily="18" charset="0"/>
                          </a:rPr>
                          <m:t>𝑊</m:t>
                        </m:r>
                      </m:e>
                      <m:sup>
                        <m:r>
                          <a:rPr lang="en-US" altLang="zh-CN" sz="1500" i="1">
                            <a:latin typeface="Cambria Math" panose="02040503050406030204" pitchFamily="18" charset="0"/>
                          </a:rPr>
                          <m:t>′</m:t>
                        </m:r>
                      </m:sup>
                    </m:sSup>
                  </m:oMath>
                </a14:m>
                <a:r>
                  <a:rPr lang="en-US" altLang="zh-CN" sz="1500" dirty="0"/>
                  <a:t> </a:t>
                </a:r>
                <a:r>
                  <a:rPr lang="zh-CN" altLang="en-US" sz="1500" dirty="0"/>
                  <a:t>；三个权重向量： </a:t>
                </a:r>
                <a14:m>
                  <m:oMath xmlns:m="http://schemas.openxmlformats.org/officeDocument/2006/math">
                    <m:r>
                      <a:rPr lang="en-US" altLang="zh-CN" sz="1500" b="0" i="1" smtClean="0">
                        <a:latin typeface="Cambria Math" panose="02040503050406030204" pitchFamily="18" charset="0"/>
                      </a:rPr>
                      <m:t>𝑏</m:t>
                    </m:r>
                  </m:oMath>
                </a14:m>
                <a:r>
                  <a:rPr lang="en-US" altLang="zh-CN" sz="1500" dirty="0"/>
                  <a:t> </a:t>
                </a:r>
                <a:r>
                  <a:rPr lang="zh-CN" altLang="en-US" sz="1500" dirty="0"/>
                  <a:t>、 </a:t>
                </a:r>
                <a14:m>
                  <m:oMath xmlns:m="http://schemas.openxmlformats.org/officeDocument/2006/math">
                    <m:sSup>
                      <m:sSupPr>
                        <m:ctrlPr>
                          <a:rPr lang="en-US" altLang="zh-CN" sz="1500" i="1">
                            <a:latin typeface="Cambria Math" panose="02040503050406030204" pitchFamily="18" charset="0"/>
                          </a:rPr>
                        </m:ctrlPr>
                      </m:sSupPr>
                      <m:e>
                        <m:r>
                          <a:rPr lang="en-US" altLang="zh-CN" sz="1500" i="1">
                            <a:latin typeface="Cambria Math" panose="02040503050406030204" pitchFamily="18" charset="0"/>
                          </a:rPr>
                          <m:t>𝑏</m:t>
                        </m:r>
                      </m:e>
                      <m:sup>
                        <m:r>
                          <a:rPr lang="en-US" altLang="zh-CN" sz="1500" i="1">
                            <a:latin typeface="Cambria Math" panose="02040503050406030204" pitchFamily="18" charset="0"/>
                          </a:rPr>
                          <m:t>′</m:t>
                        </m:r>
                      </m:sup>
                    </m:sSup>
                    <m:r>
                      <a:rPr lang="en-US" altLang="zh-CN" sz="1500" i="1">
                        <a:latin typeface="Cambria Math" panose="02040503050406030204" pitchFamily="18" charset="0"/>
                      </a:rPr>
                      <m:t> </m:t>
                    </m:r>
                  </m:oMath>
                </a14:m>
                <a:r>
                  <a:rPr lang="zh-CN" altLang="en-US" sz="1500" dirty="0"/>
                  <a:t>、</a:t>
                </a:r>
                <a:r>
                  <a:rPr lang="en-US" altLang="zh-CN" sz="1500" dirty="0"/>
                  <a:t> </a:t>
                </a:r>
                <a14:m>
                  <m:oMath xmlns:m="http://schemas.openxmlformats.org/officeDocument/2006/math">
                    <m:r>
                      <a:rPr lang="en-US" altLang="zh-CN" sz="1500" i="1">
                        <a:latin typeface="Cambria Math" panose="02040503050406030204" pitchFamily="18" charset="0"/>
                      </a:rPr>
                      <m:t>𝑐</m:t>
                    </m:r>
                  </m:oMath>
                </a14:m>
                <a:endParaRPr lang="en-US" altLang="zh-CN" sz="1500" dirty="0"/>
              </a:p>
            </p:txBody>
          </p:sp>
        </mc:Choice>
        <mc:Fallback xmlns="">
          <p:sp>
            <p:nvSpPr>
              <p:cNvPr id="7" name="文本框 6">
                <a:extLst>
                  <a:ext uri="{FF2B5EF4-FFF2-40B4-BE49-F238E27FC236}">
                    <a16:creationId xmlns:a16="http://schemas.microsoft.com/office/drawing/2014/main" id="{E42D0B69-6D1E-1C95-C6F4-A3AE7B32C517}"/>
                  </a:ext>
                </a:extLst>
              </p:cNvPr>
              <p:cNvSpPr txBox="1">
                <a:spLocks noRot="1" noChangeAspect="1" noMove="1" noResize="1" noEditPoints="1" noAdjustHandles="1" noChangeArrowheads="1" noChangeShapeType="1" noTextEdit="1"/>
              </p:cNvSpPr>
              <p:nvPr/>
            </p:nvSpPr>
            <p:spPr>
              <a:xfrm>
                <a:off x="7549175" y="1375954"/>
                <a:ext cx="4578138" cy="2479205"/>
              </a:xfrm>
              <a:prstGeom prst="rect">
                <a:avLst/>
              </a:prstGeom>
              <a:blipFill>
                <a:blip r:embed="rId3"/>
                <a:stretch>
                  <a:fillRect l="-533" r="-266" b="-17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76224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1548935" y="514289"/>
            <a:ext cx="9094156" cy="646331"/>
          </a:xfrm>
          <a:prstGeom prst="rect">
            <a:avLst/>
          </a:prstGeom>
          <a:noFill/>
        </p:spPr>
        <p:txBody>
          <a:bodyPr wrap="none" rtlCol="0">
            <a:spAutoFit/>
          </a:bodyPr>
          <a:lstStyle/>
          <a:p>
            <a:pPr algn="ctr"/>
            <a:r>
              <a:rPr lang="zh-CN" altLang="en-US" sz="3600" b="1" dirty="0">
                <a:solidFill>
                  <a:srgbClr val="828979"/>
                </a:solidFill>
              </a:rPr>
              <a:t>多层</a:t>
            </a:r>
            <a:r>
              <a:rPr lang="en-US" altLang="zh-CN" sz="3600" b="1" dirty="0">
                <a:solidFill>
                  <a:srgbClr val="828979"/>
                </a:solidFill>
              </a:rPr>
              <a:t>RNN Deep RNNs</a:t>
            </a:r>
            <a:r>
              <a:rPr lang="zh-CN" altLang="en-US" sz="3600" b="1" dirty="0">
                <a:solidFill>
                  <a:srgbClr val="828979"/>
                </a:solidFill>
              </a:rPr>
              <a:t>：堆叠下去，增加深度</a:t>
            </a:r>
          </a:p>
        </p:txBody>
      </p:sp>
      <p:pic>
        <p:nvPicPr>
          <p:cNvPr id="4" name="图片 3" descr="图表&#10;&#10;描述已自动生成">
            <a:extLst>
              <a:ext uri="{FF2B5EF4-FFF2-40B4-BE49-F238E27FC236}">
                <a16:creationId xmlns:a16="http://schemas.microsoft.com/office/drawing/2014/main" id="{C9848CA7-6BD9-4288-49A3-E4874DFF3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72" y="1175622"/>
            <a:ext cx="6013156" cy="4506755"/>
          </a:xfrm>
          <a:prstGeom prst="rect">
            <a:avLst/>
          </a:prstGeom>
        </p:spPr>
      </p:pic>
      <p:pic>
        <p:nvPicPr>
          <p:cNvPr id="13" name="图片 12" descr="图示&#10;&#10;描述已自动生成">
            <a:extLst>
              <a:ext uri="{FF2B5EF4-FFF2-40B4-BE49-F238E27FC236}">
                <a16:creationId xmlns:a16="http://schemas.microsoft.com/office/drawing/2014/main" id="{BE999AE9-4505-073B-AD2C-437E0C296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7161" y="1175622"/>
            <a:ext cx="5753067" cy="4506755"/>
          </a:xfrm>
          <a:prstGeom prst="rect">
            <a:avLst/>
          </a:prstGeom>
        </p:spPr>
      </p:pic>
      <p:sp>
        <p:nvSpPr>
          <p:cNvPr id="14" name="文本框 13">
            <a:extLst>
              <a:ext uri="{FF2B5EF4-FFF2-40B4-BE49-F238E27FC236}">
                <a16:creationId xmlns:a16="http://schemas.microsoft.com/office/drawing/2014/main" id="{2F4B8A1B-1F46-94AC-4BA0-4505DE36366F}"/>
              </a:ext>
            </a:extLst>
          </p:cNvPr>
          <p:cNvSpPr txBox="1"/>
          <p:nvPr/>
        </p:nvSpPr>
        <p:spPr>
          <a:xfrm>
            <a:off x="131771" y="5953125"/>
            <a:ext cx="11193453"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RNN</a:t>
            </a:r>
            <a:r>
              <a:rPr lang="zh-CN" altLang="en-US" b="1" dirty="0"/>
              <a:t>相较于</a:t>
            </a:r>
            <a:r>
              <a:rPr lang="en-US" altLang="zh-CN" b="1" dirty="0"/>
              <a:t>CNN</a:t>
            </a:r>
            <a:r>
              <a:rPr lang="zh-CN" altLang="en-US" b="1" dirty="0"/>
              <a:t>处理不能并行化，不是说无法同时进行多个“输入</a:t>
            </a:r>
            <a:r>
              <a:rPr lang="en-US" altLang="zh-CN" b="1" dirty="0"/>
              <a:t>-</a:t>
            </a:r>
            <a:r>
              <a:rPr lang="zh-CN" altLang="en-US" b="1" dirty="0"/>
              <a:t>输出”的样本批量处理</a:t>
            </a:r>
            <a:endParaRPr lang="en-US" altLang="zh-CN" b="1" dirty="0"/>
          </a:p>
          <a:p>
            <a:pPr marL="285750" indent="-285750">
              <a:buFont typeface="Arial" panose="020B0604020202020204" pitchFamily="34" charset="0"/>
              <a:buChar char="•"/>
            </a:pPr>
            <a:r>
              <a:rPr lang="zh-CN" altLang="en-US" b="1" dirty="0"/>
              <a:t>而是对于单个“输入”</a:t>
            </a:r>
            <a:r>
              <a:rPr lang="en-US" altLang="zh-CN" b="1" dirty="0"/>
              <a:t>-“</a:t>
            </a:r>
            <a:r>
              <a:rPr lang="zh-CN" altLang="en-US" b="1" dirty="0"/>
              <a:t>输出”的训练样本，其依赖于按照时间步顺序一个一个算，从而带来计算效率瓶颈</a:t>
            </a:r>
          </a:p>
        </p:txBody>
      </p:sp>
    </p:spTree>
    <p:extLst>
      <p:ext uri="{BB962C8B-B14F-4D97-AF65-F5344CB8AC3E}">
        <p14:creationId xmlns:p14="http://schemas.microsoft.com/office/powerpoint/2010/main" val="4290200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1982547" y="514289"/>
            <a:ext cx="8226932" cy="646331"/>
          </a:xfrm>
          <a:prstGeom prst="rect">
            <a:avLst/>
          </a:prstGeom>
          <a:noFill/>
        </p:spPr>
        <p:txBody>
          <a:bodyPr wrap="none" rtlCol="0">
            <a:spAutoFit/>
          </a:bodyPr>
          <a:lstStyle/>
          <a:p>
            <a:pPr algn="ctr"/>
            <a:r>
              <a:rPr lang="en-US" altLang="zh-CN" sz="3600" b="1" dirty="0">
                <a:solidFill>
                  <a:srgbClr val="828979"/>
                </a:solidFill>
              </a:rPr>
              <a:t>seq2seq</a:t>
            </a:r>
            <a:r>
              <a:rPr lang="zh-CN" altLang="en-US" sz="3600" b="1" dirty="0">
                <a:solidFill>
                  <a:srgbClr val="828979"/>
                </a:solidFill>
              </a:rPr>
              <a:t>结构：以其在</a:t>
            </a:r>
            <a:r>
              <a:rPr lang="en-US" altLang="zh-CN" sz="3600" b="1" dirty="0">
                <a:solidFill>
                  <a:srgbClr val="828979"/>
                </a:solidFill>
              </a:rPr>
              <a:t>NMT</a:t>
            </a:r>
            <a:r>
              <a:rPr lang="zh-CN" altLang="en-US" sz="3600" b="1" dirty="0">
                <a:solidFill>
                  <a:srgbClr val="828979"/>
                </a:solidFill>
              </a:rPr>
              <a:t>中的应用为例</a:t>
            </a:r>
          </a:p>
        </p:txBody>
      </p:sp>
      <p:sp>
        <p:nvSpPr>
          <p:cNvPr id="3" name="文本框 2">
            <a:extLst>
              <a:ext uri="{FF2B5EF4-FFF2-40B4-BE49-F238E27FC236}">
                <a16:creationId xmlns:a16="http://schemas.microsoft.com/office/drawing/2014/main" id="{9CAA7783-E379-F6A4-2464-346EF7443EFC}"/>
              </a:ext>
            </a:extLst>
          </p:cNvPr>
          <p:cNvSpPr txBox="1"/>
          <p:nvPr/>
        </p:nvSpPr>
        <p:spPr>
          <a:xfrm>
            <a:off x="3367087" y="995501"/>
            <a:ext cx="5457825" cy="463588"/>
          </a:xfrm>
          <a:prstGeom prst="rect">
            <a:avLst/>
          </a:prstGeom>
          <a:noFill/>
        </p:spPr>
        <p:txBody>
          <a:bodyPr wrap="square" rtlCol="0">
            <a:spAutoFit/>
          </a:bodyPr>
          <a:lstStyle/>
          <a:p>
            <a:pPr algn="ctr">
              <a:lnSpc>
                <a:spcPct val="150000"/>
              </a:lnSpc>
            </a:pPr>
            <a:r>
              <a:rPr lang="zh-CN" altLang="en-US" b="1" dirty="0">
                <a:solidFill>
                  <a:srgbClr val="CAB8AC"/>
                </a:solidFill>
              </a:rPr>
              <a:t>神经机器翻译，</a:t>
            </a:r>
            <a:r>
              <a:rPr lang="en-US" altLang="zh-CN" b="1" dirty="0">
                <a:solidFill>
                  <a:srgbClr val="CAB8AC"/>
                </a:solidFill>
              </a:rPr>
              <a:t>Neural Machine </a:t>
            </a:r>
            <a:r>
              <a:rPr lang="en-US" altLang="zh-CN" b="1" dirty="0" err="1">
                <a:solidFill>
                  <a:srgbClr val="CAB8AC"/>
                </a:solidFill>
              </a:rPr>
              <a:t>Tranlation</a:t>
            </a:r>
            <a:r>
              <a:rPr lang="en-US" altLang="zh-CN" b="1" dirty="0">
                <a:solidFill>
                  <a:srgbClr val="CAB8AC"/>
                </a:solidFill>
              </a:rPr>
              <a:t>, </a:t>
            </a:r>
            <a:r>
              <a:rPr lang="zh-CN" altLang="en-US" b="1" dirty="0">
                <a:solidFill>
                  <a:srgbClr val="CAB8AC"/>
                </a:solidFill>
              </a:rPr>
              <a:t>简称 </a:t>
            </a:r>
            <a:r>
              <a:rPr lang="en-US" altLang="zh-CN" b="1" dirty="0">
                <a:solidFill>
                  <a:srgbClr val="CAB8AC"/>
                </a:solidFill>
              </a:rPr>
              <a:t>NMT</a:t>
            </a:r>
            <a:endParaRPr lang="zh-CN" altLang="en-US" b="1" dirty="0">
              <a:solidFill>
                <a:srgbClr val="CAB8AC"/>
              </a:solidFill>
            </a:endParaRPr>
          </a:p>
        </p:txBody>
      </p:sp>
      <p:pic>
        <p:nvPicPr>
          <p:cNvPr id="6" name="图片 5" descr="图示&#10;&#10;描述已自动生成">
            <a:extLst>
              <a:ext uri="{FF2B5EF4-FFF2-40B4-BE49-F238E27FC236}">
                <a16:creationId xmlns:a16="http://schemas.microsoft.com/office/drawing/2014/main" id="{E84FA316-56D2-A4F6-5D20-6F72CE1776AC}"/>
              </a:ext>
            </a:extLst>
          </p:cNvPr>
          <p:cNvPicPr>
            <a:picLocks noChangeAspect="1"/>
          </p:cNvPicPr>
          <p:nvPr/>
        </p:nvPicPr>
        <p:blipFill rotWithShape="1">
          <a:blip r:embed="rId2">
            <a:extLst>
              <a:ext uri="{28A0092B-C50C-407E-A947-70E740481C1C}">
                <a14:useLocalDpi xmlns:a14="http://schemas.microsoft.com/office/drawing/2010/main" val="0"/>
              </a:ext>
            </a:extLst>
          </a:blip>
          <a:srcRect t="21722" b="6177"/>
          <a:stretch/>
        </p:blipFill>
        <p:spPr>
          <a:xfrm>
            <a:off x="2342472" y="1424308"/>
            <a:ext cx="7507055" cy="2004692"/>
          </a:xfrm>
          <a:prstGeom prst="rect">
            <a:avLst/>
          </a:prstGeom>
        </p:spPr>
      </p:pic>
      <p:sp>
        <p:nvSpPr>
          <p:cNvPr id="8" name="TextBox 30">
            <a:extLst>
              <a:ext uri="{FF2B5EF4-FFF2-40B4-BE49-F238E27FC236}">
                <a16:creationId xmlns:a16="http://schemas.microsoft.com/office/drawing/2014/main" id="{A584199C-2090-5447-F656-8B863ED79561}"/>
              </a:ext>
            </a:extLst>
          </p:cNvPr>
          <p:cNvSpPr txBox="1"/>
          <p:nvPr/>
        </p:nvSpPr>
        <p:spPr>
          <a:xfrm>
            <a:off x="305077" y="3429000"/>
            <a:ext cx="4828354"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1. </a:t>
            </a:r>
            <a:r>
              <a:rPr lang="zh-CN" altLang="en-US" b="1" dirty="0">
                <a:solidFill>
                  <a:schemeClr val="tx1">
                    <a:lumMod val="95000"/>
                    <a:lumOff val="5000"/>
                  </a:schemeClr>
                </a:solidFill>
              </a:rPr>
              <a:t>编码器 </a:t>
            </a:r>
            <a:r>
              <a:rPr lang="en-US" altLang="zh-CN" b="1" dirty="0">
                <a:solidFill>
                  <a:schemeClr val="tx1">
                    <a:lumMod val="95000"/>
                    <a:lumOff val="5000"/>
                  </a:schemeClr>
                </a:solidFill>
              </a:rPr>
              <a:t>Encoder</a:t>
            </a:r>
            <a:r>
              <a:rPr lang="zh-CN" altLang="en-US" b="1" dirty="0">
                <a:solidFill>
                  <a:schemeClr val="tx1">
                    <a:lumMod val="95000"/>
                    <a:lumOff val="5000"/>
                  </a:schemeClr>
                </a:solidFill>
              </a:rPr>
              <a:t>：</a:t>
            </a:r>
            <a:endParaRPr lang="en-US" altLang="zh-CN" b="1" dirty="0">
              <a:solidFill>
                <a:schemeClr val="tx1">
                  <a:lumMod val="95000"/>
                  <a:lumOff val="5000"/>
                </a:schemeClr>
              </a:solidFill>
            </a:endParaRPr>
          </a:p>
        </p:txBody>
      </p:sp>
      <p:sp>
        <p:nvSpPr>
          <p:cNvPr id="9" name="文本框 8">
            <a:extLst>
              <a:ext uri="{FF2B5EF4-FFF2-40B4-BE49-F238E27FC236}">
                <a16:creationId xmlns:a16="http://schemas.microsoft.com/office/drawing/2014/main" id="{0C37A516-4BBD-10CF-ED5E-4259D795FA12}"/>
              </a:ext>
            </a:extLst>
          </p:cNvPr>
          <p:cNvSpPr txBox="1"/>
          <p:nvPr/>
        </p:nvSpPr>
        <p:spPr>
          <a:xfrm>
            <a:off x="422494" y="3795037"/>
            <a:ext cx="11588531" cy="830997"/>
          </a:xfrm>
          <a:prstGeom prst="rect">
            <a:avLst/>
          </a:prstGeom>
          <a:noFill/>
        </p:spPr>
        <p:txBody>
          <a:bodyPr wrap="square" rtlCol="0">
            <a:spAutoFit/>
          </a:bodyPr>
          <a:lstStyle/>
          <a:p>
            <a:r>
              <a:rPr lang="zh-CN" altLang="en-US" sz="1600" dirty="0">
                <a:solidFill>
                  <a:schemeClr val="tx1">
                    <a:lumMod val="95000"/>
                    <a:lumOff val="5000"/>
                  </a:schemeClr>
                </a:solidFill>
              </a:rPr>
              <a:t>读取输入文本，将输入的文本（词序列）整体编码成一个表示向量，而后交给</a:t>
            </a:r>
            <a:r>
              <a:rPr lang="en-US" altLang="zh-CN" sz="1600" dirty="0">
                <a:solidFill>
                  <a:schemeClr val="tx1">
                    <a:lumMod val="95000"/>
                    <a:lumOff val="5000"/>
                  </a:schemeClr>
                </a:solidFill>
              </a:rPr>
              <a:t>Decoder</a:t>
            </a:r>
            <a:r>
              <a:rPr lang="zh-CN" altLang="en-US" sz="1600" dirty="0">
                <a:solidFill>
                  <a:schemeClr val="tx1">
                    <a:lumMod val="95000"/>
                    <a:lumOff val="5000"/>
                  </a:schemeClr>
                </a:solidFill>
              </a:rPr>
              <a:t>进行解码。在编码器中，输入的词会变成一个</a:t>
            </a:r>
            <a:r>
              <a:rPr lang="en-US" altLang="zh-CN" sz="1600" dirty="0">
                <a:solidFill>
                  <a:schemeClr val="tx1">
                    <a:lumMod val="95000"/>
                    <a:lumOff val="5000"/>
                  </a:schemeClr>
                </a:solidFill>
              </a:rPr>
              <a:t>one-hot</a:t>
            </a:r>
            <a:r>
              <a:rPr lang="zh-CN" altLang="en-US" sz="1600" dirty="0">
                <a:solidFill>
                  <a:schemeClr val="tx1">
                    <a:lumMod val="95000"/>
                    <a:lumOff val="5000"/>
                  </a:schemeClr>
                </a:solidFill>
              </a:rPr>
              <a:t>向量，而后经过</a:t>
            </a:r>
            <a:r>
              <a:rPr lang="en-US" altLang="zh-CN" sz="1600" dirty="0">
                <a:solidFill>
                  <a:schemeClr val="tx1">
                    <a:lumMod val="95000"/>
                    <a:lumOff val="5000"/>
                  </a:schemeClr>
                </a:solidFill>
              </a:rPr>
              <a:t>Embedding</a:t>
            </a:r>
            <a:r>
              <a:rPr lang="zh-CN" altLang="en-US" sz="1600" dirty="0">
                <a:solidFill>
                  <a:schemeClr val="tx1">
                    <a:lumMod val="95000"/>
                    <a:lumOff val="5000"/>
                  </a:schemeClr>
                </a:solidFill>
              </a:rPr>
              <a:t>层投射到一个（</a:t>
            </a:r>
            <a:r>
              <a:rPr lang="en-US" altLang="zh-CN" sz="1600" dirty="0">
                <a:solidFill>
                  <a:schemeClr val="tx1">
                    <a:lumMod val="95000"/>
                    <a:lumOff val="5000"/>
                  </a:schemeClr>
                </a:solidFill>
              </a:rPr>
              <a:t>512</a:t>
            </a:r>
            <a:r>
              <a:rPr lang="zh-CN" altLang="en-US" sz="1600" dirty="0">
                <a:solidFill>
                  <a:schemeClr val="tx1">
                    <a:lumMod val="95000"/>
                    <a:lumOff val="5000"/>
                  </a:schemeClr>
                </a:solidFill>
              </a:rPr>
              <a:t>维的）向量空间，随后输入到</a:t>
            </a:r>
            <a:r>
              <a:rPr lang="en-US" altLang="zh-CN" sz="1600" dirty="0">
                <a:solidFill>
                  <a:schemeClr val="tx1">
                    <a:lumMod val="95000"/>
                    <a:lumOff val="5000"/>
                  </a:schemeClr>
                </a:solidFill>
              </a:rPr>
              <a:t>RNN</a:t>
            </a:r>
            <a:r>
              <a:rPr lang="zh-CN" altLang="en-US" sz="1600" dirty="0">
                <a:solidFill>
                  <a:schemeClr val="tx1">
                    <a:lumMod val="95000"/>
                    <a:lumOff val="5000"/>
                  </a:schemeClr>
                </a:solidFill>
              </a:rPr>
              <a:t>的结构里面去（这个</a:t>
            </a:r>
            <a:r>
              <a:rPr lang="en-US" altLang="zh-CN" sz="1600" dirty="0">
                <a:solidFill>
                  <a:schemeClr val="tx1">
                    <a:lumMod val="95000"/>
                    <a:lumOff val="5000"/>
                  </a:schemeClr>
                </a:solidFill>
              </a:rPr>
              <a:t>RNN</a:t>
            </a:r>
            <a:r>
              <a:rPr lang="zh-CN" altLang="en-US" sz="1600" dirty="0">
                <a:solidFill>
                  <a:schemeClr val="tx1">
                    <a:lumMod val="95000"/>
                    <a:lumOff val="5000"/>
                  </a:schemeClr>
                </a:solidFill>
              </a:rPr>
              <a:t>一般是</a:t>
            </a:r>
            <a:r>
              <a:rPr lang="en-US" altLang="zh-CN" sz="1600" dirty="0">
                <a:solidFill>
                  <a:schemeClr val="tx1">
                    <a:lumMod val="95000"/>
                    <a:lumOff val="5000"/>
                  </a:schemeClr>
                </a:solidFill>
              </a:rPr>
              <a:t>LSTM</a:t>
            </a:r>
            <a:r>
              <a:rPr lang="zh-CN" altLang="en-US" sz="1600" dirty="0">
                <a:solidFill>
                  <a:schemeClr val="tx1">
                    <a:lumMod val="95000"/>
                    <a:lumOff val="5000"/>
                  </a:schemeClr>
                </a:solidFill>
              </a:rPr>
              <a:t>，而且可以是双向等结构，而且可以有很多层，即把神经网络搞的很深，从而可以去提取更高级的特征）。</a:t>
            </a:r>
            <a:endParaRPr lang="en-US" altLang="zh-CN" sz="1600" dirty="0">
              <a:solidFill>
                <a:schemeClr val="tx1">
                  <a:lumMod val="95000"/>
                  <a:lumOff val="5000"/>
                </a:schemeClr>
              </a:solidFill>
            </a:endParaRPr>
          </a:p>
        </p:txBody>
      </p:sp>
      <p:sp>
        <p:nvSpPr>
          <p:cNvPr id="10" name="TextBox 30">
            <a:extLst>
              <a:ext uri="{FF2B5EF4-FFF2-40B4-BE49-F238E27FC236}">
                <a16:creationId xmlns:a16="http://schemas.microsoft.com/office/drawing/2014/main" id="{C8C867C6-048C-124E-1268-3E776AB865C5}"/>
              </a:ext>
            </a:extLst>
          </p:cNvPr>
          <p:cNvSpPr txBox="1"/>
          <p:nvPr/>
        </p:nvSpPr>
        <p:spPr>
          <a:xfrm>
            <a:off x="305077" y="4709708"/>
            <a:ext cx="4828354"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2. Context Vector</a:t>
            </a:r>
            <a:r>
              <a:rPr lang="zh-CN" altLang="en-US" b="1" dirty="0">
                <a:solidFill>
                  <a:schemeClr val="tx1">
                    <a:lumMod val="95000"/>
                    <a:lumOff val="5000"/>
                  </a:schemeClr>
                </a:solidFill>
              </a:rPr>
              <a:t>：</a:t>
            </a:r>
            <a:endParaRPr lang="en-US" altLang="zh-CN" b="1" dirty="0">
              <a:solidFill>
                <a:schemeClr val="tx1">
                  <a:lumMod val="95000"/>
                  <a:lumOff val="5000"/>
                </a:schemeClr>
              </a:solidFill>
            </a:endParaRPr>
          </a:p>
        </p:txBody>
      </p:sp>
      <p:sp>
        <p:nvSpPr>
          <p:cNvPr id="11" name="文本框 10">
            <a:extLst>
              <a:ext uri="{FF2B5EF4-FFF2-40B4-BE49-F238E27FC236}">
                <a16:creationId xmlns:a16="http://schemas.microsoft.com/office/drawing/2014/main" id="{991E944F-3657-3FE2-FD4A-4CA46F0111C1}"/>
              </a:ext>
            </a:extLst>
          </p:cNvPr>
          <p:cNvSpPr txBox="1"/>
          <p:nvPr/>
        </p:nvSpPr>
        <p:spPr>
          <a:xfrm>
            <a:off x="422494" y="5075745"/>
            <a:ext cx="11588531" cy="338554"/>
          </a:xfrm>
          <a:prstGeom prst="rect">
            <a:avLst/>
          </a:prstGeom>
          <a:noFill/>
        </p:spPr>
        <p:txBody>
          <a:bodyPr wrap="square" rtlCol="0">
            <a:spAutoFit/>
          </a:bodyPr>
          <a:lstStyle/>
          <a:p>
            <a:r>
              <a:rPr lang="zh-CN" altLang="en-US" sz="1600" dirty="0">
                <a:solidFill>
                  <a:schemeClr val="tx1">
                    <a:lumMod val="95000"/>
                    <a:lumOff val="5000"/>
                  </a:schemeClr>
                </a:solidFill>
              </a:rPr>
              <a:t>经过了编码器中的</a:t>
            </a:r>
            <a:r>
              <a:rPr lang="en-US" altLang="zh-CN" sz="1600" dirty="0">
                <a:solidFill>
                  <a:schemeClr val="tx1">
                    <a:lumMod val="95000"/>
                    <a:lumOff val="5000"/>
                  </a:schemeClr>
                </a:solidFill>
              </a:rPr>
              <a:t>RNN</a:t>
            </a:r>
            <a:r>
              <a:rPr lang="zh-CN" altLang="en-US" sz="1600" dirty="0">
                <a:solidFill>
                  <a:schemeClr val="tx1">
                    <a:lumMod val="95000"/>
                    <a:lumOff val="5000"/>
                  </a:schemeClr>
                </a:solidFill>
              </a:rPr>
              <a:t>的一系列计算，输出来的对源文本整体的一个表示向量。</a:t>
            </a:r>
            <a:endParaRPr lang="en-US" altLang="zh-CN" sz="1600" dirty="0">
              <a:solidFill>
                <a:schemeClr val="tx1">
                  <a:lumMod val="95000"/>
                  <a:lumOff val="5000"/>
                </a:schemeClr>
              </a:solidFill>
            </a:endParaRPr>
          </a:p>
        </p:txBody>
      </p:sp>
      <p:sp>
        <p:nvSpPr>
          <p:cNvPr id="12" name="TextBox 30">
            <a:extLst>
              <a:ext uri="{FF2B5EF4-FFF2-40B4-BE49-F238E27FC236}">
                <a16:creationId xmlns:a16="http://schemas.microsoft.com/office/drawing/2014/main" id="{618893E3-EE55-1069-2D8E-4A0D7D66D85B}"/>
              </a:ext>
            </a:extLst>
          </p:cNvPr>
          <p:cNvSpPr txBox="1"/>
          <p:nvPr/>
        </p:nvSpPr>
        <p:spPr>
          <a:xfrm>
            <a:off x="305077" y="5503337"/>
            <a:ext cx="4828354"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3. </a:t>
            </a:r>
            <a:r>
              <a:rPr lang="zh-CN" altLang="en-US" b="1" dirty="0">
                <a:solidFill>
                  <a:schemeClr val="tx1">
                    <a:lumMod val="95000"/>
                    <a:lumOff val="5000"/>
                  </a:schemeClr>
                </a:solidFill>
              </a:rPr>
              <a:t>解码器</a:t>
            </a:r>
            <a:r>
              <a:rPr lang="en-US" altLang="zh-CN" b="1" dirty="0">
                <a:solidFill>
                  <a:schemeClr val="tx1">
                    <a:lumMod val="95000"/>
                    <a:lumOff val="5000"/>
                  </a:schemeClr>
                </a:solidFill>
              </a:rPr>
              <a:t>Decoder</a:t>
            </a:r>
            <a:r>
              <a:rPr lang="zh-CN" altLang="en-US" b="1" dirty="0">
                <a:solidFill>
                  <a:schemeClr val="tx1">
                    <a:lumMod val="95000"/>
                    <a:lumOff val="5000"/>
                  </a:schemeClr>
                </a:solidFill>
              </a:rPr>
              <a:t>：</a:t>
            </a:r>
            <a:endParaRPr lang="en-US" altLang="zh-CN" b="1" dirty="0">
              <a:solidFill>
                <a:schemeClr val="tx1">
                  <a:lumMod val="95000"/>
                  <a:lumOff val="5000"/>
                </a:schemeClr>
              </a:solidFill>
            </a:endParaRPr>
          </a:p>
        </p:txBody>
      </p:sp>
      <p:sp>
        <p:nvSpPr>
          <p:cNvPr id="15" name="文本框 14">
            <a:extLst>
              <a:ext uri="{FF2B5EF4-FFF2-40B4-BE49-F238E27FC236}">
                <a16:creationId xmlns:a16="http://schemas.microsoft.com/office/drawing/2014/main" id="{ECC21958-2207-8738-663C-A1930DF5CD72}"/>
              </a:ext>
            </a:extLst>
          </p:cNvPr>
          <p:cNvSpPr txBox="1"/>
          <p:nvPr/>
        </p:nvSpPr>
        <p:spPr>
          <a:xfrm>
            <a:off x="422494" y="5869374"/>
            <a:ext cx="10750331" cy="584775"/>
          </a:xfrm>
          <a:prstGeom prst="rect">
            <a:avLst/>
          </a:prstGeom>
          <a:noFill/>
        </p:spPr>
        <p:txBody>
          <a:bodyPr wrap="square" rtlCol="0">
            <a:spAutoFit/>
          </a:bodyPr>
          <a:lstStyle/>
          <a:p>
            <a:r>
              <a:rPr lang="zh-CN" altLang="en-US" sz="1600" dirty="0">
                <a:solidFill>
                  <a:schemeClr val="tx1">
                    <a:lumMod val="95000"/>
                    <a:lumOff val="5000"/>
                  </a:schemeClr>
                </a:solidFill>
              </a:rPr>
              <a:t>接受编码器编码出的输入（以及标准答案的词序列），自行生成文字。在</a:t>
            </a:r>
            <a:r>
              <a:rPr lang="en-US" altLang="zh-CN" sz="1600" dirty="0">
                <a:solidFill>
                  <a:schemeClr val="tx1">
                    <a:lumMod val="95000"/>
                    <a:lumOff val="5000"/>
                  </a:schemeClr>
                </a:solidFill>
              </a:rPr>
              <a:t>NMT</a:t>
            </a:r>
            <a:r>
              <a:rPr lang="zh-CN" altLang="en-US" sz="1600" dirty="0">
                <a:solidFill>
                  <a:schemeClr val="tx1">
                    <a:lumMod val="95000"/>
                    <a:lumOff val="5000"/>
                  </a:schemeClr>
                </a:solidFill>
              </a:rPr>
              <a:t>中，</a:t>
            </a:r>
            <a:r>
              <a:rPr lang="en-US" altLang="zh-CN" sz="1600" dirty="0">
                <a:solidFill>
                  <a:schemeClr val="tx1">
                    <a:lumMod val="95000"/>
                    <a:lumOff val="5000"/>
                  </a:schemeClr>
                </a:solidFill>
              </a:rPr>
              <a:t>Decoder</a:t>
            </a:r>
            <a:r>
              <a:rPr lang="zh-CN" altLang="en-US" sz="1600" dirty="0">
                <a:solidFill>
                  <a:schemeClr val="tx1">
                    <a:lumMod val="95000"/>
                    <a:lumOff val="5000"/>
                  </a:schemeClr>
                </a:solidFill>
              </a:rPr>
              <a:t>的输出是预测出的词的序列，但输入在训练和预测时有所不同。</a:t>
            </a:r>
            <a:endParaRPr lang="en-US" altLang="zh-CN" sz="1600" dirty="0">
              <a:solidFill>
                <a:schemeClr val="tx1">
                  <a:lumMod val="95000"/>
                  <a:lumOff val="5000"/>
                </a:schemeClr>
              </a:solidFill>
            </a:endParaRPr>
          </a:p>
        </p:txBody>
      </p:sp>
    </p:spTree>
    <p:extLst>
      <p:ext uri="{BB962C8B-B14F-4D97-AF65-F5344CB8AC3E}">
        <p14:creationId xmlns:p14="http://schemas.microsoft.com/office/powerpoint/2010/main" val="1915293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1982549" y="514289"/>
            <a:ext cx="8226931" cy="646331"/>
          </a:xfrm>
          <a:prstGeom prst="rect">
            <a:avLst/>
          </a:prstGeom>
          <a:noFill/>
        </p:spPr>
        <p:txBody>
          <a:bodyPr wrap="none" rtlCol="0">
            <a:spAutoFit/>
          </a:bodyPr>
          <a:lstStyle/>
          <a:p>
            <a:pPr algn="ctr"/>
            <a:r>
              <a:rPr lang="en-US" altLang="zh-CN" sz="3600" b="1" dirty="0">
                <a:solidFill>
                  <a:srgbClr val="828979"/>
                </a:solidFill>
              </a:rPr>
              <a:t>Seq2seq</a:t>
            </a:r>
            <a:r>
              <a:rPr lang="zh-CN" altLang="en-US" sz="3600" b="1" dirty="0">
                <a:solidFill>
                  <a:srgbClr val="828979"/>
                </a:solidFill>
              </a:rPr>
              <a:t>训练：以其在</a:t>
            </a:r>
            <a:r>
              <a:rPr lang="en-US" altLang="zh-CN" sz="3600" b="1" dirty="0">
                <a:solidFill>
                  <a:srgbClr val="828979"/>
                </a:solidFill>
              </a:rPr>
              <a:t>NMT</a:t>
            </a:r>
            <a:r>
              <a:rPr lang="zh-CN" altLang="en-US" sz="3600" b="1" dirty="0">
                <a:solidFill>
                  <a:srgbClr val="828979"/>
                </a:solidFill>
              </a:rPr>
              <a:t>中的应用为例</a:t>
            </a:r>
          </a:p>
        </p:txBody>
      </p:sp>
      <p:sp>
        <p:nvSpPr>
          <p:cNvPr id="3" name="文本框 2">
            <a:extLst>
              <a:ext uri="{FF2B5EF4-FFF2-40B4-BE49-F238E27FC236}">
                <a16:creationId xmlns:a16="http://schemas.microsoft.com/office/drawing/2014/main" id="{9CAA7783-E379-F6A4-2464-346EF7443EFC}"/>
              </a:ext>
            </a:extLst>
          </p:cNvPr>
          <p:cNvSpPr txBox="1"/>
          <p:nvPr/>
        </p:nvSpPr>
        <p:spPr>
          <a:xfrm>
            <a:off x="3367087" y="995501"/>
            <a:ext cx="5457825" cy="463588"/>
          </a:xfrm>
          <a:prstGeom prst="rect">
            <a:avLst/>
          </a:prstGeom>
          <a:noFill/>
        </p:spPr>
        <p:txBody>
          <a:bodyPr wrap="square" rtlCol="0">
            <a:spAutoFit/>
          </a:bodyPr>
          <a:lstStyle/>
          <a:p>
            <a:pPr algn="ctr">
              <a:lnSpc>
                <a:spcPct val="150000"/>
              </a:lnSpc>
            </a:pPr>
            <a:r>
              <a:rPr lang="zh-CN" altLang="en-US" b="1" dirty="0">
                <a:solidFill>
                  <a:srgbClr val="CAB8AC"/>
                </a:solidFill>
              </a:rPr>
              <a:t>神经机器翻译，</a:t>
            </a:r>
            <a:r>
              <a:rPr lang="en-US" altLang="zh-CN" b="1" dirty="0">
                <a:solidFill>
                  <a:srgbClr val="CAB8AC"/>
                </a:solidFill>
              </a:rPr>
              <a:t>Neural Machine </a:t>
            </a:r>
            <a:r>
              <a:rPr lang="en-US" altLang="zh-CN" b="1" dirty="0" err="1">
                <a:solidFill>
                  <a:srgbClr val="CAB8AC"/>
                </a:solidFill>
              </a:rPr>
              <a:t>Tranlation</a:t>
            </a:r>
            <a:r>
              <a:rPr lang="en-US" altLang="zh-CN" b="1" dirty="0">
                <a:solidFill>
                  <a:srgbClr val="CAB8AC"/>
                </a:solidFill>
              </a:rPr>
              <a:t>, </a:t>
            </a:r>
            <a:r>
              <a:rPr lang="zh-CN" altLang="en-US" b="1" dirty="0">
                <a:solidFill>
                  <a:srgbClr val="CAB8AC"/>
                </a:solidFill>
              </a:rPr>
              <a:t>简称 </a:t>
            </a:r>
            <a:r>
              <a:rPr lang="en-US" altLang="zh-CN" b="1" dirty="0">
                <a:solidFill>
                  <a:srgbClr val="CAB8AC"/>
                </a:solidFill>
              </a:rPr>
              <a:t>NMT</a:t>
            </a:r>
            <a:endParaRPr lang="zh-CN" altLang="en-US" b="1" dirty="0">
              <a:solidFill>
                <a:srgbClr val="CAB8AC"/>
              </a:solidFill>
            </a:endParaRPr>
          </a:p>
        </p:txBody>
      </p:sp>
      <p:sp>
        <p:nvSpPr>
          <p:cNvPr id="8" name="TextBox 30">
            <a:extLst>
              <a:ext uri="{FF2B5EF4-FFF2-40B4-BE49-F238E27FC236}">
                <a16:creationId xmlns:a16="http://schemas.microsoft.com/office/drawing/2014/main" id="{A584199C-2090-5447-F656-8B863ED79561}"/>
              </a:ext>
            </a:extLst>
          </p:cNvPr>
          <p:cNvSpPr txBox="1"/>
          <p:nvPr/>
        </p:nvSpPr>
        <p:spPr>
          <a:xfrm>
            <a:off x="7134502" y="2231966"/>
            <a:ext cx="4828354"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1. </a:t>
            </a:r>
            <a:r>
              <a:rPr lang="zh-CN" altLang="en-US" b="1" dirty="0">
                <a:solidFill>
                  <a:schemeClr val="tx1">
                    <a:lumMod val="95000"/>
                    <a:lumOff val="5000"/>
                  </a:schemeClr>
                </a:solidFill>
              </a:rPr>
              <a:t>训练时：</a:t>
            </a:r>
            <a:endParaRPr lang="en-US" altLang="zh-CN" b="1"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C37A516-4BBD-10CF-ED5E-4259D795FA12}"/>
                  </a:ext>
                </a:extLst>
              </p:cNvPr>
              <p:cNvSpPr txBox="1"/>
              <p:nvPr/>
            </p:nvSpPr>
            <p:spPr>
              <a:xfrm>
                <a:off x="7251920" y="2598003"/>
                <a:ext cx="4828354" cy="1323439"/>
              </a:xfrm>
              <a:prstGeom prst="rect">
                <a:avLst/>
              </a:prstGeom>
              <a:noFill/>
            </p:spPr>
            <p:txBody>
              <a:bodyPr wrap="square" rtlCol="0">
                <a:spAutoFit/>
              </a:bodyPr>
              <a:lstStyle/>
              <a:p>
                <a:r>
                  <a:rPr lang="zh-CN" altLang="en-US" sz="1600" dirty="0">
                    <a:solidFill>
                      <a:schemeClr val="tx1">
                        <a:lumMod val="95000"/>
                        <a:lumOff val="5000"/>
                      </a:schemeClr>
                    </a:solidFill>
                  </a:rPr>
                  <a:t>接受编码器给出的表示向量和“标准答案”作为输入。根据第一个输入</a:t>
                </a:r>
                <a:r>
                  <a:rPr lang="en-US" altLang="zh-CN" sz="1600" dirty="0">
                    <a:solidFill>
                      <a:schemeClr val="tx1">
                        <a:lumMod val="95000"/>
                        <a:lumOff val="5000"/>
                      </a:schemeClr>
                    </a:solidFill>
                  </a:rPr>
                  <a:t>&lt;start&gt;</a:t>
                </a:r>
                <a:r>
                  <a:rPr lang="zh-CN" altLang="en-US" sz="1600" dirty="0">
                    <a:solidFill>
                      <a:schemeClr val="tx1">
                        <a:lumMod val="95000"/>
                        <a:lumOff val="5000"/>
                      </a:schemeClr>
                    </a:solidFill>
                  </a:rPr>
                  <a:t>符号和编码器送来的表示向量，先生成了预测结果</a:t>
                </a:r>
                <a14:m>
                  <m:oMath xmlns:m="http://schemas.openxmlformats.org/officeDocument/2006/math">
                    <m:sSub>
                      <m:sSubPr>
                        <m:ctrlPr>
                          <a:rPr lang="en-US" altLang="zh-CN" sz="1600" i="1" smtClean="0">
                            <a:solidFill>
                              <a:schemeClr val="tx1">
                                <a:lumMod val="95000"/>
                                <a:lumOff val="5000"/>
                              </a:schemeClr>
                            </a:solidFill>
                            <a:latin typeface="Cambria Math" panose="02040503050406030204" pitchFamily="18" charset="0"/>
                          </a:rPr>
                        </m:ctrlPr>
                      </m:sSubPr>
                      <m:e>
                        <m:acc>
                          <m:accPr>
                            <m:chr m:val="̂"/>
                            <m:ctrlPr>
                              <a:rPr lang="en-US" altLang="zh-CN" sz="1600" i="1" smtClean="0">
                                <a:solidFill>
                                  <a:schemeClr val="tx1">
                                    <a:lumMod val="95000"/>
                                    <a:lumOff val="5000"/>
                                  </a:schemeClr>
                                </a:solidFill>
                                <a:latin typeface="Cambria Math" panose="02040503050406030204" pitchFamily="18" charset="0"/>
                              </a:rPr>
                            </m:ctrlPr>
                          </m:accPr>
                          <m:e>
                            <m:r>
                              <a:rPr lang="en-US" altLang="zh-CN" sz="1600" b="0" i="1" smtClean="0">
                                <a:solidFill>
                                  <a:schemeClr val="tx1">
                                    <a:lumMod val="95000"/>
                                    <a:lumOff val="5000"/>
                                  </a:schemeClr>
                                </a:solidFill>
                                <a:latin typeface="Cambria Math" panose="02040503050406030204" pitchFamily="18" charset="0"/>
                              </a:rPr>
                              <m:t>𝑦</m:t>
                            </m:r>
                          </m:e>
                        </m:acc>
                      </m:e>
                      <m:sub>
                        <m:r>
                          <a:rPr lang="en-US" altLang="zh-CN" sz="1600" b="0" i="1" smtClean="0">
                            <a:solidFill>
                              <a:schemeClr val="tx1">
                                <a:lumMod val="95000"/>
                                <a:lumOff val="5000"/>
                              </a:schemeClr>
                            </a:solidFill>
                            <a:latin typeface="Cambria Math" panose="02040503050406030204" pitchFamily="18" charset="0"/>
                          </a:rPr>
                          <m:t>1</m:t>
                        </m:r>
                      </m:sub>
                    </m:sSub>
                  </m:oMath>
                </a14:m>
                <a:r>
                  <a:rPr lang="zh-CN" altLang="en-US" sz="1600" dirty="0">
                    <a:solidFill>
                      <a:schemeClr val="tx1">
                        <a:lumMod val="95000"/>
                        <a:lumOff val="5000"/>
                      </a:schemeClr>
                    </a:solidFill>
                  </a:rPr>
                  <a:t>。而后，根据第二个输入符号</a:t>
                </a:r>
                <a14:m>
                  <m:oMath xmlns:m="http://schemas.openxmlformats.org/officeDocument/2006/math">
                    <m:sSub>
                      <m:sSubPr>
                        <m:ctrlPr>
                          <a:rPr lang="en-US" altLang="zh-CN" sz="1600" i="1" smtClean="0">
                            <a:solidFill>
                              <a:schemeClr val="tx1">
                                <a:lumMod val="95000"/>
                                <a:lumOff val="5000"/>
                              </a:schemeClr>
                            </a:solidFill>
                            <a:latin typeface="Cambria Math" panose="02040503050406030204" pitchFamily="18" charset="0"/>
                          </a:rPr>
                        </m:ctrlPr>
                      </m:sSubPr>
                      <m:e>
                        <m:r>
                          <a:rPr lang="en-US" altLang="zh-CN" sz="1600" b="0" i="1" smtClean="0">
                            <a:solidFill>
                              <a:schemeClr val="tx1">
                                <a:lumMod val="95000"/>
                                <a:lumOff val="5000"/>
                              </a:schemeClr>
                            </a:solidFill>
                            <a:latin typeface="Cambria Math" panose="02040503050406030204" pitchFamily="18" charset="0"/>
                          </a:rPr>
                          <m:t>𝑦</m:t>
                        </m:r>
                      </m:e>
                      <m:sub>
                        <m:r>
                          <a:rPr lang="en-US" altLang="zh-CN" sz="1600" b="0" i="1" smtClean="0">
                            <a:solidFill>
                              <a:schemeClr val="tx1">
                                <a:lumMod val="95000"/>
                                <a:lumOff val="5000"/>
                              </a:schemeClr>
                            </a:solidFill>
                            <a:latin typeface="Cambria Math" panose="02040503050406030204" pitchFamily="18" charset="0"/>
                          </a:rPr>
                          <m:t>1</m:t>
                        </m:r>
                      </m:sub>
                    </m:sSub>
                  </m:oMath>
                </a14:m>
                <a:r>
                  <a:rPr lang="zh-CN" altLang="en-US" sz="1600" dirty="0">
                    <a:solidFill>
                      <a:schemeClr val="tx1">
                        <a:lumMod val="95000"/>
                        <a:lumOff val="5000"/>
                      </a:schemeClr>
                    </a:solidFill>
                  </a:rPr>
                  <a:t>（而不是前一步的预测结果</a:t>
                </a:r>
                <a14:m>
                  <m:oMath xmlns:m="http://schemas.openxmlformats.org/officeDocument/2006/math">
                    <m:sSub>
                      <m:sSubPr>
                        <m:ctrlPr>
                          <a:rPr lang="en-US" altLang="zh-CN" sz="1600" i="1">
                            <a:solidFill>
                              <a:schemeClr val="tx1">
                                <a:lumMod val="95000"/>
                                <a:lumOff val="5000"/>
                              </a:schemeClr>
                            </a:solidFill>
                            <a:latin typeface="Cambria Math" panose="02040503050406030204" pitchFamily="18" charset="0"/>
                          </a:rPr>
                        </m:ctrlPr>
                      </m:sSubPr>
                      <m:e>
                        <m:acc>
                          <m:accPr>
                            <m:chr m:val="̂"/>
                            <m:ctrlPr>
                              <a:rPr lang="en-US" altLang="zh-CN" sz="1600" i="1">
                                <a:solidFill>
                                  <a:schemeClr val="tx1">
                                    <a:lumMod val="95000"/>
                                    <a:lumOff val="5000"/>
                                  </a:schemeClr>
                                </a:solidFill>
                                <a:latin typeface="Cambria Math" panose="02040503050406030204" pitchFamily="18" charset="0"/>
                              </a:rPr>
                            </m:ctrlPr>
                          </m:accPr>
                          <m:e>
                            <m:r>
                              <a:rPr lang="en-US" altLang="zh-CN" sz="1600" i="1">
                                <a:solidFill>
                                  <a:schemeClr val="tx1">
                                    <a:lumMod val="95000"/>
                                    <a:lumOff val="5000"/>
                                  </a:schemeClr>
                                </a:solidFill>
                                <a:latin typeface="Cambria Math" panose="02040503050406030204" pitchFamily="18" charset="0"/>
                              </a:rPr>
                              <m:t>𝑦</m:t>
                            </m:r>
                          </m:e>
                        </m:acc>
                      </m:e>
                      <m:sub>
                        <m:r>
                          <a:rPr lang="en-US" altLang="zh-CN" sz="1600" i="1">
                            <a:solidFill>
                              <a:schemeClr val="tx1">
                                <a:lumMod val="95000"/>
                                <a:lumOff val="5000"/>
                              </a:schemeClr>
                            </a:solidFill>
                            <a:latin typeface="Cambria Math" panose="02040503050406030204" pitchFamily="18" charset="0"/>
                          </a:rPr>
                          <m:t>1</m:t>
                        </m:r>
                      </m:sub>
                    </m:sSub>
                    <m:r>
                      <a:rPr lang="en-US" altLang="zh-CN" sz="1600" i="1">
                        <a:solidFill>
                          <a:schemeClr val="tx1">
                            <a:lumMod val="95000"/>
                            <a:lumOff val="5000"/>
                          </a:schemeClr>
                        </a:solidFill>
                        <a:latin typeface="Cambria Math" panose="02040503050406030204" pitchFamily="18" charset="0"/>
                      </a:rPr>
                      <m:t> </m:t>
                    </m:r>
                  </m:oMath>
                </a14:m>
                <a:r>
                  <a:rPr lang="zh-CN" altLang="en-US" sz="1600" dirty="0">
                    <a:solidFill>
                      <a:schemeClr val="tx1">
                        <a:lumMod val="95000"/>
                        <a:lumOff val="5000"/>
                      </a:schemeClr>
                    </a:solidFill>
                  </a:rPr>
                  <a:t>），生成预测结果</a:t>
                </a:r>
                <a14:m>
                  <m:oMath xmlns:m="http://schemas.openxmlformats.org/officeDocument/2006/math">
                    <m:sSub>
                      <m:sSubPr>
                        <m:ctrlPr>
                          <a:rPr lang="en-US" altLang="zh-CN" sz="1600" i="1">
                            <a:solidFill>
                              <a:schemeClr val="tx1">
                                <a:lumMod val="95000"/>
                                <a:lumOff val="5000"/>
                              </a:schemeClr>
                            </a:solidFill>
                            <a:latin typeface="Cambria Math" panose="02040503050406030204" pitchFamily="18" charset="0"/>
                          </a:rPr>
                        </m:ctrlPr>
                      </m:sSubPr>
                      <m:e>
                        <m:acc>
                          <m:accPr>
                            <m:chr m:val="̂"/>
                            <m:ctrlPr>
                              <a:rPr lang="en-US" altLang="zh-CN" sz="1600" i="1">
                                <a:solidFill>
                                  <a:schemeClr val="tx1">
                                    <a:lumMod val="95000"/>
                                    <a:lumOff val="5000"/>
                                  </a:schemeClr>
                                </a:solidFill>
                                <a:latin typeface="Cambria Math" panose="02040503050406030204" pitchFamily="18" charset="0"/>
                              </a:rPr>
                            </m:ctrlPr>
                          </m:accPr>
                          <m:e>
                            <m:r>
                              <a:rPr lang="en-US" altLang="zh-CN" sz="1600" i="1">
                                <a:solidFill>
                                  <a:schemeClr val="tx1">
                                    <a:lumMod val="95000"/>
                                    <a:lumOff val="5000"/>
                                  </a:schemeClr>
                                </a:solidFill>
                                <a:latin typeface="Cambria Math" panose="02040503050406030204" pitchFamily="18" charset="0"/>
                              </a:rPr>
                              <m:t>𝑦</m:t>
                            </m:r>
                          </m:e>
                        </m:acc>
                      </m:e>
                      <m:sub>
                        <m:r>
                          <a:rPr lang="en-US" altLang="zh-CN" sz="1600" b="0" i="1" smtClean="0">
                            <a:solidFill>
                              <a:schemeClr val="tx1">
                                <a:lumMod val="95000"/>
                                <a:lumOff val="5000"/>
                              </a:schemeClr>
                            </a:solidFill>
                            <a:latin typeface="Cambria Math" panose="02040503050406030204" pitchFamily="18" charset="0"/>
                          </a:rPr>
                          <m:t>2</m:t>
                        </m:r>
                      </m:sub>
                    </m:sSub>
                  </m:oMath>
                </a14:m>
                <a:endParaRPr lang="en-US" altLang="zh-CN" sz="1600" dirty="0">
                  <a:solidFill>
                    <a:schemeClr val="tx1">
                      <a:lumMod val="95000"/>
                      <a:lumOff val="5000"/>
                    </a:schemeClr>
                  </a:solidFill>
                </a:endParaRPr>
              </a:p>
            </p:txBody>
          </p:sp>
        </mc:Choice>
        <mc:Fallback xmlns="">
          <p:sp>
            <p:nvSpPr>
              <p:cNvPr id="9" name="文本框 8">
                <a:extLst>
                  <a:ext uri="{FF2B5EF4-FFF2-40B4-BE49-F238E27FC236}">
                    <a16:creationId xmlns:a16="http://schemas.microsoft.com/office/drawing/2014/main" id="{0C37A516-4BBD-10CF-ED5E-4259D795FA12}"/>
                  </a:ext>
                </a:extLst>
              </p:cNvPr>
              <p:cNvSpPr txBox="1">
                <a:spLocks noRot="1" noChangeAspect="1" noMove="1" noResize="1" noEditPoints="1" noAdjustHandles="1" noChangeArrowheads="1" noChangeShapeType="1" noTextEdit="1"/>
              </p:cNvSpPr>
              <p:nvPr/>
            </p:nvSpPr>
            <p:spPr>
              <a:xfrm>
                <a:off x="7251920" y="2598003"/>
                <a:ext cx="4828354" cy="1323439"/>
              </a:xfrm>
              <a:prstGeom prst="rect">
                <a:avLst/>
              </a:prstGeom>
              <a:blipFill>
                <a:blip r:embed="rId2"/>
                <a:stretch>
                  <a:fillRect l="-758" t="-1382" b="-4608"/>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ECC21958-2207-8738-663C-A1930DF5CD72}"/>
              </a:ext>
            </a:extLst>
          </p:cNvPr>
          <p:cNvSpPr txBox="1"/>
          <p:nvPr/>
        </p:nvSpPr>
        <p:spPr>
          <a:xfrm>
            <a:off x="7251921" y="4081790"/>
            <a:ext cx="4710936" cy="1077218"/>
          </a:xfrm>
          <a:prstGeom prst="rect">
            <a:avLst/>
          </a:prstGeom>
          <a:noFill/>
        </p:spPr>
        <p:txBody>
          <a:bodyPr wrap="square" rtlCol="0">
            <a:spAutoFit/>
          </a:bodyPr>
          <a:lstStyle/>
          <a:p>
            <a:r>
              <a:rPr lang="zh-CN" altLang="en-US" sz="1600" dirty="0">
                <a:solidFill>
                  <a:schemeClr val="tx1">
                    <a:lumMod val="95000"/>
                    <a:lumOff val="5000"/>
                  </a:schemeClr>
                </a:solidFill>
              </a:rPr>
              <a:t>很好理解，那么损失函数就是前一步最终生成的整个词表的概率分布与标准答案对应的</a:t>
            </a:r>
            <a:r>
              <a:rPr lang="en-US" altLang="zh-CN" sz="1600" dirty="0">
                <a:solidFill>
                  <a:schemeClr val="tx1">
                    <a:lumMod val="95000"/>
                    <a:lumOff val="5000"/>
                  </a:schemeClr>
                </a:solidFill>
              </a:rPr>
              <a:t>one-hot</a:t>
            </a:r>
            <a:r>
              <a:rPr lang="zh-CN" altLang="en-US" sz="1600" dirty="0">
                <a:solidFill>
                  <a:schemeClr val="tx1">
                    <a:lumMod val="95000"/>
                    <a:lumOff val="5000"/>
                  </a:schemeClr>
                </a:solidFill>
              </a:rPr>
              <a:t>向量的交叉熵函数，我们基于这个损失函数对</a:t>
            </a:r>
            <a:r>
              <a:rPr lang="en-US" altLang="zh-CN" sz="1600" dirty="0">
                <a:solidFill>
                  <a:schemeClr val="tx1">
                    <a:lumMod val="95000"/>
                    <a:lumOff val="5000"/>
                  </a:schemeClr>
                </a:solidFill>
              </a:rPr>
              <a:t>RNN</a:t>
            </a:r>
            <a:r>
              <a:rPr lang="zh-CN" altLang="en-US" sz="1600" dirty="0">
                <a:solidFill>
                  <a:schemeClr val="tx1">
                    <a:lumMod val="95000"/>
                    <a:lumOff val="5000"/>
                  </a:schemeClr>
                </a:solidFill>
              </a:rPr>
              <a:t>网络做梯度下降，从而让模型预测的越来越准。</a:t>
            </a:r>
            <a:endParaRPr lang="en-US" altLang="zh-CN" sz="1600" dirty="0">
              <a:solidFill>
                <a:schemeClr val="tx1">
                  <a:lumMod val="95000"/>
                  <a:lumOff val="5000"/>
                </a:schemeClr>
              </a:solidFill>
            </a:endParaRPr>
          </a:p>
        </p:txBody>
      </p:sp>
      <p:pic>
        <p:nvPicPr>
          <p:cNvPr id="5" name="图片 4" descr="图示&#10;&#10;描述已自动生成">
            <a:extLst>
              <a:ext uri="{FF2B5EF4-FFF2-40B4-BE49-F238E27FC236}">
                <a16:creationId xmlns:a16="http://schemas.microsoft.com/office/drawing/2014/main" id="{2E637534-5EE9-BC3E-D06F-28B2BB4EB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31966"/>
            <a:ext cx="6858000" cy="3257550"/>
          </a:xfrm>
          <a:prstGeom prst="rect">
            <a:avLst/>
          </a:prstGeom>
        </p:spPr>
      </p:pic>
    </p:spTree>
    <p:extLst>
      <p:ext uri="{BB962C8B-B14F-4D97-AF65-F5344CB8AC3E}">
        <p14:creationId xmlns:p14="http://schemas.microsoft.com/office/powerpoint/2010/main" val="531951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1965718" y="514289"/>
            <a:ext cx="8260595" cy="646331"/>
          </a:xfrm>
          <a:prstGeom prst="rect">
            <a:avLst/>
          </a:prstGeom>
          <a:noFill/>
        </p:spPr>
        <p:txBody>
          <a:bodyPr wrap="none" rtlCol="0">
            <a:spAutoFit/>
          </a:bodyPr>
          <a:lstStyle/>
          <a:p>
            <a:pPr algn="ctr"/>
            <a:r>
              <a:rPr lang="en-US" altLang="zh-CN" sz="3600" b="1" dirty="0">
                <a:solidFill>
                  <a:srgbClr val="828979"/>
                </a:solidFill>
              </a:rPr>
              <a:t>Seq2seq</a:t>
            </a:r>
            <a:r>
              <a:rPr lang="zh-CN" altLang="en-US" sz="3600" b="1" dirty="0">
                <a:solidFill>
                  <a:srgbClr val="828979"/>
                </a:solidFill>
              </a:rPr>
              <a:t>输出：以其在</a:t>
            </a:r>
            <a:r>
              <a:rPr lang="en-US" altLang="zh-CN" sz="3600" b="1" dirty="0">
                <a:solidFill>
                  <a:srgbClr val="828979"/>
                </a:solidFill>
              </a:rPr>
              <a:t>NMT</a:t>
            </a:r>
            <a:r>
              <a:rPr lang="zh-CN" altLang="en-US" sz="3600" b="1" dirty="0">
                <a:solidFill>
                  <a:srgbClr val="828979"/>
                </a:solidFill>
              </a:rPr>
              <a:t>中的应用为例</a:t>
            </a:r>
          </a:p>
        </p:txBody>
      </p:sp>
      <p:sp>
        <p:nvSpPr>
          <p:cNvPr id="3" name="文本框 2">
            <a:extLst>
              <a:ext uri="{FF2B5EF4-FFF2-40B4-BE49-F238E27FC236}">
                <a16:creationId xmlns:a16="http://schemas.microsoft.com/office/drawing/2014/main" id="{9CAA7783-E379-F6A4-2464-346EF7443EFC}"/>
              </a:ext>
            </a:extLst>
          </p:cNvPr>
          <p:cNvSpPr txBox="1"/>
          <p:nvPr/>
        </p:nvSpPr>
        <p:spPr>
          <a:xfrm>
            <a:off x="3367087" y="995501"/>
            <a:ext cx="5457825" cy="463588"/>
          </a:xfrm>
          <a:prstGeom prst="rect">
            <a:avLst/>
          </a:prstGeom>
          <a:noFill/>
        </p:spPr>
        <p:txBody>
          <a:bodyPr wrap="square" rtlCol="0">
            <a:spAutoFit/>
          </a:bodyPr>
          <a:lstStyle/>
          <a:p>
            <a:pPr algn="ctr">
              <a:lnSpc>
                <a:spcPct val="150000"/>
              </a:lnSpc>
            </a:pPr>
            <a:r>
              <a:rPr lang="zh-CN" altLang="en-US" b="1" dirty="0">
                <a:solidFill>
                  <a:srgbClr val="CAB8AC"/>
                </a:solidFill>
              </a:rPr>
              <a:t>神经机器翻译，</a:t>
            </a:r>
            <a:r>
              <a:rPr lang="en-US" altLang="zh-CN" b="1" dirty="0">
                <a:solidFill>
                  <a:srgbClr val="CAB8AC"/>
                </a:solidFill>
              </a:rPr>
              <a:t>Neural Machine </a:t>
            </a:r>
            <a:r>
              <a:rPr lang="en-US" altLang="zh-CN" b="1" dirty="0" err="1">
                <a:solidFill>
                  <a:srgbClr val="CAB8AC"/>
                </a:solidFill>
              </a:rPr>
              <a:t>Tranlation</a:t>
            </a:r>
            <a:r>
              <a:rPr lang="en-US" altLang="zh-CN" b="1" dirty="0">
                <a:solidFill>
                  <a:srgbClr val="CAB8AC"/>
                </a:solidFill>
              </a:rPr>
              <a:t>, </a:t>
            </a:r>
            <a:r>
              <a:rPr lang="zh-CN" altLang="en-US" b="1" dirty="0">
                <a:solidFill>
                  <a:srgbClr val="CAB8AC"/>
                </a:solidFill>
              </a:rPr>
              <a:t>简称 </a:t>
            </a:r>
            <a:r>
              <a:rPr lang="en-US" altLang="zh-CN" b="1" dirty="0">
                <a:solidFill>
                  <a:srgbClr val="CAB8AC"/>
                </a:solidFill>
              </a:rPr>
              <a:t>NMT</a:t>
            </a:r>
            <a:endParaRPr lang="zh-CN" altLang="en-US" b="1" dirty="0">
              <a:solidFill>
                <a:srgbClr val="CAB8AC"/>
              </a:solidFill>
            </a:endParaRPr>
          </a:p>
        </p:txBody>
      </p:sp>
      <p:sp>
        <p:nvSpPr>
          <p:cNvPr id="8" name="TextBox 30">
            <a:extLst>
              <a:ext uri="{FF2B5EF4-FFF2-40B4-BE49-F238E27FC236}">
                <a16:creationId xmlns:a16="http://schemas.microsoft.com/office/drawing/2014/main" id="{A584199C-2090-5447-F656-8B863ED79561}"/>
              </a:ext>
            </a:extLst>
          </p:cNvPr>
          <p:cNvSpPr txBox="1"/>
          <p:nvPr/>
        </p:nvSpPr>
        <p:spPr>
          <a:xfrm>
            <a:off x="7134502" y="2231966"/>
            <a:ext cx="4828354"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2. </a:t>
            </a:r>
            <a:r>
              <a:rPr lang="zh-CN" altLang="en-US" b="1" dirty="0">
                <a:solidFill>
                  <a:schemeClr val="tx1">
                    <a:lumMod val="95000"/>
                    <a:lumOff val="5000"/>
                  </a:schemeClr>
                </a:solidFill>
              </a:rPr>
              <a:t>推理时：</a:t>
            </a:r>
            <a:endParaRPr lang="en-US" altLang="zh-CN" b="1"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C37A516-4BBD-10CF-ED5E-4259D795FA12}"/>
                  </a:ext>
                </a:extLst>
              </p:cNvPr>
              <p:cNvSpPr txBox="1"/>
              <p:nvPr/>
            </p:nvSpPr>
            <p:spPr>
              <a:xfrm>
                <a:off x="7251920" y="2598003"/>
                <a:ext cx="4828354" cy="2308324"/>
              </a:xfrm>
              <a:prstGeom prst="rect">
                <a:avLst/>
              </a:prstGeom>
              <a:noFill/>
            </p:spPr>
            <p:txBody>
              <a:bodyPr wrap="square" rtlCol="0">
                <a:spAutoFit/>
              </a:bodyPr>
              <a:lstStyle/>
              <a:p>
                <a:r>
                  <a:rPr lang="zh-CN" altLang="en-US" sz="1600" dirty="0">
                    <a:solidFill>
                      <a:schemeClr val="tx1">
                        <a:lumMod val="95000"/>
                        <a:lumOff val="5000"/>
                      </a:schemeClr>
                    </a:solidFill>
                  </a:rPr>
                  <a:t>自产自销，每一步预测的结果，都送给下一步作为输出。这样的输出方法我们称为自回归（</a:t>
                </a:r>
                <a:r>
                  <a:rPr lang="en-US" altLang="zh-CN" sz="1600" dirty="0">
                    <a:solidFill>
                      <a:schemeClr val="tx1">
                        <a:lumMod val="95000"/>
                        <a:lumOff val="5000"/>
                      </a:schemeClr>
                    </a:solidFill>
                  </a:rPr>
                  <a:t>Auto-regressive</a:t>
                </a:r>
                <a:r>
                  <a:rPr lang="zh-CN" altLang="en-US" sz="1600" dirty="0">
                    <a:solidFill>
                      <a:schemeClr val="tx1">
                        <a:lumMod val="95000"/>
                        <a:lumOff val="5000"/>
                      </a:schemeClr>
                    </a:solidFill>
                  </a:rPr>
                  <a:t>）。参考下图，根据第一个输入</a:t>
                </a:r>
                <a:r>
                  <a:rPr lang="en-US" altLang="zh-CN" sz="1600" dirty="0">
                    <a:solidFill>
                      <a:schemeClr val="tx1">
                        <a:lumMod val="95000"/>
                        <a:lumOff val="5000"/>
                      </a:schemeClr>
                    </a:solidFill>
                  </a:rPr>
                  <a:t>&lt;start&gt;</a:t>
                </a:r>
                <a:r>
                  <a:rPr lang="zh-CN" altLang="en-US" sz="1600" dirty="0">
                    <a:solidFill>
                      <a:schemeClr val="tx1">
                        <a:lumMod val="95000"/>
                        <a:lumOff val="5000"/>
                      </a:schemeClr>
                    </a:solidFill>
                  </a:rPr>
                  <a:t>符号和编码器送来的表示向量，先生成了预测结果</a:t>
                </a:r>
                <a14:m>
                  <m:oMath xmlns:m="http://schemas.openxmlformats.org/officeDocument/2006/math">
                    <m:sSub>
                      <m:sSubPr>
                        <m:ctrlPr>
                          <a:rPr lang="en-US" altLang="zh-CN" sz="1600" i="1" smtClean="0">
                            <a:solidFill>
                              <a:schemeClr val="tx1">
                                <a:lumMod val="95000"/>
                                <a:lumOff val="5000"/>
                              </a:schemeClr>
                            </a:solidFill>
                            <a:latin typeface="Cambria Math" panose="02040503050406030204" pitchFamily="18" charset="0"/>
                          </a:rPr>
                        </m:ctrlPr>
                      </m:sSubPr>
                      <m:e>
                        <m:acc>
                          <m:accPr>
                            <m:chr m:val="̂"/>
                            <m:ctrlPr>
                              <a:rPr lang="en-US" altLang="zh-CN" sz="1600" i="1">
                                <a:solidFill>
                                  <a:schemeClr val="tx1">
                                    <a:lumMod val="95000"/>
                                    <a:lumOff val="5000"/>
                                  </a:schemeClr>
                                </a:solidFill>
                                <a:latin typeface="Cambria Math" panose="02040503050406030204" pitchFamily="18" charset="0"/>
                              </a:rPr>
                            </m:ctrlPr>
                          </m:accPr>
                          <m:e>
                            <m:r>
                              <a:rPr lang="en-US" altLang="zh-CN" sz="1600" i="1">
                                <a:solidFill>
                                  <a:schemeClr val="tx1">
                                    <a:lumMod val="95000"/>
                                    <a:lumOff val="5000"/>
                                  </a:schemeClr>
                                </a:solidFill>
                                <a:latin typeface="Cambria Math" panose="02040503050406030204" pitchFamily="18" charset="0"/>
                              </a:rPr>
                              <m:t>𝑦</m:t>
                            </m:r>
                          </m:e>
                        </m:acc>
                      </m:e>
                      <m:sub>
                        <m:r>
                          <a:rPr lang="en-US" altLang="zh-CN" sz="1600" i="1">
                            <a:solidFill>
                              <a:schemeClr val="tx1">
                                <a:lumMod val="95000"/>
                                <a:lumOff val="5000"/>
                              </a:schemeClr>
                            </a:solidFill>
                            <a:latin typeface="Cambria Math" panose="02040503050406030204" pitchFamily="18" charset="0"/>
                          </a:rPr>
                          <m:t>1</m:t>
                        </m:r>
                      </m:sub>
                    </m:sSub>
                    <m:r>
                      <a:rPr lang="en-US" altLang="zh-CN" sz="1600" i="1">
                        <a:solidFill>
                          <a:schemeClr val="tx1">
                            <a:lumMod val="95000"/>
                            <a:lumOff val="5000"/>
                          </a:schemeClr>
                        </a:solidFill>
                        <a:latin typeface="Cambria Math" panose="02040503050406030204" pitchFamily="18" charset="0"/>
                      </a:rPr>
                      <m:t> </m:t>
                    </m:r>
                  </m:oMath>
                </a14:m>
                <a:r>
                  <a:rPr lang="zh-CN" altLang="en-US" sz="1600" dirty="0">
                    <a:solidFill>
                      <a:schemeClr val="tx1">
                        <a:lumMod val="95000"/>
                        <a:lumOff val="5000"/>
                      </a:schemeClr>
                    </a:solidFill>
                  </a:rPr>
                  <a:t>。而后，根据前一步的输出</a:t>
                </a:r>
                <a14:m>
                  <m:oMath xmlns:m="http://schemas.openxmlformats.org/officeDocument/2006/math">
                    <m:sSub>
                      <m:sSubPr>
                        <m:ctrlPr>
                          <a:rPr lang="en-US" altLang="zh-CN" sz="1600" i="1">
                            <a:solidFill>
                              <a:schemeClr val="tx1">
                                <a:lumMod val="95000"/>
                                <a:lumOff val="5000"/>
                              </a:schemeClr>
                            </a:solidFill>
                            <a:latin typeface="Cambria Math" panose="02040503050406030204" pitchFamily="18" charset="0"/>
                          </a:rPr>
                        </m:ctrlPr>
                      </m:sSubPr>
                      <m:e>
                        <m:acc>
                          <m:accPr>
                            <m:chr m:val="̂"/>
                            <m:ctrlPr>
                              <a:rPr lang="en-US" altLang="zh-CN" sz="1600" i="1">
                                <a:solidFill>
                                  <a:schemeClr val="tx1">
                                    <a:lumMod val="95000"/>
                                    <a:lumOff val="5000"/>
                                  </a:schemeClr>
                                </a:solidFill>
                                <a:latin typeface="Cambria Math" panose="02040503050406030204" pitchFamily="18" charset="0"/>
                              </a:rPr>
                            </m:ctrlPr>
                          </m:accPr>
                          <m:e>
                            <m:r>
                              <a:rPr lang="en-US" altLang="zh-CN" sz="1600" i="1">
                                <a:solidFill>
                                  <a:schemeClr val="tx1">
                                    <a:lumMod val="95000"/>
                                    <a:lumOff val="5000"/>
                                  </a:schemeClr>
                                </a:solidFill>
                                <a:latin typeface="Cambria Math" panose="02040503050406030204" pitchFamily="18" charset="0"/>
                              </a:rPr>
                              <m:t>𝑦</m:t>
                            </m:r>
                          </m:e>
                        </m:acc>
                      </m:e>
                      <m:sub>
                        <m:r>
                          <a:rPr lang="en-US" altLang="zh-CN" sz="1600" i="1">
                            <a:solidFill>
                              <a:schemeClr val="tx1">
                                <a:lumMod val="95000"/>
                                <a:lumOff val="5000"/>
                              </a:schemeClr>
                            </a:solidFill>
                            <a:latin typeface="Cambria Math" panose="02040503050406030204" pitchFamily="18" charset="0"/>
                          </a:rPr>
                          <m:t>1</m:t>
                        </m:r>
                      </m:sub>
                    </m:sSub>
                    <m:r>
                      <a:rPr lang="en-US" altLang="zh-CN" sz="1600" i="1">
                        <a:solidFill>
                          <a:schemeClr val="tx1">
                            <a:lumMod val="95000"/>
                            <a:lumOff val="5000"/>
                          </a:schemeClr>
                        </a:solidFill>
                        <a:latin typeface="Cambria Math" panose="02040503050406030204" pitchFamily="18" charset="0"/>
                      </a:rPr>
                      <m:t> </m:t>
                    </m:r>
                  </m:oMath>
                </a14:m>
                <a:r>
                  <a:rPr lang="zh-CN" altLang="en-US" sz="1600" dirty="0">
                    <a:solidFill>
                      <a:schemeClr val="tx1">
                        <a:lumMod val="95000"/>
                        <a:lumOff val="5000"/>
                      </a:schemeClr>
                    </a:solidFill>
                  </a:rPr>
                  <a:t>（而不是标准答案</a:t>
                </a:r>
                <a14:m>
                  <m:oMath xmlns:m="http://schemas.openxmlformats.org/officeDocument/2006/math">
                    <m:sSub>
                      <m:sSubPr>
                        <m:ctrlPr>
                          <a:rPr lang="en-US" altLang="zh-CN" sz="1600" i="1">
                            <a:solidFill>
                              <a:schemeClr val="tx1">
                                <a:lumMod val="95000"/>
                                <a:lumOff val="5000"/>
                              </a:schemeClr>
                            </a:solidFill>
                            <a:latin typeface="Cambria Math" panose="02040503050406030204" pitchFamily="18" charset="0"/>
                          </a:rPr>
                        </m:ctrlPr>
                      </m:sSubPr>
                      <m:e>
                        <m:r>
                          <a:rPr lang="en-US" altLang="zh-CN" sz="1600" i="1">
                            <a:solidFill>
                              <a:schemeClr val="tx1">
                                <a:lumMod val="95000"/>
                                <a:lumOff val="5000"/>
                              </a:schemeClr>
                            </a:solidFill>
                            <a:latin typeface="Cambria Math" panose="02040503050406030204" pitchFamily="18" charset="0"/>
                          </a:rPr>
                          <m:t>𝑦</m:t>
                        </m:r>
                      </m:e>
                      <m:sub>
                        <m:r>
                          <a:rPr lang="en-US" altLang="zh-CN" sz="1600" i="1">
                            <a:solidFill>
                              <a:schemeClr val="tx1">
                                <a:lumMod val="95000"/>
                                <a:lumOff val="5000"/>
                              </a:schemeClr>
                            </a:solidFill>
                            <a:latin typeface="Cambria Math" panose="02040503050406030204" pitchFamily="18" charset="0"/>
                          </a:rPr>
                          <m:t>1</m:t>
                        </m:r>
                      </m:sub>
                    </m:sSub>
                    <m:r>
                      <a:rPr lang="en-US" altLang="zh-CN" sz="1600" i="1">
                        <a:solidFill>
                          <a:schemeClr val="tx1">
                            <a:lumMod val="95000"/>
                            <a:lumOff val="5000"/>
                          </a:schemeClr>
                        </a:solidFill>
                        <a:latin typeface="Cambria Math" panose="02040503050406030204" pitchFamily="18" charset="0"/>
                      </a:rPr>
                      <m:t> </m:t>
                    </m:r>
                  </m:oMath>
                </a14:m>
                <a:r>
                  <a:rPr lang="zh-CN" altLang="en-US" sz="1600" dirty="0">
                    <a:solidFill>
                      <a:schemeClr val="tx1">
                        <a:lumMod val="95000"/>
                        <a:lumOff val="5000"/>
                      </a:schemeClr>
                    </a:solidFill>
                  </a:rPr>
                  <a:t>），我们生成预测结果</a:t>
                </a:r>
                <a14:m>
                  <m:oMath xmlns:m="http://schemas.openxmlformats.org/officeDocument/2006/math">
                    <m:sSub>
                      <m:sSubPr>
                        <m:ctrlPr>
                          <a:rPr lang="en-US" altLang="zh-CN" sz="1600" i="1">
                            <a:solidFill>
                              <a:schemeClr val="tx1">
                                <a:lumMod val="95000"/>
                                <a:lumOff val="5000"/>
                              </a:schemeClr>
                            </a:solidFill>
                            <a:latin typeface="Cambria Math" panose="02040503050406030204" pitchFamily="18" charset="0"/>
                          </a:rPr>
                        </m:ctrlPr>
                      </m:sSubPr>
                      <m:e>
                        <m:acc>
                          <m:accPr>
                            <m:chr m:val="̂"/>
                            <m:ctrlPr>
                              <a:rPr lang="en-US" altLang="zh-CN" sz="1600" i="1">
                                <a:solidFill>
                                  <a:schemeClr val="tx1">
                                    <a:lumMod val="95000"/>
                                    <a:lumOff val="5000"/>
                                  </a:schemeClr>
                                </a:solidFill>
                                <a:latin typeface="Cambria Math" panose="02040503050406030204" pitchFamily="18" charset="0"/>
                              </a:rPr>
                            </m:ctrlPr>
                          </m:accPr>
                          <m:e>
                            <m:r>
                              <a:rPr lang="en-US" altLang="zh-CN" sz="1600" i="1">
                                <a:solidFill>
                                  <a:schemeClr val="tx1">
                                    <a:lumMod val="95000"/>
                                    <a:lumOff val="5000"/>
                                  </a:schemeClr>
                                </a:solidFill>
                                <a:latin typeface="Cambria Math" panose="02040503050406030204" pitchFamily="18" charset="0"/>
                              </a:rPr>
                              <m:t>𝑦</m:t>
                            </m:r>
                          </m:e>
                        </m:acc>
                      </m:e>
                      <m:sub>
                        <m:r>
                          <a:rPr lang="en-US" altLang="zh-CN" sz="1600" i="1">
                            <a:solidFill>
                              <a:schemeClr val="tx1">
                                <a:lumMod val="95000"/>
                                <a:lumOff val="5000"/>
                              </a:schemeClr>
                            </a:solidFill>
                            <a:latin typeface="Cambria Math" panose="02040503050406030204" pitchFamily="18" charset="0"/>
                          </a:rPr>
                          <m:t>2</m:t>
                        </m:r>
                      </m:sub>
                    </m:sSub>
                  </m:oMath>
                </a14:m>
                <a:r>
                  <a:rPr lang="zh-CN" altLang="en-US" sz="1600" dirty="0">
                    <a:solidFill>
                      <a:schemeClr val="tx1">
                        <a:lumMod val="95000"/>
                        <a:lumOff val="5000"/>
                      </a:schemeClr>
                    </a:solidFill>
                  </a:rPr>
                  <a:t>。后面我们会知道，</a:t>
                </a:r>
                <a:r>
                  <a:rPr lang="en-US" altLang="zh-CN" sz="1600" dirty="0">
                    <a:solidFill>
                      <a:schemeClr val="tx1">
                        <a:lumMod val="95000"/>
                        <a:lumOff val="5000"/>
                      </a:schemeClr>
                    </a:solidFill>
                  </a:rPr>
                  <a:t>GPT</a:t>
                </a:r>
                <a:r>
                  <a:rPr lang="zh-CN" altLang="en-US" sz="1600" dirty="0">
                    <a:solidFill>
                      <a:schemeClr val="tx1">
                        <a:lumMod val="95000"/>
                        <a:lumOff val="5000"/>
                      </a:schemeClr>
                    </a:solidFill>
                  </a:rPr>
                  <a:t>就是一个自回归的文本生成模型。自回归形式天然适合</a:t>
                </a:r>
                <a:r>
                  <a:rPr lang="en-US" altLang="zh-CN" sz="1600" dirty="0">
                    <a:solidFill>
                      <a:schemeClr val="tx1">
                        <a:lumMod val="95000"/>
                        <a:lumOff val="5000"/>
                      </a:schemeClr>
                    </a:solidFill>
                  </a:rPr>
                  <a:t>Generative</a:t>
                </a:r>
                <a:r>
                  <a:rPr lang="zh-CN" altLang="en-US" sz="1600" dirty="0">
                    <a:solidFill>
                      <a:schemeClr val="tx1">
                        <a:lumMod val="95000"/>
                        <a:lumOff val="5000"/>
                      </a:schemeClr>
                    </a:solidFill>
                  </a:rPr>
                  <a:t>的 场景，这不难理解，就像是写文章是从左往右边写边想的一样。</a:t>
                </a:r>
                <a:endParaRPr lang="en-US" altLang="zh-CN" sz="1600" dirty="0">
                  <a:solidFill>
                    <a:schemeClr val="tx1">
                      <a:lumMod val="95000"/>
                      <a:lumOff val="5000"/>
                    </a:schemeClr>
                  </a:solidFill>
                </a:endParaRPr>
              </a:p>
            </p:txBody>
          </p:sp>
        </mc:Choice>
        <mc:Fallback xmlns="">
          <p:sp>
            <p:nvSpPr>
              <p:cNvPr id="9" name="文本框 8">
                <a:extLst>
                  <a:ext uri="{FF2B5EF4-FFF2-40B4-BE49-F238E27FC236}">
                    <a16:creationId xmlns:a16="http://schemas.microsoft.com/office/drawing/2014/main" id="{0C37A516-4BBD-10CF-ED5E-4259D795FA12}"/>
                  </a:ext>
                </a:extLst>
              </p:cNvPr>
              <p:cNvSpPr txBox="1">
                <a:spLocks noRot="1" noChangeAspect="1" noMove="1" noResize="1" noEditPoints="1" noAdjustHandles="1" noChangeArrowheads="1" noChangeShapeType="1" noTextEdit="1"/>
              </p:cNvSpPr>
              <p:nvPr/>
            </p:nvSpPr>
            <p:spPr>
              <a:xfrm>
                <a:off x="7251920" y="2598003"/>
                <a:ext cx="4828354" cy="2308324"/>
              </a:xfrm>
              <a:prstGeom prst="rect">
                <a:avLst/>
              </a:prstGeom>
              <a:blipFill>
                <a:blip r:embed="rId2"/>
                <a:stretch>
                  <a:fillRect l="-758" t="-792" r="-4924" b="-2111"/>
                </a:stretch>
              </a:blipFill>
            </p:spPr>
            <p:txBody>
              <a:bodyPr/>
              <a:lstStyle/>
              <a:p>
                <a:r>
                  <a:rPr lang="zh-CN" altLang="en-US">
                    <a:noFill/>
                  </a:rPr>
                  <a:t> </a:t>
                </a:r>
              </a:p>
            </p:txBody>
          </p:sp>
        </mc:Fallback>
      </mc:AlternateContent>
      <p:pic>
        <p:nvPicPr>
          <p:cNvPr id="6" name="图片 5" descr="图示&#10;&#10;描述已自动生成">
            <a:extLst>
              <a:ext uri="{FF2B5EF4-FFF2-40B4-BE49-F238E27FC236}">
                <a16:creationId xmlns:a16="http://schemas.microsoft.com/office/drawing/2014/main" id="{E3C88C69-930B-451C-09C8-55E1C609EE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0301"/>
            <a:ext cx="6996224" cy="3648075"/>
          </a:xfrm>
          <a:prstGeom prst="rect">
            <a:avLst/>
          </a:prstGeom>
        </p:spPr>
      </p:pic>
    </p:spTree>
    <p:extLst>
      <p:ext uri="{BB962C8B-B14F-4D97-AF65-F5344CB8AC3E}">
        <p14:creationId xmlns:p14="http://schemas.microsoft.com/office/powerpoint/2010/main" val="2468359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2312287" y="514289"/>
            <a:ext cx="7567456" cy="646331"/>
          </a:xfrm>
          <a:prstGeom prst="rect">
            <a:avLst/>
          </a:prstGeom>
          <a:noFill/>
        </p:spPr>
        <p:txBody>
          <a:bodyPr wrap="none" rtlCol="0">
            <a:spAutoFit/>
          </a:bodyPr>
          <a:lstStyle/>
          <a:p>
            <a:pPr algn="ctr"/>
            <a:r>
              <a:rPr lang="zh-CN" altLang="en-US" sz="3600" b="1" dirty="0">
                <a:solidFill>
                  <a:srgbClr val="828979"/>
                </a:solidFill>
              </a:rPr>
              <a:t>详解</a:t>
            </a:r>
            <a:r>
              <a:rPr lang="en-US" altLang="zh-CN" sz="3600" b="1" dirty="0">
                <a:solidFill>
                  <a:srgbClr val="828979"/>
                </a:solidFill>
              </a:rPr>
              <a:t>Decoder</a:t>
            </a:r>
            <a:r>
              <a:rPr lang="zh-CN" altLang="en-US" sz="3600" b="1" dirty="0">
                <a:solidFill>
                  <a:srgbClr val="828979"/>
                </a:solidFill>
              </a:rPr>
              <a:t>：他就是个语言模型！</a:t>
            </a:r>
          </a:p>
        </p:txBody>
      </p:sp>
      <p:sp>
        <p:nvSpPr>
          <p:cNvPr id="4" name="TextBox 30">
            <a:extLst>
              <a:ext uri="{FF2B5EF4-FFF2-40B4-BE49-F238E27FC236}">
                <a16:creationId xmlns:a16="http://schemas.microsoft.com/office/drawing/2014/main" id="{68F88C31-3689-AF4B-4F62-99C1219FA59D}"/>
              </a:ext>
            </a:extLst>
          </p:cNvPr>
          <p:cNvSpPr txBox="1"/>
          <p:nvPr/>
        </p:nvSpPr>
        <p:spPr>
          <a:xfrm>
            <a:off x="191587" y="1705731"/>
            <a:ext cx="11808825" cy="4321183"/>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为什么训练和预测时的</a:t>
            </a:r>
            <a:r>
              <a:rPr lang="en-US" altLang="zh-CN" b="1" dirty="0">
                <a:solidFill>
                  <a:schemeClr val="tx1">
                    <a:lumMod val="95000"/>
                    <a:lumOff val="5000"/>
                  </a:schemeClr>
                </a:solidFill>
              </a:rPr>
              <a:t>Decoder</a:t>
            </a:r>
            <a:r>
              <a:rPr lang="zh-CN" altLang="en-US" b="1" dirty="0">
                <a:solidFill>
                  <a:schemeClr val="tx1">
                    <a:lumMod val="95000"/>
                    <a:lumOff val="5000"/>
                  </a:schemeClr>
                </a:solidFill>
              </a:rPr>
              <a:t>输入不一样？</a:t>
            </a:r>
            <a:r>
              <a:rPr lang="en-US" altLang="zh-CN" b="1" dirty="0">
                <a:solidFill>
                  <a:schemeClr val="tx1">
                    <a:lumMod val="95000"/>
                    <a:lumOff val="5000"/>
                  </a:schemeClr>
                </a:solidFill>
              </a:rPr>
              <a:t>:</a:t>
            </a:r>
          </a:p>
          <a:p>
            <a:pPr algn="just" defTabSz="1219170">
              <a:spcBef>
                <a:spcPct val="20000"/>
              </a:spcBef>
              <a:defRPr/>
            </a:pPr>
            <a:endParaRPr lang="en-US" altLang="zh-CN" b="1" dirty="0">
              <a:solidFill>
                <a:schemeClr val="tx1">
                  <a:lumMod val="95000"/>
                  <a:lumOff val="5000"/>
                </a:schemeClr>
              </a:solidFill>
            </a:endParaRPr>
          </a:p>
          <a:p>
            <a:pPr algn="just" defTabSz="1219170">
              <a:spcBef>
                <a:spcPct val="20000"/>
              </a:spcBef>
              <a:defRPr/>
            </a:pPr>
            <a:r>
              <a:rPr lang="en-US" altLang="zh-CN" b="1" dirty="0">
                <a:solidFill>
                  <a:schemeClr val="tx1">
                    <a:lumMod val="95000"/>
                    <a:lumOff val="5000"/>
                  </a:schemeClr>
                </a:solidFill>
              </a:rPr>
              <a:t>Decoder</a:t>
            </a:r>
            <a:r>
              <a:rPr lang="zh-CN" altLang="en-US" b="1" dirty="0">
                <a:solidFill>
                  <a:schemeClr val="tx1">
                    <a:lumMod val="95000"/>
                    <a:lumOff val="5000"/>
                  </a:schemeClr>
                </a:solidFill>
              </a:rPr>
              <a:t>在训练时是根据标准答案做输出，而预测时则是在自产自销。为什么要做这种区分呢？</a:t>
            </a:r>
            <a:endParaRPr lang="en-US" altLang="zh-CN" b="1" dirty="0">
              <a:solidFill>
                <a:schemeClr val="tx1">
                  <a:lumMod val="95000"/>
                  <a:lumOff val="5000"/>
                </a:schemeClr>
              </a:solidFill>
            </a:endParaRPr>
          </a:p>
          <a:p>
            <a:pPr algn="just" defTabSz="1219170">
              <a:spcBef>
                <a:spcPct val="20000"/>
              </a:spcBef>
              <a:defRPr/>
            </a:pPr>
            <a:endParaRPr lang="en-US" altLang="zh-CN" b="1" dirty="0">
              <a:solidFill>
                <a:schemeClr val="tx1">
                  <a:lumMod val="95000"/>
                  <a:lumOff val="5000"/>
                </a:schemeClr>
              </a:solidFill>
            </a:endParaRPr>
          </a:p>
          <a:p>
            <a:pPr algn="just" defTabSz="1219170">
              <a:spcBef>
                <a:spcPct val="20000"/>
              </a:spcBef>
              <a:defRPr/>
            </a:pPr>
            <a:r>
              <a:rPr lang="zh-CN" altLang="en-US" b="1" dirty="0">
                <a:solidFill>
                  <a:schemeClr val="tx1">
                    <a:lumMod val="95000"/>
                    <a:lumOff val="5000"/>
                  </a:schemeClr>
                </a:solidFill>
              </a:rPr>
              <a:t>这里其实涉及到两种不同的</a:t>
            </a:r>
            <a:r>
              <a:rPr lang="en-US" altLang="zh-CN" b="1" dirty="0">
                <a:solidFill>
                  <a:schemeClr val="tx1">
                    <a:lumMod val="95000"/>
                    <a:lumOff val="5000"/>
                  </a:schemeClr>
                </a:solidFill>
              </a:rPr>
              <a:t>Decode</a:t>
            </a:r>
            <a:r>
              <a:rPr lang="zh-CN" altLang="en-US" b="1" dirty="0">
                <a:solidFill>
                  <a:schemeClr val="tx1">
                    <a:lumMod val="95000"/>
                    <a:lumOff val="5000"/>
                  </a:schemeClr>
                </a:solidFill>
              </a:rPr>
              <a:t>方式：</a:t>
            </a:r>
            <a:endParaRPr lang="en-US" altLang="zh-CN" b="1" dirty="0">
              <a:solidFill>
                <a:schemeClr val="tx1">
                  <a:lumMod val="95000"/>
                  <a:lumOff val="5000"/>
                </a:schemeClr>
              </a:solidFill>
            </a:endParaRPr>
          </a:p>
          <a:p>
            <a:pPr marL="342900" indent="-34290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根据标准答案来</a:t>
            </a:r>
            <a:r>
              <a:rPr lang="en-US" altLang="zh-CN" dirty="0">
                <a:solidFill>
                  <a:schemeClr val="tx1">
                    <a:lumMod val="95000"/>
                    <a:lumOff val="5000"/>
                  </a:schemeClr>
                </a:solidFill>
              </a:rPr>
              <a:t>Decode</a:t>
            </a:r>
            <a:r>
              <a:rPr lang="zh-CN" altLang="en-US" dirty="0">
                <a:solidFill>
                  <a:schemeClr val="tx1">
                    <a:lumMod val="95000"/>
                    <a:lumOff val="5000"/>
                  </a:schemeClr>
                </a:solidFill>
              </a:rPr>
              <a:t>的方式，我们称为</a:t>
            </a:r>
            <a:r>
              <a:rPr lang="en-US" altLang="zh-CN" dirty="0">
                <a:solidFill>
                  <a:schemeClr val="tx1">
                    <a:lumMod val="95000"/>
                    <a:lumOff val="5000"/>
                  </a:schemeClr>
                </a:solidFill>
              </a:rPr>
              <a:t>Teacher Forcing</a:t>
            </a:r>
          </a:p>
          <a:p>
            <a:pPr marL="342900" indent="-34290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根据上一步的输出作为下一步输入的</a:t>
            </a:r>
            <a:r>
              <a:rPr lang="en-US" altLang="zh-CN" dirty="0">
                <a:solidFill>
                  <a:schemeClr val="tx1">
                    <a:lumMod val="95000"/>
                    <a:lumOff val="5000"/>
                  </a:schemeClr>
                </a:solidFill>
              </a:rPr>
              <a:t>Decode</a:t>
            </a:r>
            <a:r>
              <a:rPr lang="zh-CN" altLang="en-US" dirty="0">
                <a:solidFill>
                  <a:schemeClr val="tx1">
                    <a:lumMod val="95000"/>
                    <a:lumOff val="5000"/>
                  </a:schemeClr>
                </a:solidFill>
              </a:rPr>
              <a:t>方式，</a:t>
            </a:r>
            <a:r>
              <a:rPr lang="en-US" altLang="zh-CN" dirty="0">
                <a:solidFill>
                  <a:schemeClr val="tx1">
                    <a:lumMod val="95000"/>
                    <a:lumOff val="5000"/>
                  </a:schemeClr>
                </a:solidFill>
              </a:rPr>
              <a:t>Free Running</a:t>
            </a:r>
          </a:p>
          <a:p>
            <a:pPr algn="just" defTabSz="1219170">
              <a:spcBef>
                <a:spcPct val="20000"/>
              </a:spcBef>
              <a:defRPr/>
            </a:pPr>
            <a:endParaRPr lang="en-US" altLang="zh-CN" b="1" dirty="0">
              <a:solidFill>
                <a:schemeClr val="tx1">
                  <a:lumMod val="95000"/>
                  <a:lumOff val="5000"/>
                </a:schemeClr>
              </a:solidFill>
            </a:endParaRPr>
          </a:p>
          <a:p>
            <a:pPr algn="just" defTabSz="1219170">
              <a:spcBef>
                <a:spcPct val="20000"/>
              </a:spcBef>
              <a:defRPr/>
            </a:pPr>
            <a:r>
              <a:rPr lang="zh-CN" altLang="en-US" dirty="0">
                <a:solidFill>
                  <a:schemeClr val="tx1">
                    <a:lumMod val="95000"/>
                    <a:lumOff val="5000"/>
                  </a:schemeClr>
                </a:solidFill>
              </a:rPr>
              <a:t>“其实，</a:t>
            </a:r>
            <a:r>
              <a:rPr lang="en-US" altLang="zh-CN" dirty="0">
                <a:solidFill>
                  <a:schemeClr val="tx1">
                    <a:lumMod val="95000"/>
                    <a:lumOff val="5000"/>
                  </a:schemeClr>
                </a:solidFill>
              </a:rPr>
              <a:t>free running</a:t>
            </a:r>
            <a:r>
              <a:rPr lang="zh-CN" altLang="en-US" dirty="0">
                <a:solidFill>
                  <a:schemeClr val="tx1">
                    <a:lumMod val="95000"/>
                    <a:lumOff val="5000"/>
                  </a:schemeClr>
                </a:solidFill>
              </a:rPr>
              <a:t>的模式真的不能在训练时使用吗？</a:t>
            </a:r>
            <a:r>
              <a:rPr lang="en-US" altLang="zh-CN" dirty="0">
                <a:solidFill>
                  <a:schemeClr val="tx1">
                    <a:lumMod val="95000"/>
                    <a:lumOff val="5000"/>
                  </a:schemeClr>
                </a:solidFill>
              </a:rPr>
              <a:t>——</a:t>
            </a:r>
            <a:r>
              <a:rPr lang="zh-CN" altLang="en-US" dirty="0">
                <a:solidFill>
                  <a:schemeClr val="tx1">
                    <a:lumMod val="95000"/>
                    <a:lumOff val="5000"/>
                  </a:schemeClr>
                </a:solidFill>
              </a:rPr>
              <a:t>当然是可以的！从理论上没有任何的问题，又不是不能跑。但是，在实践中人们发现，这样训练太难了。因为没有任何的引导，一开始会完全是瞎预测，正所谓“一步错，步步错”，而且越错越离谱，这样会导致训练时的累积损失太大（「误差爆炸」问题，</a:t>
            </a:r>
            <a:r>
              <a:rPr lang="en-US" altLang="zh-CN" dirty="0">
                <a:solidFill>
                  <a:schemeClr val="tx1">
                    <a:lumMod val="95000"/>
                    <a:lumOff val="5000"/>
                  </a:schemeClr>
                </a:solidFill>
              </a:rPr>
              <a:t>exposure bias</a:t>
            </a:r>
            <a:r>
              <a:rPr lang="zh-CN" altLang="en-US" dirty="0">
                <a:solidFill>
                  <a:schemeClr val="tx1">
                    <a:lumMod val="95000"/>
                    <a:lumOff val="5000"/>
                  </a:schemeClr>
                </a:solidFill>
              </a:rPr>
              <a:t>），训练起来就很费劲。这个时候，如果我们能够在每一步的预测时，让老师来指导一下，即提示一下上一个词的正确答案，</a:t>
            </a:r>
            <a:r>
              <a:rPr lang="en-US" altLang="zh-CN" dirty="0">
                <a:solidFill>
                  <a:schemeClr val="tx1">
                    <a:lumMod val="95000"/>
                    <a:lumOff val="5000"/>
                  </a:schemeClr>
                </a:solidFill>
              </a:rPr>
              <a:t>decoder</a:t>
            </a:r>
            <a:r>
              <a:rPr lang="zh-CN" altLang="en-US" dirty="0">
                <a:solidFill>
                  <a:schemeClr val="tx1">
                    <a:lumMod val="95000"/>
                    <a:lumOff val="5000"/>
                  </a:schemeClr>
                </a:solidFill>
              </a:rPr>
              <a:t>就可以快速步入正轨，训练过程也可以更快收敛。因此大家把这种方法称为</a:t>
            </a:r>
            <a:r>
              <a:rPr lang="en-US" altLang="zh-CN" dirty="0">
                <a:solidFill>
                  <a:schemeClr val="tx1">
                    <a:lumMod val="95000"/>
                    <a:lumOff val="5000"/>
                  </a:schemeClr>
                </a:solidFill>
              </a:rPr>
              <a:t>teacher forcing</a:t>
            </a:r>
            <a:r>
              <a:rPr lang="zh-CN" altLang="en-US" dirty="0">
                <a:solidFill>
                  <a:schemeClr val="tx1">
                    <a:lumMod val="95000"/>
                    <a:lumOff val="5000"/>
                  </a:schemeClr>
                </a:solidFill>
              </a:rPr>
              <a:t>。所以，这种操作的目的就是为了使得训练过程更容易。”</a:t>
            </a:r>
            <a:r>
              <a:rPr lang="en-US" altLang="zh-CN" dirty="0">
                <a:solidFill>
                  <a:schemeClr val="tx1">
                    <a:lumMod val="95000"/>
                    <a:lumOff val="5000"/>
                  </a:schemeClr>
                </a:solidFill>
              </a:rPr>
              <a:t>By </a:t>
            </a:r>
            <a:r>
              <a:rPr lang="zh-CN" altLang="en-US" dirty="0">
                <a:solidFill>
                  <a:schemeClr val="tx1">
                    <a:lumMod val="95000"/>
                    <a:lumOff val="5000"/>
                  </a:schemeClr>
                </a:solidFill>
              </a:rPr>
              <a:t>知乎用户</a:t>
            </a:r>
            <a:r>
              <a:rPr lang="zh-CN" altLang="en-US" dirty="0">
                <a:solidFill>
                  <a:schemeClr val="tx1">
                    <a:lumMod val="95000"/>
                    <a:lumOff val="5000"/>
                  </a:schemeClr>
                </a:solidFill>
                <a:hlinkClick r:id="rId2"/>
              </a:rPr>
              <a:t>蝈蝈</a:t>
            </a:r>
            <a:endParaRPr lang="en-US" altLang="zh-CN" dirty="0">
              <a:solidFill>
                <a:schemeClr val="tx1">
                  <a:lumMod val="95000"/>
                  <a:lumOff val="5000"/>
                </a:schemeClr>
              </a:solidFill>
            </a:endParaRPr>
          </a:p>
        </p:txBody>
      </p:sp>
    </p:spTree>
    <p:extLst>
      <p:ext uri="{BB962C8B-B14F-4D97-AF65-F5344CB8AC3E}">
        <p14:creationId xmlns:p14="http://schemas.microsoft.com/office/powerpoint/2010/main" val="4206813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3101444" y="514289"/>
            <a:ext cx="5989140" cy="646331"/>
          </a:xfrm>
          <a:prstGeom prst="rect">
            <a:avLst/>
          </a:prstGeom>
          <a:noFill/>
        </p:spPr>
        <p:txBody>
          <a:bodyPr wrap="none" rtlCol="0">
            <a:spAutoFit/>
          </a:bodyPr>
          <a:lstStyle/>
          <a:p>
            <a:pPr algn="ctr"/>
            <a:r>
              <a:rPr lang="zh-CN" altLang="en-US" sz="3600" b="1" dirty="0">
                <a:solidFill>
                  <a:srgbClr val="828979"/>
                </a:solidFill>
              </a:rPr>
              <a:t>计划采样 </a:t>
            </a:r>
            <a:r>
              <a:rPr lang="en-US" altLang="zh-CN" sz="3600" b="1" dirty="0">
                <a:solidFill>
                  <a:srgbClr val="828979"/>
                </a:solidFill>
              </a:rPr>
              <a:t>Scheduled Sampling</a:t>
            </a:r>
            <a:endParaRPr lang="zh-CN" altLang="en-US" sz="3600" b="1" dirty="0">
              <a:solidFill>
                <a:srgbClr val="828979"/>
              </a:solidFill>
            </a:endParaRPr>
          </a:p>
        </p:txBody>
      </p:sp>
      <p:pic>
        <p:nvPicPr>
          <p:cNvPr id="5" name="图片 4" descr="图示&#10;&#10;描述已自动生成">
            <a:extLst>
              <a:ext uri="{FF2B5EF4-FFF2-40B4-BE49-F238E27FC236}">
                <a16:creationId xmlns:a16="http://schemas.microsoft.com/office/drawing/2014/main" id="{EEEC21EA-6EAC-C98B-8DC0-150CC166E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818" y="1160620"/>
            <a:ext cx="8118364" cy="5538788"/>
          </a:xfrm>
          <a:prstGeom prst="rect">
            <a:avLst/>
          </a:prstGeom>
        </p:spPr>
      </p:pic>
    </p:spTree>
    <p:extLst>
      <p:ext uri="{BB962C8B-B14F-4D97-AF65-F5344CB8AC3E}">
        <p14:creationId xmlns:p14="http://schemas.microsoft.com/office/powerpoint/2010/main" val="248723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4361917" y="514289"/>
            <a:ext cx="3468194" cy="646331"/>
          </a:xfrm>
          <a:prstGeom prst="rect">
            <a:avLst/>
          </a:prstGeom>
          <a:noFill/>
        </p:spPr>
        <p:txBody>
          <a:bodyPr wrap="none" rtlCol="0">
            <a:spAutoFit/>
          </a:bodyPr>
          <a:lstStyle/>
          <a:p>
            <a:pPr algn="ctr"/>
            <a:r>
              <a:rPr lang="en-US" altLang="zh-CN" sz="3600" b="1" dirty="0">
                <a:solidFill>
                  <a:srgbClr val="828979"/>
                </a:solidFill>
              </a:rPr>
              <a:t>Greedy Decoding</a:t>
            </a:r>
            <a:endParaRPr lang="zh-CN" altLang="en-US" sz="3600" b="1" dirty="0">
              <a:solidFill>
                <a:srgbClr val="828979"/>
              </a:solidFill>
            </a:endParaRPr>
          </a:p>
        </p:txBody>
      </p:sp>
      <mc:AlternateContent xmlns:mc="http://schemas.openxmlformats.org/markup-compatibility/2006" xmlns:a14="http://schemas.microsoft.com/office/drawing/2010/main">
        <mc:Choice Requires="a14">
          <p:sp>
            <p:nvSpPr>
              <p:cNvPr id="3" name="TextBox 30">
                <a:extLst>
                  <a:ext uri="{FF2B5EF4-FFF2-40B4-BE49-F238E27FC236}">
                    <a16:creationId xmlns:a16="http://schemas.microsoft.com/office/drawing/2014/main" id="{693618B4-B2F4-B6DD-9E0E-400ABBEB782F}"/>
                  </a:ext>
                </a:extLst>
              </p:cNvPr>
              <p:cNvSpPr txBox="1"/>
              <p:nvPr/>
            </p:nvSpPr>
            <p:spPr>
              <a:xfrm>
                <a:off x="191587" y="1277106"/>
                <a:ext cx="11808825" cy="4985980"/>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如果每一步都预测出概率最大的那个词，而后输入给下一步，那么这种方式就称之为</a:t>
                </a:r>
                <a:r>
                  <a:rPr lang="en-US" altLang="zh-CN" b="1" dirty="0">
                    <a:solidFill>
                      <a:schemeClr val="tx1">
                        <a:lumMod val="95000"/>
                        <a:lumOff val="5000"/>
                      </a:schemeClr>
                    </a:solidFill>
                  </a:rPr>
                  <a:t>Greedy Decoding</a:t>
                </a:r>
                <a:r>
                  <a:rPr lang="zh-CN" altLang="en-US" b="1" dirty="0">
                    <a:solidFill>
                      <a:schemeClr val="tx1">
                        <a:lumMod val="95000"/>
                        <a:lumOff val="5000"/>
                      </a:schemeClr>
                    </a:solidFill>
                  </a:rPr>
                  <a:t>。</a:t>
                </a:r>
                <a:endParaRPr lang="en-US" altLang="zh-CN" b="1" dirty="0">
                  <a:solidFill>
                    <a:schemeClr val="tx1">
                      <a:lumMod val="95000"/>
                      <a:lumOff val="5000"/>
                    </a:schemeClr>
                  </a:solidFill>
                </a:endParaRPr>
              </a:p>
              <a:p>
                <a:pPr algn="just" defTabSz="1219170">
                  <a:spcBef>
                    <a:spcPct val="20000"/>
                  </a:spcBef>
                  <a:defRPr/>
                </a:pPr>
                <a:endParaRPr lang="en-US" altLang="zh-CN" b="1" dirty="0">
                  <a:solidFill>
                    <a:schemeClr val="tx1">
                      <a:lumMod val="95000"/>
                      <a:lumOff val="5000"/>
                    </a:schemeClr>
                  </a:solidFill>
                </a:endParaRPr>
              </a:p>
              <a:p>
                <a:pPr algn="just" defTabSz="1219170">
                  <a:spcBef>
                    <a:spcPct val="20000"/>
                  </a:spcBef>
                  <a:defRPr/>
                </a:pPr>
                <a:r>
                  <a:rPr lang="zh-CN" altLang="en-US" b="1" dirty="0">
                    <a:solidFill>
                      <a:schemeClr val="tx1">
                        <a:lumMod val="95000"/>
                        <a:lumOff val="5000"/>
                      </a:schemeClr>
                    </a:solidFill>
                  </a:rPr>
                  <a:t>但是</a:t>
                </a:r>
                <a:r>
                  <a:rPr lang="en-US" altLang="zh-CN" b="1" dirty="0">
                    <a:solidFill>
                      <a:schemeClr val="tx1">
                        <a:lumMod val="95000"/>
                        <a:lumOff val="5000"/>
                      </a:schemeClr>
                    </a:solidFill>
                  </a:rPr>
                  <a:t>Greedy Decoding</a:t>
                </a:r>
                <a:r>
                  <a:rPr lang="zh-CN" altLang="en-US" b="1" dirty="0">
                    <a:solidFill>
                      <a:schemeClr val="tx1">
                        <a:lumMod val="95000"/>
                        <a:lumOff val="5000"/>
                      </a:schemeClr>
                    </a:solidFill>
                  </a:rPr>
                  <a:t>这件事情肯定存在一些问题。</a:t>
                </a:r>
                <a:endParaRPr lang="en-US" altLang="zh-CN" b="1" dirty="0">
                  <a:solidFill>
                    <a:schemeClr val="tx1">
                      <a:lumMod val="95000"/>
                      <a:lumOff val="5000"/>
                    </a:schemeClr>
                  </a:solidFill>
                </a:endParaRPr>
              </a:p>
              <a:p>
                <a:pPr algn="just" defTabSz="1219170">
                  <a:spcBef>
                    <a:spcPct val="20000"/>
                  </a:spcBef>
                  <a:defRPr/>
                </a:pPr>
                <a:endParaRPr lang="en-US" altLang="zh-CN" b="1" dirty="0">
                  <a:solidFill>
                    <a:schemeClr val="tx1">
                      <a:lumMod val="95000"/>
                      <a:lumOff val="5000"/>
                    </a:schemeClr>
                  </a:solidFill>
                </a:endParaRPr>
              </a:p>
              <a:p>
                <a:pPr algn="just" defTabSz="1219170">
                  <a:spcBef>
                    <a:spcPct val="20000"/>
                  </a:spcBef>
                  <a:defRPr/>
                </a:pPr>
                <a:r>
                  <a:rPr lang="zh-CN" altLang="en-US" b="1" dirty="0">
                    <a:solidFill>
                      <a:schemeClr val="tx1">
                        <a:lumMod val="95000"/>
                        <a:lumOff val="5000"/>
                      </a:schemeClr>
                    </a:solidFill>
                  </a:rPr>
                  <a:t>比如，用手机输入法去打字的时候，它也是会猜你的下一个词，并且按概率排序的！那如果一直点击输入法推荐的第一个词</a:t>
                </a:r>
                <a:r>
                  <a:rPr lang="en-US" altLang="zh-CN" b="1" dirty="0">
                    <a:solidFill>
                      <a:schemeClr val="tx1">
                        <a:lumMod val="95000"/>
                        <a:lumOff val="5000"/>
                      </a:schemeClr>
                    </a:solidFill>
                  </a:rPr>
                  <a:t>……</a:t>
                </a:r>
              </a:p>
              <a:p>
                <a:pPr algn="just" defTabSz="1219170">
                  <a:spcBef>
                    <a:spcPct val="20000"/>
                  </a:spcBef>
                  <a:defRPr/>
                </a:pPr>
                <a:endParaRPr lang="en-US" altLang="zh-CN" b="1" dirty="0">
                  <a:solidFill>
                    <a:schemeClr val="tx1">
                      <a:lumMod val="95000"/>
                      <a:lumOff val="5000"/>
                    </a:schemeClr>
                  </a:solidFill>
                </a:endParaRPr>
              </a:p>
              <a:p>
                <a:pPr algn="just" defTabSz="1219170">
                  <a:spcBef>
                    <a:spcPct val="20000"/>
                  </a:spcBef>
                  <a:defRPr/>
                </a:pPr>
                <a:r>
                  <a:rPr lang="en-US" altLang="zh-CN" dirty="0" err="1">
                    <a:solidFill>
                      <a:schemeClr val="tx1">
                        <a:lumMod val="95000"/>
                        <a:lumOff val="5000"/>
                      </a:schemeClr>
                    </a:solidFill>
                  </a:rPr>
                  <a:t>eg.</a:t>
                </a:r>
                <a:r>
                  <a:rPr lang="en-US" altLang="zh-CN" dirty="0">
                    <a:solidFill>
                      <a:schemeClr val="tx1">
                        <a:lumMod val="95000"/>
                        <a:lumOff val="5000"/>
                      </a:schemeClr>
                    </a:solidFill>
                  </a:rPr>
                  <a:t> </a:t>
                </a:r>
                <a:r>
                  <a:rPr lang="zh-CN" altLang="en-US" dirty="0">
                    <a:solidFill>
                      <a:schemeClr val="tx1">
                        <a:lumMod val="95000"/>
                        <a:lumOff val="5000"/>
                      </a:schemeClr>
                    </a:solidFill>
                  </a:rPr>
                  <a:t>用</a:t>
                </a:r>
                <a:r>
                  <a:rPr lang="en-US" altLang="zh-CN" dirty="0">
                    <a:solidFill>
                      <a:schemeClr val="tx1">
                        <a:lumMod val="95000"/>
                        <a:lumOff val="5000"/>
                      </a:schemeClr>
                    </a:solidFill>
                  </a:rPr>
                  <a:t>iPhone</a:t>
                </a:r>
                <a:r>
                  <a:rPr lang="zh-CN" altLang="en-US" dirty="0">
                    <a:solidFill>
                      <a:schemeClr val="tx1">
                        <a:lumMod val="95000"/>
                        <a:lumOff val="5000"/>
                      </a:schemeClr>
                    </a:solidFill>
                  </a:rPr>
                  <a:t>打了“不要”两个字，而后一直只点击苹果系统自带输入法推荐的第一个词。就有了下面这段文字：不要再来了，我们的生活方式是什么时候回来呢，我们的生活方式是什么时候回来呢，我们的生活方式是什么时候回来呢，我们的生活方式是什么时候回来呢，我们的生活方式</a:t>
                </a:r>
                <a:endParaRPr lang="en-US" altLang="zh-CN" dirty="0">
                  <a:solidFill>
                    <a:schemeClr val="tx1">
                      <a:lumMod val="95000"/>
                      <a:lumOff val="5000"/>
                    </a:schemeClr>
                  </a:solidFill>
                </a:endParaRPr>
              </a:p>
              <a:p>
                <a:pPr algn="just" defTabSz="1219170">
                  <a:spcBef>
                    <a:spcPct val="20000"/>
                  </a:spcBef>
                  <a:defRPr/>
                </a:pPr>
                <a:endParaRPr lang="en-US" altLang="zh-CN" b="1" dirty="0">
                  <a:solidFill>
                    <a:schemeClr val="tx1">
                      <a:lumMod val="95000"/>
                      <a:lumOff val="5000"/>
                    </a:schemeClr>
                  </a:solidFill>
                </a:endParaRPr>
              </a:p>
              <a:p>
                <a:pPr algn="just" defTabSz="1219170">
                  <a:spcBef>
                    <a:spcPct val="20000"/>
                  </a:spcBef>
                  <a:defRPr/>
                </a:pPr>
                <a:r>
                  <a:rPr lang="zh-CN" altLang="en-US" b="1" dirty="0">
                    <a:solidFill>
                      <a:schemeClr val="tx1">
                        <a:lumMod val="95000"/>
                        <a:lumOff val="5000"/>
                      </a:schemeClr>
                    </a:solidFill>
                  </a:rPr>
                  <a:t>嗯，甚至还循环起来了。这可真蠢！</a:t>
                </a:r>
                <a:endParaRPr lang="en-US" altLang="zh-CN" b="1" dirty="0">
                  <a:solidFill>
                    <a:schemeClr val="tx1">
                      <a:lumMod val="95000"/>
                      <a:lumOff val="5000"/>
                    </a:schemeClr>
                  </a:solidFill>
                </a:endParaRPr>
              </a:p>
              <a:p>
                <a:pPr algn="just" defTabSz="1219170">
                  <a:spcBef>
                    <a:spcPct val="20000"/>
                  </a:spcBef>
                  <a:defRPr/>
                </a:pPr>
                <a:endParaRPr lang="en-US" altLang="zh-CN" b="1" dirty="0">
                  <a:solidFill>
                    <a:schemeClr val="tx1">
                      <a:lumMod val="95000"/>
                      <a:lumOff val="5000"/>
                    </a:schemeClr>
                  </a:solidFill>
                </a:endParaRPr>
              </a:p>
              <a:p>
                <a:pPr algn="just" defTabSz="1219170">
                  <a:spcBef>
                    <a:spcPct val="20000"/>
                  </a:spcBef>
                  <a:defRPr/>
                </a:pPr>
                <a:r>
                  <a:rPr lang="zh-CN" altLang="en-US" b="1" dirty="0">
                    <a:solidFill>
                      <a:schemeClr val="tx1">
                        <a:lumMod val="95000"/>
                        <a:lumOff val="5000"/>
                      </a:schemeClr>
                    </a:solidFill>
                  </a:rPr>
                  <a:t>这其实体现了贪心算法的一个问题：</a:t>
                </a:r>
                <a:r>
                  <a:rPr lang="en-US" altLang="zh-CN" dirty="0">
                    <a:solidFill>
                      <a:schemeClr val="tx1">
                        <a:lumMod val="95000"/>
                        <a:lumOff val="5000"/>
                      </a:schemeClr>
                    </a:solidFill>
                  </a:rPr>
                  <a:t>Greedy</a:t>
                </a:r>
                <a:r>
                  <a:rPr lang="zh-CN" altLang="en-US" dirty="0">
                    <a:solidFill>
                      <a:schemeClr val="tx1">
                        <a:lumMod val="95000"/>
                        <a:lumOff val="5000"/>
                      </a:schemeClr>
                    </a:solidFill>
                  </a:rPr>
                  <a:t>只能保证每一步是最优的，但却无法保证预测出来的句子整体是最优的。特别是如果在</a:t>
                </a:r>
                <a14:m>
                  <m:oMath xmlns:m="http://schemas.openxmlformats.org/officeDocument/2006/math">
                    <m:r>
                      <a:rPr lang="en-US" altLang="zh-CN" b="0" i="1" smtClean="0">
                        <a:solidFill>
                          <a:schemeClr val="tx1">
                            <a:lumMod val="95000"/>
                            <a:lumOff val="5000"/>
                          </a:schemeClr>
                        </a:solidFill>
                        <a:latin typeface="Cambria Math" panose="02040503050406030204" pitchFamily="18" charset="0"/>
                      </a:rPr>
                      <m:t>𝑡</m:t>
                    </m:r>
                  </m:oMath>
                </a14:m>
                <a:r>
                  <a:rPr lang="zh-CN" altLang="en-US" dirty="0">
                    <a:solidFill>
                      <a:schemeClr val="tx1">
                        <a:lumMod val="95000"/>
                        <a:lumOff val="5000"/>
                      </a:schemeClr>
                    </a:solidFill>
                  </a:rPr>
                  <a:t>时刻贪心选择的词不是全局最优，会导致</a:t>
                </a:r>
                <a14:m>
                  <m:oMath xmlns:m="http://schemas.openxmlformats.org/officeDocument/2006/math">
                    <m:r>
                      <a:rPr lang="en-US" altLang="zh-CN" b="0" i="1">
                        <a:solidFill>
                          <a:schemeClr val="tx1">
                            <a:lumMod val="95000"/>
                            <a:lumOff val="5000"/>
                          </a:schemeClr>
                        </a:solidFill>
                        <a:latin typeface="Cambria Math" panose="02040503050406030204" pitchFamily="18" charset="0"/>
                      </a:rPr>
                      <m:t>𝑡</m:t>
                    </m:r>
                  </m:oMath>
                </a14:m>
                <a:r>
                  <a:rPr lang="zh-CN" altLang="en-US" dirty="0">
                    <a:solidFill>
                      <a:schemeClr val="tx1">
                        <a:lumMod val="95000"/>
                        <a:lumOff val="5000"/>
                      </a:schemeClr>
                    </a:solidFill>
                  </a:rPr>
                  <a:t>时刻往后的所有预测词都是错误的，这样就没有回头路了。为了解决局部最优</a:t>
                </a:r>
                <a14:m>
                  <m:oMath xmlns:m="http://schemas.openxmlformats.org/officeDocument/2006/math">
                    <m:r>
                      <a:rPr lang="zh-CN" altLang="en-US" b="0" i="1" smtClean="0">
                        <a:solidFill>
                          <a:schemeClr val="tx1">
                            <a:lumMod val="95000"/>
                            <a:lumOff val="5000"/>
                          </a:schemeClr>
                        </a:solidFill>
                        <a:latin typeface="Cambria Math" panose="02040503050406030204" pitchFamily="18" charset="0"/>
                      </a:rPr>
                      <m:t>≠</m:t>
                    </m:r>
                  </m:oMath>
                </a14:m>
                <a:r>
                  <a:rPr lang="zh-CN" altLang="en-US" dirty="0">
                    <a:solidFill>
                      <a:schemeClr val="tx1">
                        <a:lumMod val="95000"/>
                        <a:lumOff val="5000"/>
                      </a:schemeClr>
                    </a:solidFill>
                  </a:rPr>
                  <a:t>全局最优的问题，我们常常会采用</a:t>
                </a:r>
                <a:r>
                  <a:rPr lang="en-US" altLang="zh-CN" dirty="0">
                    <a:solidFill>
                      <a:schemeClr val="tx1">
                        <a:lumMod val="95000"/>
                        <a:lumOff val="5000"/>
                      </a:schemeClr>
                    </a:solidFill>
                  </a:rPr>
                  <a:t>Beam Search</a:t>
                </a:r>
                <a:r>
                  <a:rPr lang="zh-CN" altLang="en-US" dirty="0">
                    <a:solidFill>
                      <a:schemeClr val="tx1">
                        <a:lumMod val="95000"/>
                        <a:lumOff val="5000"/>
                      </a:schemeClr>
                    </a:solidFill>
                  </a:rPr>
                  <a:t>方案</a:t>
                </a:r>
                <a:endParaRPr lang="en-US" altLang="zh-CN" dirty="0">
                  <a:solidFill>
                    <a:schemeClr val="tx1">
                      <a:lumMod val="95000"/>
                      <a:lumOff val="5000"/>
                    </a:schemeClr>
                  </a:solidFill>
                </a:endParaRPr>
              </a:p>
            </p:txBody>
          </p:sp>
        </mc:Choice>
        <mc:Fallback xmlns="">
          <p:sp>
            <p:nvSpPr>
              <p:cNvPr id="3" name="TextBox 30">
                <a:extLst>
                  <a:ext uri="{FF2B5EF4-FFF2-40B4-BE49-F238E27FC236}">
                    <a16:creationId xmlns:a16="http://schemas.microsoft.com/office/drawing/2014/main" id="{693618B4-B2F4-B6DD-9E0E-400ABBEB782F}"/>
                  </a:ext>
                </a:extLst>
              </p:cNvPr>
              <p:cNvSpPr txBox="1">
                <a:spLocks noRot="1" noChangeAspect="1" noMove="1" noResize="1" noEditPoints="1" noAdjustHandles="1" noChangeArrowheads="1" noChangeShapeType="1" noTextEdit="1"/>
              </p:cNvSpPr>
              <p:nvPr/>
            </p:nvSpPr>
            <p:spPr>
              <a:xfrm>
                <a:off x="191587" y="1277106"/>
                <a:ext cx="11808825" cy="4985980"/>
              </a:xfrm>
              <a:prstGeom prst="rect">
                <a:avLst/>
              </a:prstGeom>
              <a:blipFill>
                <a:blip r:embed="rId2"/>
                <a:stretch>
                  <a:fillRect l="-1187" t="-1711" r="-3096" b="-19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4644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4766225" y="514289"/>
            <a:ext cx="2659574" cy="646331"/>
          </a:xfrm>
          <a:prstGeom prst="rect">
            <a:avLst/>
          </a:prstGeom>
          <a:noFill/>
        </p:spPr>
        <p:txBody>
          <a:bodyPr wrap="none" rtlCol="0">
            <a:spAutoFit/>
          </a:bodyPr>
          <a:lstStyle/>
          <a:p>
            <a:pPr algn="ctr"/>
            <a:r>
              <a:rPr lang="en-US" altLang="zh-CN" sz="3600" b="1" dirty="0">
                <a:solidFill>
                  <a:srgbClr val="828979"/>
                </a:solidFill>
              </a:rPr>
              <a:t>Beam Search</a:t>
            </a:r>
            <a:endParaRPr lang="zh-CN" altLang="en-US" sz="3600" b="1" dirty="0">
              <a:solidFill>
                <a:srgbClr val="828979"/>
              </a:solidFill>
            </a:endParaRPr>
          </a:p>
        </p:txBody>
      </p:sp>
      <p:pic>
        <p:nvPicPr>
          <p:cNvPr id="4" name="图片 3" descr="图示&#10;&#10;描述已自动生成">
            <a:extLst>
              <a:ext uri="{FF2B5EF4-FFF2-40B4-BE49-F238E27FC236}">
                <a16:creationId xmlns:a16="http://schemas.microsoft.com/office/drawing/2014/main" id="{D9ABF9B3-C909-4F00-4CB8-CA5127DC7E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08" y="1268811"/>
            <a:ext cx="6754867" cy="507490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15931B1-6340-BA86-299C-7CCEF4F05931}"/>
                  </a:ext>
                </a:extLst>
              </p:cNvPr>
              <p:cNvSpPr txBox="1"/>
              <p:nvPr/>
            </p:nvSpPr>
            <p:spPr>
              <a:xfrm>
                <a:off x="6948349" y="1822809"/>
                <a:ext cx="4952456" cy="3539430"/>
              </a:xfrm>
              <a:prstGeom prst="rect">
                <a:avLst/>
              </a:prstGeom>
              <a:noFill/>
            </p:spPr>
            <p:txBody>
              <a:bodyPr wrap="square" rtlCol="0">
                <a:spAutoFit/>
              </a:bodyPr>
              <a:lstStyle/>
              <a:p>
                <a:pPr marL="342900" indent="-342900">
                  <a:buFont typeface="+mj-lt"/>
                  <a:buAutoNum type="arabicPeriod"/>
                </a:pPr>
                <a:r>
                  <a:rPr lang="zh-CN" altLang="en-US" sz="1600" dirty="0">
                    <a:solidFill>
                      <a:schemeClr val="tx1">
                        <a:lumMod val="95000"/>
                        <a:lumOff val="5000"/>
                      </a:schemeClr>
                    </a:solidFill>
                  </a:rPr>
                  <a:t>设定候选集大小 </a:t>
                </a:r>
                <a:r>
                  <a:rPr lang="en-US" altLang="zh-CN" sz="1600" dirty="0">
                    <a:solidFill>
                      <a:schemeClr val="tx1">
                        <a:lumMod val="95000"/>
                        <a:lumOff val="5000"/>
                      </a:schemeClr>
                    </a:solidFill>
                  </a:rPr>
                  <a:t>Beam size = k</a:t>
                </a:r>
                <a:r>
                  <a:rPr lang="zh-CN" altLang="en-US" sz="1600" dirty="0">
                    <a:solidFill>
                      <a:schemeClr val="tx1">
                        <a:lumMod val="95000"/>
                        <a:lumOff val="5000"/>
                      </a:schemeClr>
                    </a:solidFill>
                  </a:rPr>
                  <a:t>（</a:t>
                </a:r>
                <a:r>
                  <a:rPr lang="en-US" altLang="zh-CN" sz="1600" dirty="0">
                    <a:solidFill>
                      <a:schemeClr val="tx1">
                        <a:lumMod val="95000"/>
                        <a:lumOff val="5000"/>
                      </a:schemeClr>
                    </a:solidFill>
                  </a:rPr>
                  <a:t>k=2;</a:t>
                </a:r>
                <a:r>
                  <a:rPr lang="zh-CN" altLang="en-US" sz="1600" dirty="0">
                    <a:solidFill>
                      <a:schemeClr val="tx1">
                        <a:lumMod val="95000"/>
                        <a:lumOff val="5000"/>
                      </a:schemeClr>
                    </a:solidFill>
                  </a:rPr>
                  <a:t>实践中，</a:t>
                </a:r>
                <a:r>
                  <a:rPr lang="en-US" altLang="zh-CN" sz="1600" dirty="0">
                    <a:solidFill>
                      <a:schemeClr val="tx1">
                        <a:lumMod val="95000"/>
                        <a:lumOff val="5000"/>
                      </a:schemeClr>
                    </a:solidFill>
                  </a:rPr>
                  <a:t>k</a:t>
                </a:r>
                <a:r>
                  <a:rPr lang="zh-CN" altLang="en-US" sz="1600" dirty="0">
                    <a:solidFill>
                      <a:schemeClr val="tx1">
                        <a:lumMod val="95000"/>
                        <a:lumOff val="5000"/>
                      </a:schemeClr>
                    </a:solidFill>
                  </a:rPr>
                  <a:t>一般等于</a:t>
                </a:r>
                <a:r>
                  <a:rPr lang="en-US" altLang="zh-CN" sz="1600" dirty="0">
                    <a:solidFill>
                      <a:schemeClr val="tx1">
                        <a:lumMod val="95000"/>
                        <a:lumOff val="5000"/>
                      </a:schemeClr>
                    </a:solidFill>
                  </a:rPr>
                  <a:t>5</a:t>
                </a:r>
                <a:r>
                  <a:rPr lang="zh-CN" altLang="en-US" sz="1600" dirty="0">
                    <a:solidFill>
                      <a:schemeClr val="tx1">
                        <a:lumMod val="95000"/>
                        <a:lumOff val="5000"/>
                      </a:schemeClr>
                    </a:solidFill>
                  </a:rPr>
                  <a:t>～</a:t>
                </a:r>
                <a:r>
                  <a:rPr lang="en-US" altLang="zh-CN" sz="1600" dirty="0">
                    <a:solidFill>
                      <a:schemeClr val="tx1">
                        <a:lumMod val="95000"/>
                        <a:lumOff val="5000"/>
                      </a:schemeClr>
                    </a:solidFill>
                  </a:rPr>
                  <a:t>10</a:t>
                </a:r>
                <a:r>
                  <a:rPr lang="zh-CN" altLang="en-US" sz="1600" dirty="0">
                    <a:solidFill>
                      <a:schemeClr val="tx1">
                        <a:lumMod val="95000"/>
                        <a:lumOff val="5000"/>
                      </a:schemeClr>
                    </a:solidFill>
                  </a:rPr>
                  <a:t>）</a:t>
                </a:r>
                <a:endParaRPr lang="en-US" altLang="zh-CN" sz="1600" dirty="0">
                  <a:solidFill>
                    <a:schemeClr val="tx1">
                      <a:lumMod val="95000"/>
                      <a:lumOff val="5000"/>
                    </a:schemeClr>
                  </a:solidFill>
                </a:endParaRPr>
              </a:p>
              <a:p>
                <a:pPr marL="342900" indent="-342900">
                  <a:buFont typeface="+mj-lt"/>
                  <a:buAutoNum type="arabicPeriod"/>
                </a:pPr>
                <a:r>
                  <a:rPr lang="zh-CN" altLang="en-US" sz="1600" dirty="0">
                    <a:solidFill>
                      <a:schemeClr val="tx1">
                        <a:lumMod val="95000"/>
                        <a:lumOff val="5000"/>
                      </a:schemeClr>
                    </a:solidFill>
                  </a:rPr>
                  <a:t>对于每一个时间步</a:t>
                </a:r>
                <a14:m>
                  <m:oMath xmlns:m="http://schemas.openxmlformats.org/officeDocument/2006/math">
                    <m:r>
                      <a:rPr lang="en-US" altLang="zh-CN" sz="1600" b="0" i="1" smtClean="0">
                        <a:solidFill>
                          <a:schemeClr val="tx1">
                            <a:lumMod val="95000"/>
                            <a:lumOff val="5000"/>
                          </a:schemeClr>
                        </a:solidFill>
                        <a:latin typeface="Cambria Math" panose="02040503050406030204" pitchFamily="18" charset="0"/>
                      </a:rPr>
                      <m:t>𝑡</m:t>
                    </m:r>
                  </m:oMath>
                </a14:m>
                <a:r>
                  <a:rPr lang="zh-CN" altLang="en-US" sz="1600" dirty="0">
                    <a:solidFill>
                      <a:schemeClr val="tx1">
                        <a:lumMod val="95000"/>
                        <a:lumOff val="5000"/>
                      </a:schemeClr>
                    </a:solidFill>
                  </a:rPr>
                  <a:t>，我们会以当前概率最高的</a:t>
                </a:r>
                <a:r>
                  <a:rPr lang="en-US" altLang="zh-CN" sz="1600" dirty="0">
                    <a:solidFill>
                      <a:schemeClr val="tx1">
                        <a:lumMod val="95000"/>
                        <a:lumOff val="5000"/>
                      </a:schemeClr>
                    </a:solidFill>
                  </a:rPr>
                  <a:t>k</a:t>
                </a:r>
                <a:r>
                  <a:rPr lang="zh-CN" altLang="en-US" sz="1600" dirty="0">
                    <a:solidFill>
                      <a:schemeClr val="tx1">
                        <a:lumMod val="95000"/>
                        <a:lumOff val="5000"/>
                      </a:schemeClr>
                    </a:solidFill>
                  </a:rPr>
                  <a:t>个序列集作为输入，各自预测概率</a:t>
                </a:r>
                <a:r>
                  <a:rPr lang="en-US" altLang="zh-CN" sz="1600" dirty="0">
                    <a:solidFill>
                      <a:schemeClr val="tx1">
                        <a:lumMod val="95000"/>
                        <a:lumOff val="5000"/>
                      </a:schemeClr>
                    </a:solidFill>
                  </a:rPr>
                  <a:t>top-k</a:t>
                </a:r>
                <a:r>
                  <a:rPr lang="zh-CN" altLang="en-US" sz="1600" dirty="0">
                    <a:solidFill>
                      <a:schemeClr val="tx1">
                        <a:lumMod val="95000"/>
                        <a:lumOff val="5000"/>
                      </a:schemeClr>
                    </a:solidFill>
                  </a:rPr>
                  <a:t>的下一个词，从而产生</a:t>
                </a:r>
                <a14:m>
                  <m:oMath xmlns:m="http://schemas.openxmlformats.org/officeDocument/2006/math">
                    <m:sSup>
                      <m:sSupPr>
                        <m:ctrlPr>
                          <a:rPr lang="en-US" altLang="zh-CN" sz="1600" i="1" smtClean="0">
                            <a:solidFill>
                              <a:schemeClr val="tx1">
                                <a:lumMod val="95000"/>
                                <a:lumOff val="5000"/>
                              </a:schemeClr>
                            </a:solidFill>
                            <a:latin typeface="Cambria Math" panose="02040503050406030204" pitchFamily="18" charset="0"/>
                          </a:rPr>
                        </m:ctrlPr>
                      </m:sSupPr>
                      <m:e>
                        <m:r>
                          <a:rPr lang="en-US" altLang="zh-CN" sz="1600" b="0" i="1" smtClean="0">
                            <a:solidFill>
                              <a:schemeClr val="tx1">
                                <a:lumMod val="95000"/>
                                <a:lumOff val="5000"/>
                              </a:schemeClr>
                            </a:solidFill>
                            <a:latin typeface="Cambria Math" panose="02040503050406030204" pitchFamily="18" charset="0"/>
                          </a:rPr>
                          <m:t>𝐾</m:t>
                        </m:r>
                      </m:e>
                      <m:sup>
                        <m:r>
                          <a:rPr lang="en-US" altLang="zh-CN" sz="1600" b="0" i="1" smtClean="0">
                            <a:solidFill>
                              <a:schemeClr val="tx1">
                                <a:lumMod val="95000"/>
                                <a:lumOff val="5000"/>
                              </a:schemeClr>
                            </a:solidFill>
                            <a:latin typeface="Cambria Math" panose="02040503050406030204" pitchFamily="18" charset="0"/>
                          </a:rPr>
                          <m:t>2</m:t>
                        </m:r>
                      </m:sup>
                    </m:sSup>
                  </m:oMath>
                </a14:m>
                <a:r>
                  <a:rPr lang="zh-CN" altLang="en-US" sz="1600" dirty="0">
                    <a:solidFill>
                      <a:schemeClr val="tx1">
                        <a:lumMod val="95000"/>
                        <a:lumOff val="5000"/>
                      </a:schemeClr>
                    </a:solidFill>
                  </a:rPr>
                  <a:t>个候选序列。在这</a:t>
                </a:r>
                <a14:m>
                  <m:oMath xmlns:m="http://schemas.openxmlformats.org/officeDocument/2006/math">
                    <m:sSup>
                      <m:sSupPr>
                        <m:ctrlPr>
                          <a:rPr lang="en-US" altLang="zh-CN" sz="1600" i="1">
                            <a:solidFill>
                              <a:schemeClr val="tx1">
                                <a:lumMod val="95000"/>
                                <a:lumOff val="5000"/>
                              </a:schemeClr>
                            </a:solidFill>
                            <a:latin typeface="Cambria Math" panose="02040503050406030204" pitchFamily="18" charset="0"/>
                          </a:rPr>
                        </m:ctrlPr>
                      </m:sSupPr>
                      <m:e>
                        <m:r>
                          <a:rPr lang="en-US" altLang="zh-CN" sz="1600" i="1">
                            <a:solidFill>
                              <a:schemeClr val="tx1">
                                <a:lumMod val="95000"/>
                                <a:lumOff val="5000"/>
                              </a:schemeClr>
                            </a:solidFill>
                            <a:latin typeface="Cambria Math" panose="02040503050406030204" pitchFamily="18" charset="0"/>
                          </a:rPr>
                          <m:t>𝐾</m:t>
                        </m:r>
                      </m:e>
                      <m:sup>
                        <m:r>
                          <a:rPr lang="en-US" altLang="zh-CN" sz="1600" i="1">
                            <a:solidFill>
                              <a:schemeClr val="tx1">
                                <a:lumMod val="95000"/>
                                <a:lumOff val="5000"/>
                              </a:schemeClr>
                            </a:solidFill>
                            <a:latin typeface="Cambria Math" panose="02040503050406030204" pitchFamily="18" charset="0"/>
                          </a:rPr>
                          <m:t>2</m:t>
                        </m:r>
                      </m:sup>
                    </m:sSup>
                  </m:oMath>
                </a14:m>
                <a:r>
                  <a:rPr lang="zh-CN" altLang="en-US" sz="1600" dirty="0">
                    <a:solidFill>
                      <a:schemeClr val="tx1">
                        <a:lumMod val="95000"/>
                        <a:lumOff val="5000"/>
                      </a:schemeClr>
                    </a:solidFill>
                  </a:rPr>
                  <a:t>个候选中，我们留下</a:t>
                </a:r>
                <a:r>
                  <a:rPr lang="en-US" altLang="zh-CN" sz="1600" dirty="0">
                    <a:solidFill>
                      <a:schemeClr val="tx1">
                        <a:lumMod val="95000"/>
                        <a:lumOff val="5000"/>
                      </a:schemeClr>
                    </a:solidFill>
                  </a:rPr>
                  <a:t>k</a:t>
                </a:r>
                <a:r>
                  <a:rPr lang="zh-CN" altLang="en-US" sz="1600" dirty="0">
                    <a:solidFill>
                      <a:schemeClr val="tx1">
                        <a:lumMod val="95000"/>
                        <a:lumOff val="5000"/>
                      </a:schemeClr>
                    </a:solidFill>
                  </a:rPr>
                  <a:t>个概率上最有可能的序列集，作为下一步的输入。</a:t>
                </a:r>
                <a:r>
                  <a:rPr lang="en-US" altLang="zh-CN" sz="1600" dirty="0">
                    <a:solidFill>
                      <a:schemeClr val="tx1">
                        <a:lumMod val="95000"/>
                        <a:lumOff val="5000"/>
                      </a:schemeClr>
                    </a:solidFill>
                  </a:rPr>
                  <a:t>&lt;</a:t>
                </a:r>
                <a:r>
                  <a:rPr lang="zh-CN" altLang="en-US" sz="1600" dirty="0">
                    <a:solidFill>
                      <a:schemeClr val="tx1">
                        <a:lumMod val="95000"/>
                        <a:lumOff val="5000"/>
                      </a:schemeClr>
                    </a:solidFill>
                  </a:rPr>
                  <a:t>一定要注意，这里的</a:t>
                </a:r>
                <a:r>
                  <a:rPr lang="en-US" altLang="zh-CN" sz="1600" dirty="0">
                    <a:solidFill>
                      <a:schemeClr val="tx1">
                        <a:lumMod val="95000"/>
                        <a:lumOff val="5000"/>
                      </a:schemeClr>
                    </a:solidFill>
                  </a:rPr>
                  <a:t>Top-k</a:t>
                </a:r>
                <a:r>
                  <a:rPr lang="zh-CN" altLang="en-US" sz="1600" dirty="0">
                    <a:solidFill>
                      <a:schemeClr val="tx1">
                        <a:lumMod val="95000"/>
                        <a:lumOff val="5000"/>
                      </a:schemeClr>
                    </a:solidFill>
                  </a:rPr>
                  <a:t>不仅是指一个序列集的</a:t>
                </a:r>
                <a:r>
                  <a:rPr lang="en-US" altLang="zh-CN" sz="1600" dirty="0">
                    <a:solidFill>
                      <a:schemeClr val="tx1">
                        <a:lumMod val="95000"/>
                        <a:lumOff val="5000"/>
                      </a:schemeClr>
                    </a:solidFill>
                  </a:rPr>
                  <a:t>k</a:t>
                </a:r>
                <a:r>
                  <a:rPr lang="zh-CN" altLang="en-US" sz="1600" dirty="0">
                    <a:solidFill>
                      <a:schemeClr val="tx1">
                        <a:lumMod val="95000"/>
                        <a:lumOff val="5000"/>
                      </a:schemeClr>
                    </a:solidFill>
                  </a:rPr>
                  <a:t>个最高概率的</a:t>
                </a:r>
                <a14:m>
                  <m:oMath xmlns:m="http://schemas.openxmlformats.org/officeDocument/2006/math">
                    <m:sSub>
                      <m:sSubPr>
                        <m:ctrlPr>
                          <a:rPr lang="en-US" altLang="zh-CN" sz="1600" i="1" smtClean="0">
                            <a:solidFill>
                              <a:schemeClr val="tx1">
                                <a:lumMod val="95000"/>
                                <a:lumOff val="5000"/>
                              </a:schemeClr>
                            </a:solidFill>
                            <a:latin typeface="Cambria Math" panose="02040503050406030204" pitchFamily="18" charset="0"/>
                          </a:rPr>
                        </m:ctrlPr>
                      </m:sSubPr>
                      <m:e>
                        <m:acc>
                          <m:accPr>
                            <m:chr m:val="̂"/>
                            <m:ctrlPr>
                              <a:rPr lang="en-US" altLang="zh-CN" sz="1600" i="1" smtClean="0">
                                <a:solidFill>
                                  <a:schemeClr val="tx1">
                                    <a:lumMod val="95000"/>
                                    <a:lumOff val="5000"/>
                                  </a:schemeClr>
                                </a:solidFill>
                                <a:latin typeface="Cambria Math" panose="02040503050406030204" pitchFamily="18" charset="0"/>
                              </a:rPr>
                            </m:ctrlPr>
                          </m:accPr>
                          <m:e>
                            <m:r>
                              <a:rPr lang="en-US" altLang="zh-CN" sz="1600" b="0" i="1" smtClean="0">
                                <a:solidFill>
                                  <a:schemeClr val="tx1">
                                    <a:lumMod val="95000"/>
                                    <a:lumOff val="5000"/>
                                  </a:schemeClr>
                                </a:solidFill>
                                <a:latin typeface="Cambria Math" panose="02040503050406030204" pitchFamily="18" charset="0"/>
                              </a:rPr>
                              <m:t>𝑦</m:t>
                            </m:r>
                          </m:e>
                        </m:acc>
                      </m:e>
                      <m:sub>
                        <m:r>
                          <a:rPr lang="en-US" altLang="zh-CN" sz="1600" b="0" i="1" smtClean="0">
                            <a:solidFill>
                              <a:schemeClr val="tx1">
                                <a:lumMod val="95000"/>
                                <a:lumOff val="5000"/>
                              </a:schemeClr>
                            </a:solidFill>
                            <a:latin typeface="Cambria Math" panose="02040503050406030204" pitchFamily="18" charset="0"/>
                          </a:rPr>
                          <m:t>𝑡</m:t>
                        </m:r>
                      </m:sub>
                    </m:sSub>
                  </m:oMath>
                </a14:m>
                <a:r>
                  <a:rPr lang="zh-CN" altLang="en-US" sz="1600" dirty="0">
                    <a:solidFill>
                      <a:schemeClr val="tx1">
                        <a:lumMod val="95000"/>
                        <a:lumOff val="5000"/>
                      </a:schemeClr>
                    </a:solidFill>
                  </a:rPr>
                  <a:t>，还指最终会从</a:t>
                </a:r>
                <a14:m>
                  <m:oMath xmlns:m="http://schemas.openxmlformats.org/officeDocument/2006/math">
                    <m:sSup>
                      <m:sSupPr>
                        <m:ctrlPr>
                          <a:rPr lang="en-US" altLang="zh-CN" sz="1600" i="1">
                            <a:solidFill>
                              <a:schemeClr val="tx1">
                                <a:lumMod val="95000"/>
                                <a:lumOff val="5000"/>
                              </a:schemeClr>
                            </a:solidFill>
                            <a:latin typeface="Cambria Math" panose="02040503050406030204" pitchFamily="18" charset="0"/>
                          </a:rPr>
                        </m:ctrlPr>
                      </m:sSupPr>
                      <m:e>
                        <m:r>
                          <a:rPr lang="en-US" altLang="zh-CN" sz="1600" i="1">
                            <a:solidFill>
                              <a:schemeClr val="tx1">
                                <a:lumMod val="95000"/>
                                <a:lumOff val="5000"/>
                              </a:schemeClr>
                            </a:solidFill>
                            <a:latin typeface="Cambria Math" panose="02040503050406030204" pitchFamily="18" charset="0"/>
                          </a:rPr>
                          <m:t>𝐾</m:t>
                        </m:r>
                      </m:e>
                      <m:sup>
                        <m:r>
                          <a:rPr lang="en-US" altLang="zh-CN" sz="1600" i="1">
                            <a:solidFill>
                              <a:schemeClr val="tx1">
                                <a:lumMod val="95000"/>
                                <a:lumOff val="5000"/>
                              </a:schemeClr>
                            </a:solidFill>
                            <a:latin typeface="Cambria Math" panose="02040503050406030204" pitchFamily="18" charset="0"/>
                          </a:rPr>
                          <m:t>2</m:t>
                        </m:r>
                      </m:sup>
                    </m:sSup>
                  </m:oMath>
                </a14:m>
                <a:r>
                  <a:rPr lang="zh-CN" altLang="en-US" sz="1600" dirty="0">
                    <a:solidFill>
                      <a:schemeClr val="tx1">
                        <a:lumMod val="95000"/>
                        <a:lumOff val="5000"/>
                      </a:schemeClr>
                    </a:solidFill>
                  </a:rPr>
                  <a:t>的序列集中留下</a:t>
                </a:r>
                <a:r>
                  <a:rPr lang="en-US" altLang="zh-CN" sz="1600" dirty="0">
                    <a:solidFill>
                      <a:schemeClr val="tx1">
                        <a:lumMod val="95000"/>
                        <a:lumOff val="5000"/>
                      </a:schemeClr>
                    </a:solidFill>
                  </a:rPr>
                  <a:t>k</a:t>
                </a:r>
                <a:r>
                  <a:rPr lang="zh-CN" altLang="en-US" sz="1600" dirty="0">
                    <a:solidFill>
                      <a:schemeClr val="tx1">
                        <a:lumMod val="95000"/>
                        <a:lumOff val="5000"/>
                      </a:schemeClr>
                    </a:solidFill>
                  </a:rPr>
                  <a:t>个得分最高的序列</a:t>
                </a:r>
                <a:r>
                  <a:rPr lang="en-US" altLang="zh-CN" sz="1600" dirty="0">
                    <a:solidFill>
                      <a:schemeClr val="tx1">
                        <a:lumMod val="95000"/>
                        <a:lumOff val="5000"/>
                      </a:schemeClr>
                    </a:solidFill>
                  </a:rPr>
                  <a:t>&gt;</a:t>
                </a:r>
                <a:r>
                  <a:rPr lang="zh-CN" altLang="en-US" sz="1600" dirty="0">
                    <a:solidFill>
                      <a:schemeClr val="tx1">
                        <a:lumMod val="95000"/>
                        <a:lumOff val="5000"/>
                      </a:schemeClr>
                    </a:solidFill>
                  </a:rPr>
                  <a:t>（参考左图，</a:t>
                </a:r>
                <a:r>
                  <a:rPr lang="en-US" altLang="zh-CN" sz="1600" dirty="0">
                    <a:solidFill>
                      <a:schemeClr val="tx1">
                        <a:lumMod val="95000"/>
                        <a:lumOff val="5000"/>
                      </a:schemeClr>
                    </a:solidFill>
                  </a:rPr>
                  <a:t>t=3</a:t>
                </a:r>
                <a:r>
                  <a:rPr lang="zh-CN" altLang="en-US" sz="1600" dirty="0">
                    <a:solidFill>
                      <a:schemeClr val="tx1">
                        <a:lumMod val="95000"/>
                        <a:lumOff val="5000"/>
                      </a:schemeClr>
                    </a:solidFill>
                  </a:rPr>
                  <a:t>的时间步时，</a:t>
                </a:r>
                <a:r>
                  <a:rPr lang="en-US" altLang="zh-CN" sz="1600" dirty="0">
                    <a:solidFill>
                      <a:schemeClr val="tx1">
                        <a:lumMod val="95000"/>
                        <a:lumOff val="5000"/>
                      </a:schemeClr>
                    </a:solidFill>
                  </a:rPr>
                  <a:t>top2</a:t>
                </a:r>
                <a:r>
                  <a:rPr lang="zh-CN" altLang="en-US" sz="1600" dirty="0">
                    <a:solidFill>
                      <a:schemeClr val="tx1">
                        <a:lumMod val="95000"/>
                        <a:lumOff val="5000"/>
                      </a:schemeClr>
                    </a:solidFill>
                  </a:rPr>
                  <a:t>是</a:t>
                </a:r>
                <a:r>
                  <a:rPr lang="en-US" altLang="zh-CN" sz="1600" dirty="0">
                    <a:solidFill>
                      <a:schemeClr val="tx1">
                        <a:lumMod val="95000"/>
                        <a:lumOff val="5000"/>
                      </a:schemeClr>
                    </a:solidFill>
                  </a:rPr>
                  <a:t>[he hit]</a:t>
                </a:r>
                <a:r>
                  <a:rPr lang="zh-CN" altLang="en-US" sz="1600" dirty="0">
                    <a:solidFill>
                      <a:schemeClr val="tx1">
                        <a:lumMod val="95000"/>
                        <a:lumOff val="5000"/>
                      </a:schemeClr>
                    </a:solidFill>
                  </a:rPr>
                  <a:t>和</a:t>
                </a:r>
                <a:r>
                  <a:rPr lang="en-US" altLang="zh-CN" sz="1600" dirty="0">
                    <a:solidFill>
                      <a:schemeClr val="tx1">
                        <a:lumMod val="95000"/>
                        <a:lumOff val="5000"/>
                      </a:schemeClr>
                    </a:solidFill>
                  </a:rPr>
                  <a:t>[I was]</a:t>
                </a:r>
                <a:r>
                  <a:rPr lang="zh-CN" altLang="en-US" sz="1600" dirty="0">
                    <a:solidFill>
                      <a:schemeClr val="tx1">
                        <a:lumMod val="95000"/>
                        <a:lumOff val="5000"/>
                      </a:schemeClr>
                    </a:solidFill>
                  </a:rPr>
                  <a:t>，所以下一步时是这两个序列继续预测下一个词，并且产生四个概率最大的分支；</a:t>
                </a:r>
                <a:r>
                  <a:rPr lang="en-US" altLang="zh-CN" sz="1600" dirty="0">
                    <a:solidFill>
                      <a:schemeClr val="tx1">
                        <a:lumMod val="95000"/>
                        <a:lumOff val="5000"/>
                      </a:schemeClr>
                    </a:solidFill>
                  </a:rPr>
                  <a:t>[he stuck]</a:t>
                </a:r>
                <a:r>
                  <a:rPr lang="zh-CN" altLang="en-US" sz="1600" dirty="0">
                    <a:solidFill>
                      <a:schemeClr val="tx1">
                        <a:lumMod val="95000"/>
                        <a:lumOff val="5000"/>
                      </a:schemeClr>
                    </a:solidFill>
                  </a:rPr>
                  <a:t>和</a:t>
                </a:r>
                <a:r>
                  <a:rPr lang="en-US" altLang="zh-CN" sz="1600" dirty="0">
                    <a:solidFill>
                      <a:schemeClr val="tx1">
                        <a:lumMod val="95000"/>
                        <a:lumOff val="5000"/>
                      </a:schemeClr>
                    </a:solidFill>
                  </a:rPr>
                  <a:t>[I got]</a:t>
                </a:r>
                <a:r>
                  <a:rPr lang="zh-CN" altLang="en-US" sz="1600" dirty="0">
                    <a:solidFill>
                      <a:schemeClr val="tx1">
                        <a:lumMod val="95000"/>
                        <a:lumOff val="5000"/>
                      </a:schemeClr>
                    </a:solidFill>
                  </a:rPr>
                  <a:t>会被剪枝，保证</a:t>
                </a:r>
                <a:r>
                  <a:rPr lang="en-US" altLang="zh-CN" sz="1600" dirty="0">
                    <a:solidFill>
                      <a:schemeClr val="tx1">
                        <a:lumMod val="95000"/>
                        <a:lumOff val="5000"/>
                      </a:schemeClr>
                    </a:solidFill>
                  </a:rPr>
                  <a:t>beam search</a:t>
                </a:r>
                <a:r>
                  <a:rPr lang="zh-CN" altLang="en-US" sz="1600" dirty="0">
                    <a:solidFill>
                      <a:schemeClr val="tx1">
                        <a:lumMod val="95000"/>
                        <a:lumOff val="5000"/>
                      </a:schemeClr>
                    </a:solidFill>
                  </a:rPr>
                  <a:t>过程的复杂性不会指数放大）</a:t>
                </a:r>
                <a:endParaRPr lang="en-US" altLang="zh-CN" sz="1600" dirty="0">
                  <a:solidFill>
                    <a:schemeClr val="tx1">
                      <a:lumMod val="95000"/>
                      <a:lumOff val="5000"/>
                    </a:schemeClr>
                  </a:solidFill>
                </a:endParaRPr>
              </a:p>
            </p:txBody>
          </p:sp>
        </mc:Choice>
        <mc:Fallback xmlns="">
          <p:sp>
            <p:nvSpPr>
              <p:cNvPr id="7" name="文本框 6">
                <a:extLst>
                  <a:ext uri="{FF2B5EF4-FFF2-40B4-BE49-F238E27FC236}">
                    <a16:creationId xmlns:a16="http://schemas.microsoft.com/office/drawing/2014/main" id="{515931B1-6340-BA86-299C-7CCEF4F05931}"/>
                  </a:ext>
                </a:extLst>
              </p:cNvPr>
              <p:cNvSpPr txBox="1">
                <a:spLocks noRot="1" noChangeAspect="1" noMove="1" noResize="1" noEditPoints="1" noAdjustHandles="1" noChangeArrowheads="1" noChangeShapeType="1" noTextEdit="1"/>
              </p:cNvSpPr>
              <p:nvPr/>
            </p:nvSpPr>
            <p:spPr>
              <a:xfrm>
                <a:off x="6948349" y="1822809"/>
                <a:ext cx="4952456" cy="3539430"/>
              </a:xfrm>
              <a:prstGeom prst="rect">
                <a:avLst/>
              </a:prstGeom>
              <a:blipFill>
                <a:blip r:embed="rId3"/>
                <a:stretch>
                  <a:fillRect l="-739" t="-688" r="-2217"/>
                </a:stretch>
              </a:blipFill>
            </p:spPr>
            <p:txBody>
              <a:bodyPr/>
              <a:lstStyle/>
              <a:p>
                <a:r>
                  <a:rPr lang="zh-CN" altLang="en-US">
                    <a:noFill/>
                  </a:rPr>
                  <a:t> </a:t>
                </a:r>
              </a:p>
            </p:txBody>
          </p:sp>
        </mc:Fallback>
      </mc:AlternateContent>
      <p:sp>
        <p:nvSpPr>
          <p:cNvPr id="8" name="TextBox 30">
            <a:extLst>
              <a:ext uri="{FF2B5EF4-FFF2-40B4-BE49-F238E27FC236}">
                <a16:creationId xmlns:a16="http://schemas.microsoft.com/office/drawing/2014/main" id="{40CD7046-9971-163A-BCE6-F005D854F1EC}"/>
              </a:ext>
            </a:extLst>
          </p:cNvPr>
          <p:cNvSpPr txBox="1"/>
          <p:nvPr/>
        </p:nvSpPr>
        <p:spPr>
          <a:xfrm>
            <a:off x="7010400" y="1268811"/>
            <a:ext cx="4828354" cy="553998"/>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Beam Search</a:t>
            </a:r>
            <a:r>
              <a:rPr lang="zh-CN" altLang="en-US" b="1" dirty="0">
                <a:solidFill>
                  <a:schemeClr val="tx1">
                    <a:lumMod val="95000"/>
                    <a:lumOff val="5000"/>
                  </a:schemeClr>
                </a:solidFill>
              </a:rPr>
              <a:t>的思想是每一步都多选几个可能的序列作为候选，最后综合考虑，选出最优组合</a:t>
            </a:r>
            <a:endParaRPr lang="en-US" altLang="zh-CN" b="1" dirty="0">
              <a:solidFill>
                <a:schemeClr val="tx1">
                  <a:lumMod val="95000"/>
                  <a:lumOff val="5000"/>
                </a:schemeClr>
              </a:solidFill>
            </a:endParaRPr>
          </a:p>
        </p:txBody>
      </p:sp>
      <p:sp>
        <p:nvSpPr>
          <p:cNvPr id="9" name="TextBox 30">
            <a:extLst>
              <a:ext uri="{FF2B5EF4-FFF2-40B4-BE49-F238E27FC236}">
                <a16:creationId xmlns:a16="http://schemas.microsoft.com/office/drawing/2014/main" id="{F48F6B05-9FF0-EB3B-4FDD-198536EAAEF2}"/>
              </a:ext>
            </a:extLst>
          </p:cNvPr>
          <p:cNvSpPr txBox="1"/>
          <p:nvPr/>
        </p:nvSpPr>
        <p:spPr>
          <a:xfrm>
            <a:off x="7010399" y="5105518"/>
            <a:ext cx="4952455" cy="830997"/>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Beam search</a:t>
            </a:r>
            <a:r>
              <a:rPr lang="zh-CN" altLang="en-US" b="1" dirty="0">
                <a:solidFill>
                  <a:schemeClr val="tx1">
                    <a:lumMod val="95000"/>
                    <a:lumOff val="5000"/>
                  </a:schemeClr>
                </a:solidFill>
              </a:rPr>
              <a:t>作为一种剪枝策略，并不能保证得到全局最优解，但它能以较大的概率得到全局最优解，同时相比于穷举搜索极大的提高了搜索效率</a:t>
            </a:r>
            <a:endParaRPr lang="en-US" altLang="zh-CN" b="1" dirty="0">
              <a:solidFill>
                <a:schemeClr val="tx1">
                  <a:lumMod val="95000"/>
                  <a:lumOff val="5000"/>
                </a:schemeClr>
              </a:solidFill>
            </a:endParaRPr>
          </a:p>
        </p:txBody>
      </p:sp>
    </p:spTree>
    <p:extLst>
      <p:ext uri="{BB962C8B-B14F-4D97-AF65-F5344CB8AC3E}">
        <p14:creationId xmlns:p14="http://schemas.microsoft.com/office/powerpoint/2010/main" val="2750691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1390754" y="514289"/>
            <a:ext cx="9410525" cy="646331"/>
          </a:xfrm>
          <a:prstGeom prst="rect">
            <a:avLst/>
          </a:prstGeom>
          <a:noFill/>
        </p:spPr>
        <p:txBody>
          <a:bodyPr wrap="none" rtlCol="0">
            <a:spAutoFit/>
          </a:bodyPr>
          <a:lstStyle/>
          <a:p>
            <a:pPr algn="ctr"/>
            <a:r>
              <a:rPr lang="zh-CN" altLang="en-US" sz="3600" b="1" dirty="0">
                <a:solidFill>
                  <a:srgbClr val="828979"/>
                </a:solidFill>
              </a:rPr>
              <a:t>注意力机制 </a:t>
            </a:r>
            <a:r>
              <a:rPr lang="en-US" altLang="zh-CN" sz="3600" b="1" dirty="0">
                <a:solidFill>
                  <a:srgbClr val="828979"/>
                </a:solidFill>
              </a:rPr>
              <a:t>Attention——</a:t>
            </a:r>
            <a:r>
              <a:rPr lang="zh-CN" altLang="en-US" sz="3600" b="1" dirty="0">
                <a:solidFill>
                  <a:srgbClr val="828979"/>
                </a:solidFill>
              </a:rPr>
              <a:t>朴素</a:t>
            </a:r>
            <a:r>
              <a:rPr lang="en-US" altLang="zh-CN" sz="3600" b="1" dirty="0">
                <a:solidFill>
                  <a:srgbClr val="828979"/>
                </a:solidFill>
              </a:rPr>
              <a:t>seq2seq</a:t>
            </a:r>
            <a:r>
              <a:rPr lang="zh-CN" altLang="en-US" sz="3600" b="1" dirty="0">
                <a:solidFill>
                  <a:srgbClr val="828979"/>
                </a:solidFill>
              </a:rPr>
              <a:t>的问题</a:t>
            </a:r>
          </a:p>
        </p:txBody>
      </p:sp>
      <p:pic>
        <p:nvPicPr>
          <p:cNvPr id="5" name="图片 4" descr="图表, 图示, 箱线图&#10;&#10;描述已自动生成">
            <a:extLst>
              <a:ext uri="{FF2B5EF4-FFF2-40B4-BE49-F238E27FC236}">
                <a16:creationId xmlns:a16="http://schemas.microsoft.com/office/drawing/2014/main" id="{B1CF60E3-F22A-3849-9BDC-712556961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421" y="1436845"/>
            <a:ext cx="6798348" cy="5116355"/>
          </a:xfrm>
          <a:prstGeom prst="rect">
            <a:avLst/>
          </a:prstGeom>
        </p:spPr>
      </p:pic>
      <mc:AlternateContent xmlns:mc="http://schemas.openxmlformats.org/markup-compatibility/2006" xmlns:a14="http://schemas.microsoft.com/office/drawing/2010/main">
        <mc:Choice Requires="a14">
          <p:sp>
            <p:nvSpPr>
              <p:cNvPr id="6" name="TextBox 30">
                <a:extLst>
                  <a:ext uri="{FF2B5EF4-FFF2-40B4-BE49-F238E27FC236}">
                    <a16:creationId xmlns:a16="http://schemas.microsoft.com/office/drawing/2014/main" id="{B602C753-9F04-E82C-DA02-D6BCB5A58A16}"/>
                  </a:ext>
                </a:extLst>
              </p:cNvPr>
              <p:cNvSpPr txBox="1"/>
              <p:nvPr/>
            </p:nvSpPr>
            <p:spPr>
              <a:xfrm>
                <a:off x="7210425" y="1436845"/>
                <a:ext cx="4699154" cy="3711785"/>
              </a:xfrm>
              <a:prstGeom prst="rect">
                <a:avLst/>
              </a:prstGeom>
              <a:noFill/>
            </p:spPr>
            <p:txBody>
              <a:bodyPr wrap="square" lIns="0" tIns="0" rIns="0" bIns="0" rtlCol="0" anchor="t">
                <a:spAutoFit/>
              </a:bodyPr>
              <a:lstStyle/>
              <a:p>
                <a:pPr algn="just" defTabSz="1219170">
                  <a:spcBef>
                    <a:spcPct val="20000"/>
                  </a:spcBef>
                  <a:defRPr/>
                </a:pPr>
                <a:r>
                  <a:rPr lang="zh-CN" altLang="en-US" dirty="0">
                    <a:solidFill>
                      <a:schemeClr val="tx1">
                        <a:lumMod val="95000"/>
                        <a:lumOff val="5000"/>
                      </a:schemeClr>
                    </a:solidFill>
                  </a:rPr>
                  <a:t>朴素的</a:t>
                </a:r>
                <a:r>
                  <a:rPr lang="en-US" altLang="zh-CN" dirty="0">
                    <a:solidFill>
                      <a:schemeClr val="tx1">
                        <a:lumMod val="95000"/>
                        <a:lumOff val="5000"/>
                      </a:schemeClr>
                    </a:solidFill>
                  </a:rPr>
                  <a:t>seq2seq</a:t>
                </a:r>
                <a:r>
                  <a:rPr lang="zh-CN" altLang="en-US" dirty="0">
                    <a:solidFill>
                      <a:schemeClr val="tx1">
                        <a:lumMod val="95000"/>
                        <a:lumOff val="5000"/>
                      </a:schemeClr>
                    </a:solidFill>
                  </a:rPr>
                  <a:t>神经机器翻译模型中，用</a:t>
                </a:r>
                <a:r>
                  <a:rPr lang="en-US" altLang="zh-CN" dirty="0">
                    <a:solidFill>
                      <a:schemeClr val="tx1">
                        <a:lumMod val="95000"/>
                        <a:lumOff val="5000"/>
                      </a:schemeClr>
                    </a:solidFill>
                  </a:rPr>
                  <a:t>Encoder RNN</a:t>
                </a:r>
                <a:r>
                  <a:rPr lang="zh-CN" altLang="en-US" dirty="0">
                    <a:solidFill>
                      <a:schemeClr val="tx1">
                        <a:lumMod val="95000"/>
                        <a:lumOff val="5000"/>
                      </a:schemeClr>
                    </a:solidFill>
                  </a:rPr>
                  <a:t>的最后一个神经元的隐状态作为</a:t>
                </a:r>
                <a:r>
                  <a:rPr lang="en-US" altLang="zh-CN" dirty="0">
                    <a:solidFill>
                      <a:schemeClr val="tx1">
                        <a:lumMod val="95000"/>
                        <a:lumOff val="5000"/>
                      </a:schemeClr>
                    </a:solidFill>
                  </a:rPr>
                  <a:t>Decoder RNN</a:t>
                </a:r>
                <a:r>
                  <a:rPr lang="zh-CN" altLang="en-US" dirty="0">
                    <a:solidFill>
                      <a:schemeClr val="tx1">
                        <a:lumMod val="95000"/>
                        <a:lumOff val="5000"/>
                      </a:schemeClr>
                    </a:solidFill>
                  </a:rPr>
                  <a:t>的初始隐状态。</a:t>
                </a:r>
                <a:r>
                  <a:rPr lang="zh-CN" altLang="en-US" b="1" dirty="0">
                    <a:solidFill>
                      <a:schemeClr val="tx1">
                        <a:lumMod val="95000"/>
                        <a:lumOff val="5000"/>
                      </a:schemeClr>
                    </a:solidFill>
                  </a:rPr>
                  <a:t>这里存在一个问题：</a:t>
                </a:r>
                <a:r>
                  <a:rPr lang="en-US" altLang="zh-CN" b="1" dirty="0">
                    <a:solidFill>
                      <a:schemeClr val="tx1">
                        <a:lumMod val="95000"/>
                        <a:lumOff val="5000"/>
                      </a:schemeClr>
                    </a:solidFill>
                  </a:rPr>
                  <a:t>Encoder</a:t>
                </a:r>
                <a:r>
                  <a:rPr lang="zh-CN" altLang="en-US" b="1" dirty="0">
                    <a:solidFill>
                      <a:schemeClr val="tx1">
                        <a:lumMod val="95000"/>
                        <a:lumOff val="5000"/>
                      </a:schemeClr>
                    </a:solidFill>
                  </a:rPr>
                  <a:t>的最后一个隐状态（</a:t>
                </a:r>
                <a:r>
                  <a:rPr lang="en-US" altLang="zh-CN" b="1" dirty="0">
                    <a:solidFill>
                      <a:schemeClr val="tx1">
                        <a:lumMod val="95000"/>
                        <a:lumOff val="5000"/>
                      </a:schemeClr>
                    </a:solidFill>
                  </a:rPr>
                  <a:t>Context Vector</a:t>
                </a:r>
                <a:r>
                  <a:rPr lang="zh-CN" altLang="en-US" b="1" dirty="0">
                    <a:solidFill>
                      <a:schemeClr val="tx1">
                        <a:lumMod val="95000"/>
                        <a:lumOff val="5000"/>
                      </a:schemeClr>
                    </a:solidFill>
                  </a:rPr>
                  <a:t>）承载了源句子的所有信息，成为整个模型的“信息”瓶颈。</a:t>
                </a:r>
                <a:endParaRPr lang="en-US" altLang="zh-CN" b="1" dirty="0">
                  <a:solidFill>
                    <a:schemeClr val="tx1">
                      <a:lumMod val="95000"/>
                      <a:lumOff val="5000"/>
                    </a:schemeClr>
                  </a:solidFill>
                </a:endParaRPr>
              </a:p>
              <a:p>
                <a:pPr algn="just" defTabSz="1219170">
                  <a:spcBef>
                    <a:spcPct val="20000"/>
                  </a:spcBef>
                  <a:defRPr/>
                </a:pPr>
                <a:endParaRPr lang="en-US" altLang="zh-CN" b="1" dirty="0">
                  <a:solidFill>
                    <a:schemeClr val="tx1">
                      <a:lumMod val="95000"/>
                      <a:lumOff val="5000"/>
                    </a:schemeClr>
                  </a:solidFill>
                </a:endParaRPr>
              </a:p>
              <a:p>
                <a:pPr algn="just" defTabSz="1219170">
                  <a:spcBef>
                    <a:spcPct val="20000"/>
                  </a:spcBef>
                  <a:defRPr/>
                </a:pPr>
                <a:r>
                  <a:rPr lang="zh-CN" altLang="en-US" dirty="0">
                    <a:solidFill>
                      <a:schemeClr val="tx1">
                        <a:lumMod val="95000"/>
                        <a:lumOff val="5000"/>
                      </a:schemeClr>
                    </a:solidFill>
                  </a:rPr>
                  <a:t>其实不妨去想一想，在</a:t>
                </a:r>
                <a:r>
                  <a:rPr lang="en-US" altLang="zh-CN" dirty="0">
                    <a:solidFill>
                      <a:schemeClr val="tx1">
                        <a:lumMod val="95000"/>
                        <a:lumOff val="5000"/>
                      </a:schemeClr>
                    </a:solidFill>
                  </a:rPr>
                  <a:t>Encoder</a:t>
                </a:r>
                <a:r>
                  <a:rPr lang="zh-CN" altLang="en-US" dirty="0">
                    <a:solidFill>
                      <a:schemeClr val="tx1">
                        <a:lumMod val="95000"/>
                        <a:lumOff val="5000"/>
                      </a:schemeClr>
                    </a:solidFill>
                  </a:rPr>
                  <a:t>的</a:t>
                </a:r>
                <a:r>
                  <a:rPr lang="en-US" altLang="zh-CN" dirty="0">
                    <a:solidFill>
                      <a:schemeClr val="tx1">
                        <a:lumMod val="95000"/>
                        <a:lumOff val="5000"/>
                      </a:schemeClr>
                    </a:solidFill>
                  </a:rPr>
                  <a:t>RNN</a:t>
                </a:r>
                <a:r>
                  <a:rPr lang="zh-CN" altLang="en-US" dirty="0">
                    <a:solidFill>
                      <a:schemeClr val="tx1">
                        <a:lumMod val="95000"/>
                        <a:lumOff val="5000"/>
                      </a:schemeClr>
                    </a:solidFill>
                  </a:rPr>
                  <a:t>中，编码完</a:t>
                </a:r>
                <a:r>
                  <a:rPr lang="en-US" altLang="zh-CN" dirty="0">
                    <a:solidFill>
                      <a:schemeClr val="tx1">
                        <a:lumMod val="95000"/>
                        <a:lumOff val="5000"/>
                      </a:schemeClr>
                    </a:solidFill>
                  </a:rPr>
                  <a:t>il</a:t>
                </a:r>
                <a:r>
                  <a:rPr lang="zh-CN" altLang="en-US" dirty="0">
                    <a:solidFill>
                      <a:schemeClr val="tx1">
                        <a:lumMod val="95000"/>
                        <a:lumOff val="5000"/>
                      </a:schemeClr>
                    </a:solidFill>
                  </a:rPr>
                  <a:t>、</a:t>
                </a:r>
                <a:r>
                  <a:rPr lang="en-US" altLang="zh-CN" dirty="0">
                    <a:solidFill>
                      <a:schemeClr val="tx1">
                        <a:lumMod val="95000"/>
                        <a:lumOff val="5000"/>
                      </a:schemeClr>
                    </a:solidFill>
                  </a:rPr>
                  <a:t>a</a:t>
                </a:r>
                <a:r>
                  <a:rPr lang="zh-CN" altLang="en-US" dirty="0">
                    <a:solidFill>
                      <a:schemeClr val="tx1">
                        <a:lumMod val="95000"/>
                        <a:lumOff val="5000"/>
                      </a:schemeClr>
                    </a:solidFill>
                  </a:rPr>
                  <a:t>、</a:t>
                </a:r>
                <a:r>
                  <a:rPr lang="en-US" altLang="zh-CN" dirty="0">
                    <a:solidFill>
                      <a:schemeClr val="tx1">
                        <a:lumMod val="95000"/>
                        <a:lumOff val="5000"/>
                      </a:schemeClr>
                    </a:solidFill>
                  </a:rPr>
                  <a:t>m'</a:t>
                </a:r>
                <a:r>
                  <a:rPr lang="zh-CN" altLang="en-US" dirty="0">
                    <a:solidFill>
                      <a:schemeClr val="tx1">
                        <a:lumMod val="95000"/>
                        <a:lumOff val="5000"/>
                      </a:schemeClr>
                    </a:solidFill>
                  </a:rPr>
                  <a:t>的时候，中间都是有隐向量</a:t>
                </a:r>
                <a14:m>
                  <m:oMath xmlns:m="http://schemas.openxmlformats.org/officeDocument/2006/math">
                    <m:sSub>
                      <m:sSubPr>
                        <m:ctrlPr>
                          <a:rPr lang="en-US" altLang="zh-CN" i="1" smtClean="0">
                            <a:solidFill>
                              <a:schemeClr val="tx1">
                                <a:lumMod val="95000"/>
                                <a:lumOff val="5000"/>
                              </a:schemeClr>
                            </a:solidFill>
                            <a:latin typeface="Cambria Math" panose="02040503050406030204" pitchFamily="18" charset="0"/>
                          </a:rPr>
                        </m:ctrlPr>
                      </m:sSubPr>
                      <m:e>
                        <m:r>
                          <a:rPr lang="en-US" altLang="zh-CN" b="0" i="1" smtClean="0">
                            <a:solidFill>
                              <a:schemeClr val="tx1">
                                <a:lumMod val="95000"/>
                                <a:lumOff val="5000"/>
                              </a:schemeClr>
                            </a:solidFill>
                            <a:latin typeface="Cambria Math" panose="02040503050406030204" pitchFamily="18" charset="0"/>
                          </a:rPr>
                          <m:t>h</m:t>
                        </m:r>
                      </m:e>
                      <m:sub>
                        <m:r>
                          <a:rPr lang="en-US" altLang="zh-CN" b="0" i="1" smtClean="0">
                            <a:solidFill>
                              <a:schemeClr val="tx1">
                                <a:lumMod val="95000"/>
                                <a:lumOff val="5000"/>
                              </a:schemeClr>
                            </a:solidFill>
                            <a:latin typeface="Cambria Math" panose="02040503050406030204" pitchFamily="18" charset="0"/>
                          </a:rPr>
                          <m:t>1</m:t>
                        </m:r>
                      </m:sub>
                    </m:sSub>
                  </m:oMath>
                </a14:m>
                <a:r>
                  <a:rPr lang="zh-CN" altLang="en-US" dirty="0">
                    <a:solidFill>
                      <a:schemeClr val="tx1">
                        <a:lumMod val="95000"/>
                        <a:lumOff val="5000"/>
                      </a:schemeClr>
                    </a:solidFill>
                  </a:rPr>
                  <a:t>、</a:t>
                </a:r>
                <a14:m>
                  <m:oMath xmlns:m="http://schemas.openxmlformats.org/officeDocument/2006/math">
                    <m:sSub>
                      <m:sSubPr>
                        <m:ctrlPr>
                          <a:rPr lang="en-US" altLang="zh-CN" i="1" smtClean="0">
                            <a:solidFill>
                              <a:schemeClr val="tx1">
                                <a:lumMod val="95000"/>
                                <a:lumOff val="5000"/>
                              </a:schemeClr>
                            </a:solidFill>
                            <a:latin typeface="Cambria Math" panose="02040503050406030204" pitchFamily="18" charset="0"/>
                          </a:rPr>
                        </m:ctrlPr>
                      </m:sSubPr>
                      <m:e>
                        <m:r>
                          <a:rPr lang="en-US" altLang="zh-CN" b="0" i="1" smtClean="0">
                            <a:solidFill>
                              <a:schemeClr val="tx1">
                                <a:lumMod val="95000"/>
                                <a:lumOff val="5000"/>
                              </a:schemeClr>
                            </a:solidFill>
                            <a:latin typeface="Cambria Math" panose="02040503050406030204" pitchFamily="18" charset="0"/>
                          </a:rPr>
                          <m:t>h</m:t>
                        </m:r>
                      </m:e>
                      <m:sub>
                        <m:r>
                          <a:rPr lang="en-US" altLang="zh-CN" b="0" i="1" smtClean="0">
                            <a:solidFill>
                              <a:schemeClr val="tx1">
                                <a:lumMod val="95000"/>
                                <a:lumOff val="5000"/>
                              </a:schemeClr>
                            </a:solidFill>
                            <a:latin typeface="Cambria Math" panose="02040503050406030204" pitchFamily="18" charset="0"/>
                          </a:rPr>
                          <m:t>2</m:t>
                        </m:r>
                      </m:sub>
                    </m:sSub>
                  </m:oMath>
                </a14:m>
                <a:r>
                  <a:rPr lang="zh-CN" altLang="en-US" dirty="0">
                    <a:solidFill>
                      <a:schemeClr val="tx1">
                        <a:lumMod val="95000"/>
                        <a:lumOff val="5000"/>
                      </a:schemeClr>
                    </a:solidFill>
                  </a:rPr>
                  <a:t>、</a:t>
                </a:r>
                <a:r>
                  <a:rPr lang="en-US" altLang="zh-CN" dirty="0">
                    <a:solidFill>
                      <a:schemeClr val="tx1">
                        <a:lumMod val="95000"/>
                        <a:lumOff val="5000"/>
                      </a:schemeClr>
                    </a:solidFill>
                  </a:rPr>
                  <a:t> </a:t>
                </a:r>
                <a14:m>
                  <m:oMath xmlns:m="http://schemas.openxmlformats.org/officeDocument/2006/math">
                    <m:sSub>
                      <m:sSubPr>
                        <m:ctrlPr>
                          <a:rPr lang="en-US" altLang="zh-CN" i="1">
                            <a:solidFill>
                              <a:schemeClr val="tx1">
                                <a:lumMod val="95000"/>
                                <a:lumOff val="5000"/>
                              </a:schemeClr>
                            </a:solidFill>
                            <a:latin typeface="Cambria Math" panose="02040503050406030204" pitchFamily="18" charset="0"/>
                          </a:rPr>
                        </m:ctrlPr>
                      </m:sSubPr>
                      <m:e>
                        <m:r>
                          <a:rPr lang="en-US" altLang="zh-CN" b="0" i="1">
                            <a:solidFill>
                              <a:schemeClr val="tx1">
                                <a:lumMod val="95000"/>
                                <a:lumOff val="5000"/>
                              </a:schemeClr>
                            </a:solidFill>
                            <a:latin typeface="Cambria Math" panose="02040503050406030204" pitchFamily="18" charset="0"/>
                          </a:rPr>
                          <m:t>h</m:t>
                        </m:r>
                      </m:e>
                      <m:sub>
                        <m:r>
                          <a:rPr lang="en-US" altLang="zh-CN" b="0" i="1" smtClean="0">
                            <a:solidFill>
                              <a:schemeClr val="tx1">
                                <a:lumMod val="95000"/>
                                <a:lumOff val="5000"/>
                              </a:schemeClr>
                            </a:solidFill>
                            <a:latin typeface="Cambria Math" panose="02040503050406030204" pitchFamily="18" charset="0"/>
                          </a:rPr>
                          <m:t>3</m:t>
                        </m:r>
                      </m:sub>
                    </m:sSub>
                    <m:r>
                      <a:rPr lang="en-US" altLang="zh-CN" b="0" i="1">
                        <a:solidFill>
                          <a:schemeClr val="tx1">
                            <a:lumMod val="95000"/>
                            <a:lumOff val="5000"/>
                          </a:schemeClr>
                        </a:solidFill>
                        <a:latin typeface="Cambria Math" panose="02040503050406030204" pitchFamily="18" charset="0"/>
                      </a:rPr>
                      <m:t> </m:t>
                    </m:r>
                  </m:oMath>
                </a14:m>
                <a:r>
                  <a:rPr lang="zh-CN" altLang="en-US" dirty="0">
                    <a:solidFill>
                      <a:schemeClr val="tx1">
                        <a:lumMod val="95000"/>
                        <a:lumOff val="5000"/>
                      </a:schemeClr>
                    </a:solidFill>
                  </a:rPr>
                  <a:t>，但最后输入给解码器的只有最终的</a:t>
                </a:r>
                <a14:m>
                  <m:oMath xmlns:m="http://schemas.openxmlformats.org/officeDocument/2006/math">
                    <m:sSub>
                      <m:sSubPr>
                        <m:ctrlPr>
                          <a:rPr lang="en-US" altLang="zh-CN" i="1">
                            <a:solidFill>
                              <a:schemeClr val="tx1">
                                <a:lumMod val="95000"/>
                                <a:lumOff val="5000"/>
                              </a:schemeClr>
                            </a:solidFill>
                            <a:latin typeface="Cambria Math" panose="02040503050406030204" pitchFamily="18" charset="0"/>
                          </a:rPr>
                        </m:ctrlPr>
                      </m:sSubPr>
                      <m:e>
                        <m:r>
                          <a:rPr lang="en-US" altLang="zh-CN" b="0" i="1">
                            <a:solidFill>
                              <a:schemeClr val="tx1">
                                <a:lumMod val="95000"/>
                                <a:lumOff val="5000"/>
                              </a:schemeClr>
                            </a:solidFill>
                            <a:latin typeface="Cambria Math" panose="02040503050406030204" pitchFamily="18" charset="0"/>
                          </a:rPr>
                          <m:t>h</m:t>
                        </m:r>
                      </m:e>
                      <m:sub>
                        <m:r>
                          <a:rPr lang="en-US" altLang="zh-CN" b="0" i="1" smtClean="0">
                            <a:solidFill>
                              <a:schemeClr val="tx1">
                                <a:lumMod val="95000"/>
                                <a:lumOff val="5000"/>
                              </a:schemeClr>
                            </a:solidFill>
                            <a:latin typeface="Cambria Math" panose="02040503050406030204" pitchFamily="18" charset="0"/>
                          </a:rPr>
                          <m:t>4</m:t>
                        </m:r>
                      </m:sub>
                    </m:sSub>
                    <m:r>
                      <a:rPr lang="en-US" altLang="zh-CN" b="0" i="1">
                        <a:solidFill>
                          <a:schemeClr val="tx1">
                            <a:lumMod val="95000"/>
                            <a:lumOff val="5000"/>
                          </a:schemeClr>
                        </a:solidFill>
                        <a:latin typeface="Cambria Math" panose="02040503050406030204" pitchFamily="18" charset="0"/>
                      </a:rPr>
                      <m:t> </m:t>
                    </m:r>
                  </m:oMath>
                </a14:m>
                <a:r>
                  <a:rPr lang="zh-CN" altLang="en-US" b="1" dirty="0">
                    <a:solidFill>
                      <a:schemeClr val="tx1">
                        <a:lumMod val="95000"/>
                        <a:lumOff val="5000"/>
                      </a:schemeClr>
                    </a:solidFill>
                  </a:rPr>
                  <a:t>。有没有这么一种可能，在解码器输出“</a:t>
                </a:r>
                <a:r>
                  <a:rPr lang="en-US" altLang="zh-CN" b="1" dirty="0">
                    <a:solidFill>
                      <a:schemeClr val="tx1">
                        <a:lumMod val="95000"/>
                        <a:lumOff val="5000"/>
                      </a:schemeClr>
                    </a:solidFill>
                  </a:rPr>
                  <a:t>hit”</a:t>
                </a:r>
                <a:r>
                  <a:rPr lang="zh-CN" altLang="en-US" b="1" dirty="0">
                    <a:solidFill>
                      <a:schemeClr val="tx1">
                        <a:lumMod val="95000"/>
                        <a:lumOff val="5000"/>
                      </a:schemeClr>
                    </a:solidFill>
                  </a:rPr>
                  <a:t>这个词的时候，相比于用被更新过的</a:t>
                </a:r>
                <a14:m>
                  <m:oMath xmlns:m="http://schemas.openxmlformats.org/officeDocument/2006/math">
                    <m:sSub>
                      <m:sSubPr>
                        <m:ctrlPr>
                          <a:rPr lang="en-US" altLang="zh-CN" b="1" i="1">
                            <a:solidFill>
                              <a:schemeClr val="tx1">
                                <a:lumMod val="95000"/>
                                <a:lumOff val="5000"/>
                              </a:schemeClr>
                            </a:solidFill>
                            <a:latin typeface="Cambria Math" panose="02040503050406030204" pitchFamily="18" charset="0"/>
                          </a:rPr>
                        </m:ctrlPr>
                      </m:sSubPr>
                      <m:e>
                        <m:r>
                          <a:rPr lang="en-US" altLang="zh-CN" b="1" i="1">
                            <a:solidFill>
                              <a:schemeClr val="tx1">
                                <a:lumMod val="95000"/>
                                <a:lumOff val="5000"/>
                              </a:schemeClr>
                            </a:solidFill>
                            <a:latin typeface="Cambria Math" panose="02040503050406030204" pitchFamily="18" charset="0"/>
                          </a:rPr>
                          <m:t>𝒉</m:t>
                        </m:r>
                      </m:e>
                      <m:sub>
                        <m:r>
                          <a:rPr lang="en-US" altLang="zh-CN" b="1" i="1">
                            <a:solidFill>
                              <a:schemeClr val="tx1">
                                <a:lumMod val="95000"/>
                                <a:lumOff val="5000"/>
                              </a:schemeClr>
                            </a:solidFill>
                            <a:latin typeface="Cambria Math" panose="02040503050406030204" pitchFamily="18" charset="0"/>
                          </a:rPr>
                          <m:t>𝟒</m:t>
                        </m:r>
                      </m:sub>
                    </m:sSub>
                    <m:r>
                      <a:rPr lang="en-US" altLang="zh-CN" b="1" i="1">
                        <a:solidFill>
                          <a:schemeClr val="tx1">
                            <a:lumMod val="95000"/>
                            <a:lumOff val="5000"/>
                          </a:schemeClr>
                        </a:solidFill>
                        <a:latin typeface="Cambria Math" panose="02040503050406030204" pitchFamily="18" charset="0"/>
                      </a:rPr>
                      <m:t> </m:t>
                    </m:r>
                  </m:oMath>
                </a14:m>
                <a:r>
                  <a:rPr lang="zh-CN" altLang="en-US" b="1" dirty="0">
                    <a:solidFill>
                      <a:schemeClr val="tx1">
                        <a:lumMod val="95000"/>
                        <a:lumOff val="5000"/>
                      </a:schemeClr>
                    </a:solidFill>
                  </a:rPr>
                  <a:t>，其实用原始的</a:t>
                </a:r>
                <a14:m>
                  <m:oMath xmlns:m="http://schemas.openxmlformats.org/officeDocument/2006/math">
                    <m:sSub>
                      <m:sSubPr>
                        <m:ctrlPr>
                          <a:rPr lang="en-US" altLang="zh-CN" b="1" i="1">
                            <a:solidFill>
                              <a:schemeClr val="tx1">
                                <a:lumMod val="95000"/>
                                <a:lumOff val="5000"/>
                              </a:schemeClr>
                            </a:solidFill>
                            <a:latin typeface="Cambria Math" panose="02040503050406030204" pitchFamily="18" charset="0"/>
                          </a:rPr>
                        </m:ctrlPr>
                      </m:sSubPr>
                      <m:e>
                        <m:r>
                          <a:rPr lang="en-US" altLang="zh-CN" b="1" i="1">
                            <a:solidFill>
                              <a:schemeClr val="tx1">
                                <a:lumMod val="95000"/>
                                <a:lumOff val="5000"/>
                              </a:schemeClr>
                            </a:solidFill>
                            <a:latin typeface="Cambria Math" panose="02040503050406030204" pitchFamily="18" charset="0"/>
                          </a:rPr>
                          <m:t>𝒉</m:t>
                        </m:r>
                      </m:e>
                      <m:sub>
                        <m:r>
                          <a:rPr lang="en-US" altLang="zh-CN" b="1" i="1">
                            <a:solidFill>
                              <a:schemeClr val="tx1">
                                <a:lumMod val="95000"/>
                                <a:lumOff val="5000"/>
                              </a:schemeClr>
                            </a:solidFill>
                            <a:latin typeface="Cambria Math" panose="02040503050406030204" pitchFamily="18" charset="0"/>
                          </a:rPr>
                          <m:t>𝟏</m:t>
                        </m:r>
                      </m:sub>
                    </m:sSub>
                  </m:oMath>
                </a14:m>
                <a:r>
                  <a:rPr lang="zh-CN" altLang="en-US" b="1" dirty="0">
                    <a:solidFill>
                      <a:schemeClr val="tx1">
                        <a:lumMod val="95000"/>
                        <a:lumOff val="5000"/>
                      </a:schemeClr>
                    </a:solidFill>
                  </a:rPr>
                  <a:t>或者</a:t>
                </a:r>
                <a14:m>
                  <m:oMath xmlns:m="http://schemas.openxmlformats.org/officeDocument/2006/math">
                    <m:sSub>
                      <m:sSubPr>
                        <m:ctrlPr>
                          <a:rPr lang="en-US" altLang="zh-CN" b="1" i="1">
                            <a:solidFill>
                              <a:schemeClr val="tx1">
                                <a:lumMod val="95000"/>
                                <a:lumOff val="5000"/>
                              </a:schemeClr>
                            </a:solidFill>
                            <a:latin typeface="Cambria Math" panose="02040503050406030204" pitchFamily="18" charset="0"/>
                          </a:rPr>
                        </m:ctrlPr>
                      </m:sSubPr>
                      <m:e>
                        <m:r>
                          <a:rPr lang="en-US" altLang="zh-CN" b="1" i="1">
                            <a:solidFill>
                              <a:schemeClr val="tx1">
                                <a:lumMod val="95000"/>
                                <a:lumOff val="5000"/>
                              </a:schemeClr>
                            </a:solidFill>
                            <a:latin typeface="Cambria Math" panose="02040503050406030204" pitchFamily="18" charset="0"/>
                          </a:rPr>
                          <m:t>𝒉</m:t>
                        </m:r>
                      </m:e>
                      <m:sub>
                        <m:r>
                          <a:rPr lang="en-US" altLang="zh-CN" b="1" i="1">
                            <a:solidFill>
                              <a:schemeClr val="tx1">
                                <a:lumMod val="95000"/>
                                <a:lumOff val="5000"/>
                              </a:schemeClr>
                            </a:solidFill>
                            <a:latin typeface="Cambria Math" panose="02040503050406030204" pitchFamily="18" charset="0"/>
                          </a:rPr>
                          <m:t>𝟐</m:t>
                        </m:r>
                      </m:sub>
                    </m:sSub>
                    <m:r>
                      <a:rPr lang="en-US" altLang="zh-CN" b="1" i="1">
                        <a:solidFill>
                          <a:schemeClr val="tx1">
                            <a:lumMod val="95000"/>
                            <a:lumOff val="5000"/>
                          </a:schemeClr>
                        </a:solidFill>
                        <a:latin typeface="Cambria Math" panose="02040503050406030204" pitchFamily="18" charset="0"/>
                      </a:rPr>
                      <m:t> </m:t>
                    </m:r>
                  </m:oMath>
                </a14:m>
                <a:r>
                  <a:rPr lang="zh-CN" altLang="en-US" b="1" dirty="0">
                    <a:solidFill>
                      <a:schemeClr val="tx1">
                        <a:lumMod val="95000"/>
                        <a:lumOff val="5000"/>
                      </a:schemeClr>
                    </a:solidFill>
                  </a:rPr>
                  <a:t>，效果反而会更好？</a:t>
                </a:r>
                <a:endParaRPr lang="en-US" altLang="zh-CN" b="1" dirty="0">
                  <a:solidFill>
                    <a:schemeClr val="tx1">
                      <a:lumMod val="95000"/>
                      <a:lumOff val="5000"/>
                    </a:schemeClr>
                  </a:solidFill>
                </a:endParaRPr>
              </a:p>
            </p:txBody>
          </p:sp>
        </mc:Choice>
        <mc:Fallback xmlns="">
          <p:sp>
            <p:nvSpPr>
              <p:cNvPr id="6" name="TextBox 30">
                <a:extLst>
                  <a:ext uri="{FF2B5EF4-FFF2-40B4-BE49-F238E27FC236}">
                    <a16:creationId xmlns:a16="http://schemas.microsoft.com/office/drawing/2014/main" id="{B602C753-9F04-E82C-DA02-D6BCB5A58A16}"/>
                  </a:ext>
                </a:extLst>
              </p:cNvPr>
              <p:cNvSpPr txBox="1">
                <a:spLocks noRot="1" noChangeAspect="1" noMove="1" noResize="1" noEditPoints="1" noAdjustHandles="1" noChangeArrowheads="1" noChangeShapeType="1" noTextEdit="1"/>
              </p:cNvSpPr>
              <p:nvPr/>
            </p:nvSpPr>
            <p:spPr>
              <a:xfrm>
                <a:off x="7210425" y="1436845"/>
                <a:ext cx="4699154" cy="3711785"/>
              </a:xfrm>
              <a:prstGeom prst="rect">
                <a:avLst/>
              </a:prstGeom>
              <a:blipFill>
                <a:blip r:embed="rId3"/>
                <a:stretch>
                  <a:fillRect l="-3113" t="-2299" r="-7912" b="-26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1646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64019CD-62CA-4147-838B-4115375019FA}"/>
              </a:ext>
            </a:extLst>
          </p:cNvPr>
          <p:cNvSpPr txBox="1"/>
          <p:nvPr/>
        </p:nvSpPr>
        <p:spPr>
          <a:xfrm>
            <a:off x="5232619" y="1724528"/>
            <a:ext cx="1726755" cy="923330"/>
          </a:xfrm>
          <a:prstGeom prst="rect">
            <a:avLst/>
          </a:prstGeom>
          <a:noFill/>
        </p:spPr>
        <p:txBody>
          <a:bodyPr wrap="none" rtlCol="0">
            <a:spAutoFit/>
          </a:bodyPr>
          <a:lstStyle/>
          <a:p>
            <a:pPr algn="ctr"/>
            <a:r>
              <a:rPr lang="zh-CN" altLang="en-US" sz="5400" b="1" dirty="0">
                <a:solidFill>
                  <a:srgbClr val="373C3F"/>
                </a:solidFill>
              </a:rPr>
              <a:t>前 言</a:t>
            </a:r>
          </a:p>
        </p:txBody>
      </p:sp>
      <p:sp>
        <p:nvSpPr>
          <p:cNvPr id="6" name="矩形 5">
            <a:extLst>
              <a:ext uri="{FF2B5EF4-FFF2-40B4-BE49-F238E27FC236}">
                <a16:creationId xmlns:a16="http://schemas.microsoft.com/office/drawing/2014/main" id="{B55BEEC1-DE0B-4266-8DE2-ED2BD1F93CB8}"/>
              </a:ext>
            </a:extLst>
          </p:cNvPr>
          <p:cNvSpPr/>
          <p:nvPr/>
        </p:nvSpPr>
        <p:spPr>
          <a:xfrm>
            <a:off x="2258009" y="2647858"/>
            <a:ext cx="7675977" cy="2536400"/>
          </a:xfrm>
          <a:prstGeom prst="rect">
            <a:avLst/>
          </a:prstGeom>
        </p:spPr>
        <p:txBody>
          <a:bodyPr wrap="square">
            <a:spAutoFit/>
          </a:bodyPr>
          <a:lstStyle/>
          <a:p>
            <a:pPr>
              <a:lnSpc>
                <a:spcPct val="150000"/>
              </a:lnSpc>
            </a:pPr>
            <a:r>
              <a:rPr lang="zh-CN" altLang="en-US" dirty="0">
                <a:solidFill>
                  <a:srgbClr val="373C3F"/>
                </a:solidFill>
                <a:latin typeface="微软雅黑" panose="020B0503020204020204" pitchFamily="34" charset="-122"/>
                <a:ea typeface="微软雅黑" panose="020B0503020204020204" pitchFamily="34" charset="-122"/>
                <a:cs typeface="+mn-ea"/>
                <a:sym typeface="+mn-lt"/>
              </a:rPr>
              <a:t>通过飞书文档</a:t>
            </a:r>
            <a:r>
              <a:rPr lang="en-US" altLang="zh-CN" dirty="0">
                <a:solidFill>
                  <a:srgbClr val="373C3F"/>
                </a:solidFill>
                <a:latin typeface="微软雅黑" panose="020B0503020204020204" pitchFamily="34" charset="-122"/>
                <a:ea typeface="微软雅黑" panose="020B0503020204020204" pitchFamily="34" charset="-122"/>
                <a:cs typeface="+mn-ea"/>
                <a:sym typeface="+mn-lt"/>
              </a:rPr>
              <a:t>——</a:t>
            </a:r>
            <a:r>
              <a:rPr lang="en-US" altLang="zh-CN" dirty="0">
                <a:solidFill>
                  <a:srgbClr val="373C3F"/>
                </a:solidFill>
                <a:latin typeface="微软雅黑" panose="020B0503020204020204" pitchFamily="34" charset="-122"/>
                <a:ea typeface="微软雅黑" panose="020B0503020204020204" pitchFamily="34" charset="-122"/>
                <a:cs typeface="+mn-ea"/>
                <a:sym typeface="+mn-lt"/>
                <a:hlinkClick r:id="rId2"/>
              </a:rPr>
              <a:t>The </a:t>
            </a:r>
            <a:r>
              <a:rPr lang="en-US" altLang="zh-CN" dirty="0" err="1">
                <a:solidFill>
                  <a:srgbClr val="373C3F"/>
                </a:solidFill>
                <a:latin typeface="微软雅黑" panose="020B0503020204020204" pitchFamily="34" charset="-122"/>
                <a:ea typeface="微软雅黑" panose="020B0503020204020204" pitchFamily="34" charset="-122"/>
                <a:cs typeface="+mn-ea"/>
                <a:sym typeface="+mn-lt"/>
                <a:hlinkClick r:id="rId2"/>
              </a:rPr>
              <a:t>Docunment</a:t>
            </a:r>
            <a:r>
              <a:rPr lang="en-US" altLang="zh-CN" dirty="0">
                <a:solidFill>
                  <a:srgbClr val="373C3F"/>
                </a:solidFill>
                <a:latin typeface="微软雅黑" panose="020B0503020204020204" pitchFamily="34" charset="-122"/>
                <a:ea typeface="微软雅黑" panose="020B0503020204020204" pitchFamily="34" charset="-122"/>
                <a:cs typeface="+mn-ea"/>
                <a:sym typeface="+mn-lt"/>
                <a:hlinkClick r:id="rId2"/>
              </a:rPr>
              <a:t> is All You Need</a:t>
            </a:r>
            <a:r>
              <a:rPr lang="zh-CN" altLang="en-US" dirty="0">
                <a:solidFill>
                  <a:srgbClr val="373C3F"/>
                </a:solidFill>
                <a:latin typeface="微软雅黑" panose="020B0503020204020204" pitchFamily="34" charset="-122"/>
                <a:ea typeface="微软雅黑" panose="020B0503020204020204" pitchFamily="34" charset="-122"/>
                <a:cs typeface="+mn-ea"/>
                <a:sym typeface="+mn-lt"/>
              </a:rPr>
              <a:t>，帮助读者穿起了近</a:t>
            </a:r>
            <a:r>
              <a:rPr lang="en-US" altLang="zh-CN" dirty="0">
                <a:solidFill>
                  <a:srgbClr val="373C3F"/>
                </a:solidFill>
                <a:latin typeface="微软雅黑" panose="020B0503020204020204" pitchFamily="34" charset="-122"/>
                <a:ea typeface="微软雅黑" panose="020B0503020204020204" pitchFamily="34" charset="-122"/>
                <a:cs typeface="+mn-ea"/>
                <a:sym typeface="+mn-lt"/>
              </a:rPr>
              <a:t>10</a:t>
            </a:r>
            <a:r>
              <a:rPr lang="zh-CN" altLang="en-US" dirty="0">
                <a:solidFill>
                  <a:srgbClr val="373C3F"/>
                </a:solidFill>
                <a:latin typeface="微软雅黑" panose="020B0503020204020204" pitchFamily="34" charset="-122"/>
                <a:ea typeface="微软雅黑" panose="020B0503020204020204" pitchFamily="34" charset="-122"/>
                <a:cs typeface="+mn-ea"/>
                <a:sym typeface="+mn-lt"/>
              </a:rPr>
              <a:t>年</a:t>
            </a:r>
            <a:r>
              <a:rPr lang="en-US" altLang="zh-CN" dirty="0">
                <a:solidFill>
                  <a:srgbClr val="373C3F"/>
                </a:solidFill>
                <a:latin typeface="微软雅黑" panose="020B0503020204020204" pitchFamily="34" charset="-122"/>
                <a:ea typeface="微软雅黑" panose="020B0503020204020204" pitchFamily="34" charset="-122"/>
                <a:cs typeface="+mn-ea"/>
                <a:sym typeface="+mn-lt"/>
              </a:rPr>
              <a:t>NLP</a:t>
            </a:r>
            <a:r>
              <a:rPr lang="zh-CN" altLang="en-US" dirty="0">
                <a:solidFill>
                  <a:srgbClr val="373C3F"/>
                </a:solidFill>
                <a:latin typeface="微软雅黑" panose="020B0503020204020204" pitchFamily="34" charset="-122"/>
                <a:ea typeface="微软雅黑" panose="020B0503020204020204" pitchFamily="34" charset="-122"/>
                <a:cs typeface="+mn-ea"/>
                <a:sym typeface="+mn-lt"/>
              </a:rPr>
              <a:t>行业的主要发展脉络，虽然并没有完全涵盖整个</a:t>
            </a:r>
            <a:r>
              <a:rPr lang="en-US" altLang="zh-CN" dirty="0">
                <a:solidFill>
                  <a:srgbClr val="373C3F"/>
                </a:solidFill>
                <a:latin typeface="微软雅黑" panose="020B0503020204020204" pitchFamily="34" charset="-122"/>
                <a:ea typeface="微软雅黑" panose="020B0503020204020204" pitchFamily="34" charset="-122"/>
                <a:cs typeface="+mn-ea"/>
                <a:sym typeface="+mn-lt"/>
              </a:rPr>
              <a:t>NLP</a:t>
            </a:r>
            <a:r>
              <a:rPr lang="zh-CN" altLang="en-US" dirty="0">
                <a:solidFill>
                  <a:srgbClr val="373C3F"/>
                </a:solidFill>
                <a:latin typeface="微软雅黑" panose="020B0503020204020204" pitchFamily="34" charset="-122"/>
                <a:ea typeface="微软雅黑" panose="020B0503020204020204" pitchFamily="34" charset="-122"/>
                <a:cs typeface="+mn-ea"/>
                <a:sym typeface="+mn-lt"/>
              </a:rPr>
              <a:t>领域的全部内容，但是基于</a:t>
            </a:r>
            <a:r>
              <a:rPr lang="en-US" altLang="zh-CN" dirty="0">
                <a:solidFill>
                  <a:srgbClr val="373C3F"/>
                </a:solidFill>
                <a:latin typeface="微软雅黑" panose="020B0503020204020204" pitchFamily="34" charset="-122"/>
                <a:ea typeface="微软雅黑" panose="020B0503020204020204" pitchFamily="34" charset="-122"/>
                <a:cs typeface="+mn-ea"/>
                <a:sym typeface="+mn-lt"/>
              </a:rPr>
              <a:t>LLM</a:t>
            </a:r>
            <a:r>
              <a:rPr lang="zh-CN" altLang="en-US" dirty="0">
                <a:solidFill>
                  <a:srgbClr val="373C3F"/>
                </a:solidFill>
                <a:latin typeface="微软雅黑" panose="020B0503020204020204" pitchFamily="34" charset="-122"/>
                <a:ea typeface="微软雅黑" panose="020B0503020204020204" pitchFamily="34" charset="-122"/>
                <a:cs typeface="+mn-ea"/>
                <a:sym typeface="+mn-lt"/>
              </a:rPr>
              <a:t>当前的火爆，详细介绍了</a:t>
            </a:r>
            <a:r>
              <a:rPr lang="en-US" altLang="zh-CN" dirty="0">
                <a:solidFill>
                  <a:srgbClr val="373C3F"/>
                </a:solidFill>
                <a:latin typeface="微软雅黑" panose="020B0503020204020204" pitchFamily="34" charset="-122"/>
                <a:ea typeface="微软雅黑" panose="020B0503020204020204" pitchFamily="34" charset="-122"/>
                <a:cs typeface="+mn-ea"/>
                <a:sym typeface="+mn-lt"/>
              </a:rPr>
              <a:t>LLM</a:t>
            </a:r>
            <a:r>
              <a:rPr lang="zh-CN" altLang="en-US" dirty="0">
                <a:solidFill>
                  <a:srgbClr val="373C3F"/>
                </a:solidFill>
                <a:latin typeface="微软雅黑" panose="020B0503020204020204" pitchFamily="34" charset="-122"/>
                <a:ea typeface="微软雅黑" panose="020B0503020204020204" pitchFamily="34" charset="-122"/>
                <a:cs typeface="+mn-ea"/>
                <a:sym typeface="+mn-lt"/>
              </a:rPr>
              <a:t>的前生今世，读完让人赞不绝口。现抛砖引玉，将自己的读后感分享给大家，如有疑惑，欢迎提问，鼓励读者自行阅读文档原文，辅以大量的资料查询，方能在</a:t>
            </a:r>
            <a:r>
              <a:rPr lang="en-US" altLang="zh-CN" dirty="0">
                <a:solidFill>
                  <a:srgbClr val="373C3F"/>
                </a:solidFill>
                <a:latin typeface="微软雅黑" panose="020B0503020204020204" pitchFamily="34" charset="-122"/>
                <a:ea typeface="微软雅黑" panose="020B0503020204020204" pitchFamily="34" charset="-122"/>
                <a:cs typeface="+mn-ea"/>
                <a:sym typeface="+mn-lt"/>
              </a:rPr>
              <a:t>LLM</a:t>
            </a:r>
            <a:r>
              <a:rPr lang="zh-CN" altLang="en-US" dirty="0">
                <a:solidFill>
                  <a:srgbClr val="373C3F"/>
                </a:solidFill>
                <a:latin typeface="微软雅黑" panose="020B0503020204020204" pitchFamily="34" charset="-122"/>
                <a:ea typeface="微软雅黑" panose="020B0503020204020204" pitchFamily="34" charset="-122"/>
                <a:cs typeface="+mn-ea"/>
                <a:sym typeface="+mn-lt"/>
              </a:rPr>
              <a:t>领域更进一步，祝大家学业有成！</a:t>
            </a:r>
            <a:endParaRPr lang="en-US" altLang="zh-CN" dirty="0">
              <a:solidFill>
                <a:srgbClr val="373C3F"/>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21305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939637" y="514289"/>
            <a:ext cx="10312759" cy="646331"/>
          </a:xfrm>
          <a:prstGeom prst="rect">
            <a:avLst/>
          </a:prstGeom>
          <a:noFill/>
        </p:spPr>
        <p:txBody>
          <a:bodyPr wrap="none" rtlCol="0">
            <a:spAutoFit/>
          </a:bodyPr>
          <a:lstStyle/>
          <a:p>
            <a:pPr algn="ctr"/>
            <a:r>
              <a:rPr lang="zh-CN" altLang="en-US" sz="3600" b="1" dirty="0">
                <a:solidFill>
                  <a:srgbClr val="828979"/>
                </a:solidFill>
              </a:rPr>
              <a:t>注意力机制 </a:t>
            </a:r>
            <a:r>
              <a:rPr lang="en-US" altLang="zh-CN" sz="3600" b="1" dirty="0">
                <a:solidFill>
                  <a:srgbClr val="828979"/>
                </a:solidFill>
              </a:rPr>
              <a:t>Attention——Attention</a:t>
            </a:r>
            <a:r>
              <a:rPr lang="zh-CN" altLang="en-US" sz="3600" b="1" dirty="0">
                <a:solidFill>
                  <a:srgbClr val="828979"/>
                </a:solidFill>
              </a:rPr>
              <a:t>机制的直观理解</a:t>
            </a:r>
          </a:p>
        </p:txBody>
      </p:sp>
      <p:sp>
        <p:nvSpPr>
          <p:cNvPr id="6" name="TextBox 30">
            <a:extLst>
              <a:ext uri="{FF2B5EF4-FFF2-40B4-BE49-F238E27FC236}">
                <a16:creationId xmlns:a16="http://schemas.microsoft.com/office/drawing/2014/main" id="{B602C753-9F04-E82C-DA02-D6BCB5A58A16}"/>
              </a:ext>
            </a:extLst>
          </p:cNvPr>
          <p:cNvSpPr txBox="1"/>
          <p:nvPr/>
        </p:nvSpPr>
        <p:spPr>
          <a:xfrm>
            <a:off x="7210425" y="1436845"/>
            <a:ext cx="4699154" cy="4653582"/>
          </a:xfrm>
          <a:prstGeom prst="rect">
            <a:avLst/>
          </a:prstGeom>
          <a:noFill/>
        </p:spPr>
        <p:txBody>
          <a:bodyPr wrap="square" lIns="0" tIns="0" rIns="0" bIns="0" rtlCol="0" anchor="t">
            <a:spAutoFit/>
          </a:bodyPr>
          <a:lstStyle/>
          <a:p>
            <a:pPr marL="285750" indent="-28575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前面提到了，“</a:t>
            </a:r>
            <a:r>
              <a:rPr lang="en-US" altLang="zh-CN" dirty="0">
                <a:solidFill>
                  <a:schemeClr val="tx1">
                    <a:lumMod val="95000"/>
                    <a:lumOff val="5000"/>
                  </a:schemeClr>
                </a:solidFill>
              </a:rPr>
              <a:t>Attention</a:t>
            </a:r>
            <a:r>
              <a:rPr lang="zh-CN" altLang="en-US" dirty="0">
                <a:solidFill>
                  <a:schemeClr val="tx1">
                    <a:lumMod val="95000"/>
                    <a:lumOff val="5000"/>
                  </a:schemeClr>
                </a:solidFill>
              </a:rPr>
              <a:t>直接把</a:t>
            </a:r>
            <a:r>
              <a:rPr lang="en-US" altLang="zh-CN" dirty="0">
                <a:solidFill>
                  <a:schemeClr val="tx1">
                    <a:lumMod val="95000"/>
                    <a:lumOff val="5000"/>
                  </a:schemeClr>
                </a:solidFill>
              </a:rPr>
              <a:t>Decoder</a:t>
            </a:r>
            <a:r>
              <a:rPr lang="zh-CN" altLang="en-US" dirty="0">
                <a:solidFill>
                  <a:schemeClr val="tx1">
                    <a:lumMod val="95000"/>
                    <a:lumOff val="5000"/>
                  </a:schemeClr>
                </a:solidFill>
              </a:rPr>
              <a:t>中的每一个隐层，和</a:t>
            </a:r>
            <a:r>
              <a:rPr lang="en-US" altLang="zh-CN" dirty="0">
                <a:solidFill>
                  <a:schemeClr val="tx1">
                    <a:lumMod val="95000"/>
                    <a:lumOff val="5000"/>
                  </a:schemeClr>
                </a:solidFill>
              </a:rPr>
              <a:t>Encoder</a:t>
            </a:r>
            <a:r>
              <a:rPr lang="zh-CN" altLang="en-US" dirty="0">
                <a:solidFill>
                  <a:schemeClr val="tx1">
                    <a:lumMod val="95000"/>
                    <a:lumOff val="5000"/>
                  </a:schemeClr>
                </a:solidFill>
              </a:rPr>
              <a:t>中的每一个隐层，都连接起来了。”这样的话，</a:t>
            </a:r>
            <a:r>
              <a:rPr lang="en-US" altLang="zh-CN" dirty="0">
                <a:solidFill>
                  <a:schemeClr val="tx1">
                    <a:lumMod val="95000"/>
                    <a:lumOff val="5000"/>
                  </a:schemeClr>
                </a:solidFill>
              </a:rPr>
              <a:t>Encoder RNN</a:t>
            </a:r>
            <a:r>
              <a:rPr lang="zh-CN" altLang="en-US" dirty="0">
                <a:solidFill>
                  <a:schemeClr val="tx1">
                    <a:lumMod val="95000"/>
                    <a:lumOff val="5000"/>
                  </a:schemeClr>
                </a:solidFill>
              </a:rPr>
              <a:t>的最后一个隐状态就不再是“信息”瓶颈了</a:t>
            </a:r>
            <a:endParaRPr lang="en-US" altLang="zh-CN" dirty="0">
              <a:solidFill>
                <a:schemeClr val="tx1">
                  <a:lumMod val="95000"/>
                  <a:lumOff val="5000"/>
                </a:schemeClr>
              </a:solidFill>
            </a:endParaRPr>
          </a:p>
          <a:p>
            <a:pPr marL="285750" indent="-285750" algn="just" defTabSz="1219170">
              <a:spcBef>
                <a:spcPct val="20000"/>
              </a:spcBef>
              <a:buFont typeface="Arial" panose="020B0604020202020204" pitchFamily="34" charset="0"/>
              <a:buChar char="•"/>
              <a:defRPr/>
            </a:pPr>
            <a:endParaRPr lang="en-US" altLang="zh-CN" b="1" dirty="0">
              <a:solidFill>
                <a:schemeClr val="tx1">
                  <a:lumMod val="95000"/>
                  <a:lumOff val="5000"/>
                </a:schemeClr>
              </a:solidFill>
            </a:endParaRPr>
          </a:p>
          <a:p>
            <a:pPr marL="285750" indent="-28575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在解码的时候，是一个词一个词生成的。对于每一个词，它不仅可以接受</a:t>
            </a:r>
            <a:r>
              <a:rPr lang="en-US" altLang="zh-CN" dirty="0">
                <a:solidFill>
                  <a:schemeClr val="tx1">
                    <a:lumMod val="95000"/>
                    <a:lumOff val="5000"/>
                  </a:schemeClr>
                </a:solidFill>
              </a:rPr>
              <a:t>Context Vector</a:t>
            </a:r>
            <a:r>
              <a:rPr lang="zh-CN" altLang="en-US" dirty="0">
                <a:solidFill>
                  <a:schemeClr val="tx1">
                    <a:lumMod val="95000"/>
                    <a:lumOff val="5000"/>
                  </a:schemeClr>
                </a:solidFill>
              </a:rPr>
              <a:t>作为辅助信息</a:t>
            </a:r>
            <a:r>
              <a:rPr lang="en-US" altLang="zh-CN" dirty="0">
                <a:solidFill>
                  <a:schemeClr val="tx1">
                    <a:lumMod val="95000"/>
                    <a:lumOff val="5000"/>
                  </a:schemeClr>
                </a:solidFill>
              </a:rPr>
              <a:t>, </a:t>
            </a:r>
            <a:r>
              <a:rPr lang="zh-CN" altLang="en-US" dirty="0">
                <a:solidFill>
                  <a:schemeClr val="tx1">
                    <a:lumMod val="95000"/>
                    <a:lumOff val="5000"/>
                  </a:schemeClr>
                </a:solidFill>
              </a:rPr>
              <a:t>也可以通过</a:t>
            </a:r>
            <a:r>
              <a:rPr lang="zh-CN" altLang="en-US" b="1" dirty="0">
                <a:solidFill>
                  <a:schemeClr val="tx1">
                    <a:lumMod val="95000"/>
                    <a:lumOff val="5000"/>
                  </a:schemeClr>
                </a:solidFill>
              </a:rPr>
              <a:t>“直连”</a:t>
            </a:r>
            <a:r>
              <a:rPr lang="zh-CN" altLang="en-US" dirty="0">
                <a:solidFill>
                  <a:schemeClr val="tx1">
                    <a:lumMod val="95000"/>
                    <a:lumOff val="5000"/>
                  </a:schemeClr>
                </a:solidFill>
              </a:rPr>
              <a:t>线路去获取</a:t>
            </a:r>
            <a:r>
              <a:rPr lang="en-US" altLang="zh-CN" dirty="0">
                <a:solidFill>
                  <a:schemeClr val="tx1">
                    <a:lumMod val="95000"/>
                    <a:lumOff val="5000"/>
                  </a:schemeClr>
                </a:solidFill>
              </a:rPr>
              <a:t>Encoder RNN</a:t>
            </a:r>
            <a:r>
              <a:rPr lang="zh-CN" altLang="en-US" dirty="0">
                <a:solidFill>
                  <a:schemeClr val="tx1">
                    <a:lumMod val="95000"/>
                    <a:lumOff val="5000"/>
                  </a:schemeClr>
                </a:solidFill>
              </a:rPr>
              <a:t>中的其他的隐状态的信息，从而</a:t>
            </a:r>
            <a:r>
              <a:rPr lang="en-US" altLang="zh-CN" dirty="0">
                <a:solidFill>
                  <a:schemeClr val="tx1">
                    <a:lumMod val="95000"/>
                    <a:lumOff val="5000"/>
                  </a:schemeClr>
                </a:solidFill>
              </a:rPr>
              <a:t>Decoder</a:t>
            </a:r>
            <a:r>
              <a:rPr lang="zh-CN" altLang="en-US" dirty="0">
                <a:solidFill>
                  <a:schemeClr val="tx1">
                    <a:lumMod val="95000"/>
                    <a:lumOff val="5000"/>
                  </a:schemeClr>
                </a:solidFill>
              </a:rPr>
              <a:t>的解码进行辅助</a:t>
            </a:r>
            <a:endParaRPr lang="en-US" altLang="zh-CN" dirty="0">
              <a:solidFill>
                <a:schemeClr val="tx1">
                  <a:lumMod val="95000"/>
                  <a:lumOff val="5000"/>
                </a:schemeClr>
              </a:solidFill>
            </a:endParaRPr>
          </a:p>
          <a:p>
            <a:pPr marL="285750" indent="-285750" algn="just" defTabSz="1219170">
              <a:spcBef>
                <a:spcPct val="20000"/>
              </a:spcBef>
              <a:buFont typeface="Arial" panose="020B0604020202020204" pitchFamily="34" charset="0"/>
              <a:buChar char="•"/>
              <a:defRPr/>
            </a:pPr>
            <a:endParaRPr lang="en-US" altLang="zh-CN" b="1" dirty="0">
              <a:solidFill>
                <a:schemeClr val="tx1">
                  <a:lumMod val="95000"/>
                  <a:lumOff val="5000"/>
                </a:schemeClr>
              </a:solidFill>
            </a:endParaRPr>
          </a:p>
          <a:p>
            <a:pPr marL="285750" indent="-28575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参考左图中的</a:t>
            </a:r>
            <a:r>
              <a:rPr lang="en-US" altLang="zh-CN" dirty="0">
                <a:solidFill>
                  <a:schemeClr val="tx1">
                    <a:lumMod val="95000"/>
                    <a:lumOff val="5000"/>
                  </a:schemeClr>
                </a:solidFill>
              </a:rPr>
              <a:t>Decoder</a:t>
            </a:r>
            <a:r>
              <a:rPr lang="zh-CN" altLang="en-US" dirty="0">
                <a:solidFill>
                  <a:schemeClr val="tx1">
                    <a:lumMod val="95000"/>
                    <a:lumOff val="5000"/>
                  </a:schemeClr>
                </a:solidFill>
              </a:rPr>
              <a:t>的第二个时间步，以</a:t>
            </a:r>
            <a:r>
              <a:rPr lang="en-US" altLang="zh-CN" dirty="0">
                <a:solidFill>
                  <a:schemeClr val="tx1">
                    <a:lumMod val="95000"/>
                    <a:lumOff val="5000"/>
                  </a:schemeClr>
                </a:solidFill>
              </a:rPr>
              <a:t>he</a:t>
            </a:r>
            <a:r>
              <a:rPr lang="zh-CN" altLang="en-US" dirty="0">
                <a:solidFill>
                  <a:schemeClr val="tx1">
                    <a:lumMod val="95000"/>
                    <a:lumOff val="5000"/>
                  </a:schemeClr>
                </a:solidFill>
              </a:rPr>
              <a:t>为输入，并且综合考虑了</a:t>
            </a:r>
            <a:r>
              <a:rPr lang="en-US" altLang="zh-CN" dirty="0">
                <a:solidFill>
                  <a:schemeClr val="tx1">
                    <a:lumMod val="95000"/>
                    <a:lumOff val="5000"/>
                  </a:schemeClr>
                </a:solidFill>
              </a:rPr>
              <a:t>il</a:t>
            </a:r>
            <a:r>
              <a:rPr lang="zh-CN" altLang="en-US" dirty="0">
                <a:solidFill>
                  <a:schemeClr val="tx1">
                    <a:lumMod val="95000"/>
                    <a:lumOff val="5000"/>
                  </a:schemeClr>
                </a:solidFill>
              </a:rPr>
              <a:t>、</a:t>
            </a:r>
            <a:r>
              <a:rPr lang="en-US" altLang="zh-CN" dirty="0">
                <a:solidFill>
                  <a:schemeClr val="tx1">
                    <a:lumMod val="95000"/>
                    <a:lumOff val="5000"/>
                  </a:schemeClr>
                </a:solidFill>
              </a:rPr>
              <a:t>a</a:t>
            </a:r>
            <a:r>
              <a:rPr lang="zh-CN" altLang="en-US" dirty="0">
                <a:solidFill>
                  <a:schemeClr val="tx1">
                    <a:lumMod val="95000"/>
                    <a:lumOff val="5000"/>
                  </a:schemeClr>
                </a:solidFill>
              </a:rPr>
              <a:t>、</a:t>
            </a:r>
            <a:r>
              <a:rPr lang="en-US" altLang="zh-CN" dirty="0">
                <a:solidFill>
                  <a:schemeClr val="tx1">
                    <a:lumMod val="95000"/>
                    <a:lumOff val="5000"/>
                  </a:schemeClr>
                </a:solidFill>
              </a:rPr>
              <a:t>m'</a:t>
            </a:r>
            <a:r>
              <a:rPr lang="zh-CN" altLang="en-US" dirty="0">
                <a:solidFill>
                  <a:schemeClr val="tx1">
                    <a:lumMod val="95000"/>
                    <a:lumOff val="5000"/>
                  </a:schemeClr>
                </a:solidFill>
              </a:rPr>
              <a:t>、</a:t>
            </a:r>
            <a:r>
              <a:rPr lang="en-US" altLang="zh-CN" dirty="0" err="1">
                <a:solidFill>
                  <a:schemeClr val="tx1">
                    <a:lumMod val="95000"/>
                    <a:lumOff val="5000"/>
                  </a:schemeClr>
                </a:solidFill>
              </a:rPr>
              <a:t>entarte</a:t>
            </a:r>
            <a:r>
              <a:rPr lang="zh-CN" altLang="en-US" dirty="0">
                <a:solidFill>
                  <a:schemeClr val="tx1">
                    <a:lumMod val="95000"/>
                    <a:lumOff val="5000"/>
                  </a:schemeClr>
                </a:solidFill>
              </a:rPr>
              <a:t>的隐状态。可见，</a:t>
            </a:r>
            <a:r>
              <a:rPr lang="en-US" altLang="zh-CN" dirty="0">
                <a:solidFill>
                  <a:schemeClr val="tx1">
                    <a:lumMod val="95000"/>
                    <a:lumOff val="5000"/>
                  </a:schemeClr>
                </a:solidFill>
              </a:rPr>
              <a:t>"he"</a:t>
            </a:r>
            <a:r>
              <a:rPr lang="zh-CN" altLang="en-US" dirty="0">
                <a:solidFill>
                  <a:schemeClr val="tx1">
                    <a:lumMod val="95000"/>
                    <a:lumOff val="5000"/>
                  </a:schemeClr>
                </a:solidFill>
              </a:rPr>
              <a:t>时刻的注意力主要分布在</a:t>
            </a:r>
            <a:r>
              <a:rPr lang="en-US" altLang="zh-CN" dirty="0">
                <a:solidFill>
                  <a:schemeClr val="tx1">
                    <a:lumMod val="95000"/>
                    <a:lumOff val="5000"/>
                  </a:schemeClr>
                </a:solidFill>
              </a:rPr>
              <a:t>Encoder</a:t>
            </a:r>
            <a:r>
              <a:rPr lang="zh-CN" altLang="en-US" dirty="0">
                <a:solidFill>
                  <a:schemeClr val="tx1">
                    <a:lumMod val="95000"/>
                    <a:lumOff val="5000"/>
                  </a:schemeClr>
                </a:solidFill>
              </a:rPr>
              <a:t>的第</a:t>
            </a:r>
            <a:r>
              <a:rPr lang="en-US" altLang="zh-CN" dirty="0">
                <a:solidFill>
                  <a:schemeClr val="tx1">
                    <a:lumMod val="95000"/>
                    <a:lumOff val="5000"/>
                  </a:schemeClr>
                </a:solidFill>
              </a:rPr>
              <a:t>2</a:t>
            </a:r>
            <a:r>
              <a:rPr lang="zh-CN" altLang="en-US" dirty="0">
                <a:solidFill>
                  <a:schemeClr val="tx1">
                    <a:lumMod val="95000"/>
                    <a:lumOff val="5000"/>
                  </a:schemeClr>
                </a:solidFill>
              </a:rPr>
              <a:t>和第</a:t>
            </a:r>
            <a:r>
              <a:rPr lang="en-US" altLang="zh-CN" dirty="0">
                <a:solidFill>
                  <a:schemeClr val="tx1">
                    <a:lumMod val="95000"/>
                    <a:lumOff val="5000"/>
                  </a:schemeClr>
                </a:solidFill>
              </a:rPr>
              <a:t>4</a:t>
            </a:r>
            <a:r>
              <a:rPr lang="zh-CN" altLang="en-US" dirty="0">
                <a:solidFill>
                  <a:schemeClr val="tx1">
                    <a:lumMod val="95000"/>
                    <a:lumOff val="5000"/>
                  </a:schemeClr>
                </a:solidFill>
              </a:rPr>
              <a:t>个词上，解码器最终做出了输出</a:t>
            </a:r>
            <a:r>
              <a:rPr lang="en-US" altLang="zh-CN" dirty="0">
                <a:solidFill>
                  <a:schemeClr val="tx1">
                    <a:lumMod val="95000"/>
                    <a:lumOff val="5000"/>
                  </a:schemeClr>
                </a:solidFill>
              </a:rPr>
              <a:t>hit</a:t>
            </a:r>
            <a:r>
              <a:rPr lang="zh-CN" altLang="en-US" dirty="0">
                <a:solidFill>
                  <a:schemeClr val="tx1">
                    <a:lumMod val="95000"/>
                    <a:lumOff val="5000"/>
                  </a:schemeClr>
                </a:solidFill>
              </a:rPr>
              <a:t>的决定</a:t>
            </a:r>
            <a:endParaRPr lang="en-US" altLang="zh-CN" dirty="0">
              <a:solidFill>
                <a:schemeClr val="tx1">
                  <a:lumMod val="95000"/>
                  <a:lumOff val="5000"/>
                </a:schemeClr>
              </a:solidFill>
            </a:endParaRPr>
          </a:p>
        </p:txBody>
      </p:sp>
      <p:pic>
        <p:nvPicPr>
          <p:cNvPr id="4" name="图片 3" descr="图示&#10;&#10;描述已自动生成">
            <a:extLst>
              <a:ext uri="{FF2B5EF4-FFF2-40B4-BE49-F238E27FC236}">
                <a16:creationId xmlns:a16="http://schemas.microsoft.com/office/drawing/2014/main" id="{21CD8C20-01B5-E73C-F89D-C4177947B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421" y="1436845"/>
            <a:ext cx="6800955" cy="5116573"/>
          </a:xfrm>
          <a:prstGeom prst="rect">
            <a:avLst/>
          </a:prstGeom>
        </p:spPr>
      </p:pic>
    </p:spTree>
    <p:extLst>
      <p:ext uri="{BB962C8B-B14F-4D97-AF65-F5344CB8AC3E}">
        <p14:creationId xmlns:p14="http://schemas.microsoft.com/office/powerpoint/2010/main" val="381229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759203" y="514289"/>
            <a:ext cx="10673627" cy="646331"/>
          </a:xfrm>
          <a:prstGeom prst="rect">
            <a:avLst/>
          </a:prstGeom>
          <a:noFill/>
        </p:spPr>
        <p:txBody>
          <a:bodyPr wrap="none" rtlCol="0">
            <a:spAutoFit/>
          </a:bodyPr>
          <a:lstStyle/>
          <a:p>
            <a:pPr algn="ctr"/>
            <a:r>
              <a:rPr lang="zh-CN" altLang="en-US" sz="3600" b="1" dirty="0">
                <a:solidFill>
                  <a:srgbClr val="828979"/>
                </a:solidFill>
              </a:rPr>
              <a:t>注意力机制 </a:t>
            </a:r>
            <a:r>
              <a:rPr lang="en-US" altLang="zh-CN" sz="3600" b="1" dirty="0">
                <a:solidFill>
                  <a:srgbClr val="828979"/>
                </a:solidFill>
              </a:rPr>
              <a:t>Attention——Attention</a:t>
            </a:r>
            <a:r>
              <a:rPr lang="zh-CN" altLang="en-US" sz="3600" b="1" dirty="0">
                <a:solidFill>
                  <a:srgbClr val="828979"/>
                </a:solidFill>
              </a:rPr>
              <a:t>机制带来的好处</a:t>
            </a:r>
          </a:p>
        </p:txBody>
      </p:sp>
      <p:sp>
        <p:nvSpPr>
          <p:cNvPr id="6" name="TextBox 30">
            <a:extLst>
              <a:ext uri="{FF2B5EF4-FFF2-40B4-BE49-F238E27FC236}">
                <a16:creationId xmlns:a16="http://schemas.microsoft.com/office/drawing/2014/main" id="{B602C753-9F04-E82C-DA02-D6BCB5A58A16}"/>
              </a:ext>
            </a:extLst>
          </p:cNvPr>
          <p:cNvSpPr txBox="1"/>
          <p:nvPr/>
        </p:nvSpPr>
        <p:spPr>
          <a:xfrm>
            <a:off x="6096000" y="1290637"/>
            <a:ext cx="5336830" cy="215444"/>
          </a:xfrm>
          <a:prstGeom prst="rect">
            <a:avLst/>
          </a:prstGeom>
          <a:noFill/>
        </p:spPr>
        <p:txBody>
          <a:bodyPr wrap="square" lIns="0" tIns="0" rIns="0" bIns="0" rtlCol="0" anchor="t">
            <a:spAutoFit/>
          </a:bodyPr>
          <a:lstStyle/>
          <a:p>
            <a:pPr algn="just" defTabSz="1219170">
              <a:spcBef>
                <a:spcPct val="20000"/>
              </a:spcBef>
              <a:defRPr/>
            </a:pPr>
            <a:r>
              <a:rPr lang="zh-CN" altLang="en-US" sz="1400" b="1" dirty="0">
                <a:solidFill>
                  <a:schemeClr val="tx1">
                    <a:lumMod val="95000"/>
                    <a:lumOff val="5000"/>
                  </a:schemeClr>
                </a:solidFill>
              </a:rPr>
              <a:t>在</a:t>
            </a:r>
            <a:r>
              <a:rPr lang="en-US" altLang="zh-CN" sz="1400" b="1" dirty="0">
                <a:solidFill>
                  <a:schemeClr val="tx1">
                    <a:lumMod val="95000"/>
                    <a:lumOff val="5000"/>
                  </a:schemeClr>
                </a:solidFill>
              </a:rPr>
              <a:t>seq2seq</a:t>
            </a:r>
            <a:r>
              <a:rPr lang="zh-CN" altLang="en-US" sz="1400" b="1" dirty="0">
                <a:solidFill>
                  <a:schemeClr val="tx1">
                    <a:lumMod val="95000"/>
                    <a:lumOff val="5000"/>
                  </a:schemeClr>
                </a:solidFill>
              </a:rPr>
              <a:t>架构中，</a:t>
            </a:r>
            <a:r>
              <a:rPr lang="en-US" altLang="zh-CN" sz="1400" b="1" dirty="0">
                <a:solidFill>
                  <a:schemeClr val="tx1">
                    <a:lumMod val="95000"/>
                    <a:lumOff val="5000"/>
                  </a:schemeClr>
                </a:solidFill>
              </a:rPr>
              <a:t>Attention</a:t>
            </a:r>
            <a:r>
              <a:rPr lang="zh-CN" altLang="en-US" sz="1400" b="1" dirty="0">
                <a:solidFill>
                  <a:schemeClr val="tx1">
                    <a:lumMod val="95000"/>
                    <a:lumOff val="5000"/>
                  </a:schemeClr>
                </a:solidFill>
              </a:rPr>
              <a:t>机制可以带来以下好处：</a:t>
            </a:r>
            <a:endParaRPr lang="en-US" altLang="zh-CN" sz="1400" b="1" dirty="0">
              <a:solidFill>
                <a:schemeClr val="tx1">
                  <a:lumMod val="95000"/>
                  <a:lumOff val="5000"/>
                </a:schemeClr>
              </a:solidFill>
            </a:endParaRPr>
          </a:p>
        </p:txBody>
      </p:sp>
      <p:pic>
        <p:nvPicPr>
          <p:cNvPr id="5" name="图片 4" descr="图表, 雷达图&#10;&#10;描述已自动生成">
            <a:extLst>
              <a:ext uri="{FF2B5EF4-FFF2-40B4-BE49-F238E27FC236}">
                <a16:creationId xmlns:a16="http://schemas.microsoft.com/office/drawing/2014/main" id="{03323917-72F7-9325-DA77-BC716E3A7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421" y="1290637"/>
            <a:ext cx="5659084" cy="5348288"/>
          </a:xfrm>
          <a:prstGeom prst="rect">
            <a:avLst/>
          </a:prstGeom>
        </p:spPr>
      </p:pic>
      <p:sp>
        <p:nvSpPr>
          <p:cNvPr id="7" name="TextBox 30">
            <a:extLst>
              <a:ext uri="{FF2B5EF4-FFF2-40B4-BE49-F238E27FC236}">
                <a16:creationId xmlns:a16="http://schemas.microsoft.com/office/drawing/2014/main" id="{C78268E8-0C32-AC14-0705-2BF2FDE8251E}"/>
              </a:ext>
            </a:extLst>
          </p:cNvPr>
          <p:cNvSpPr txBox="1"/>
          <p:nvPr/>
        </p:nvSpPr>
        <p:spPr>
          <a:xfrm>
            <a:off x="6096000" y="1636098"/>
            <a:ext cx="4828354" cy="215444"/>
          </a:xfrm>
          <a:prstGeom prst="rect">
            <a:avLst/>
          </a:prstGeom>
          <a:noFill/>
        </p:spPr>
        <p:txBody>
          <a:bodyPr wrap="square" lIns="0" tIns="0" rIns="0" bIns="0" rtlCol="0" anchor="t">
            <a:spAutoFit/>
          </a:bodyPr>
          <a:lstStyle/>
          <a:p>
            <a:pPr algn="just" defTabSz="1219170">
              <a:spcBef>
                <a:spcPct val="20000"/>
              </a:spcBef>
              <a:defRPr/>
            </a:pPr>
            <a:r>
              <a:rPr lang="en-US" altLang="zh-CN" sz="1400" b="1" dirty="0">
                <a:solidFill>
                  <a:schemeClr val="tx1">
                    <a:lumMod val="95000"/>
                    <a:lumOff val="5000"/>
                  </a:schemeClr>
                </a:solidFill>
              </a:rPr>
              <a:t>1. </a:t>
            </a:r>
            <a:r>
              <a:rPr lang="zh-CN" altLang="en-US" sz="1400" b="1" dirty="0">
                <a:solidFill>
                  <a:schemeClr val="tx1">
                    <a:lumMod val="95000"/>
                    <a:lumOff val="5000"/>
                  </a:schemeClr>
                </a:solidFill>
              </a:rPr>
              <a:t>解决了信息瓶颈问题：</a:t>
            </a:r>
            <a:endParaRPr lang="en-US" altLang="zh-CN" sz="1400" b="1" dirty="0">
              <a:solidFill>
                <a:schemeClr val="tx1">
                  <a:lumMod val="95000"/>
                  <a:lumOff val="5000"/>
                </a:schemeClr>
              </a:solidFill>
            </a:endParaRPr>
          </a:p>
        </p:txBody>
      </p:sp>
      <p:sp>
        <p:nvSpPr>
          <p:cNvPr id="8" name="文本框 7">
            <a:extLst>
              <a:ext uri="{FF2B5EF4-FFF2-40B4-BE49-F238E27FC236}">
                <a16:creationId xmlns:a16="http://schemas.microsoft.com/office/drawing/2014/main" id="{9BEE5D5E-E92C-8509-5901-B642ADD31146}"/>
              </a:ext>
            </a:extLst>
          </p:cNvPr>
          <p:cNvSpPr txBox="1"/>
          <p:nvPr/>
        </p:nvSpPr>
        <p:spPr>
          <a:xfrm>
            <a:off x="6213418" y="1981559"/>
            <a:ext cx="5978582" cy="738664"/>
          </a:xfrm>
          <a:prstGeom prst="rect">
            <a:avLst/>
          </a:prstGeom>
          <a:noFill/>
        </p:spPr>
        <p:txBody>
          <a:bodyPr wrap="square" rtlCol="0">
            <a:spAutoFit/>
          </a:bodyPr>
          <a:lstStyle/>
          <a:p>
            <a:r>
              <a:rPr lang="zh-CN" altLang="en-US" sz="1400" dirty="0">
                <a:solidFill>
                  <a:schemeClr val="tx1">
                    <a:lumMod val="95000"/>
                    <a:lumOff val="5000"/>
                  </a:schemeClr>
                </a:solidFill>
              </a:rPr>
              <a:t>传统的</a:t>
            </a:r>
            <a:r>
              <a:rPr lang="en-US" altLang="zh-CN" sz="1400" dirty="0">
                <a:solidFill>
                  <a:schemeClr val="tx1">
                    <a:lumMod val="95000"/>
                    <a:lumOff val="5000"/>
                  </a:schemeClr>
                </a:solidFill>
              </a:rPr>
              <a:t>seq2seq</a:t>
            </a:r>
            <a:r>
              <a:rPr lang="zh-CN" altLang="en-US" sz="1400" dirty="0">
                <a:solidFill>
                  <a:schemeClr val="tx1">
                    <a:lumMod val="95000"/>
                    <a:lumOff val="5000"/>
                  </a:schemeClr>
                </a:solidFill>
              </a:rPr>
              <a:t>模型中，编码器将整个源序列编码为一个固定长度的向量；而</a:t>
            </a:r>
            <a:r>
              <a:rPr lang="en-US" altLang="zh-CN" sz="1400" dirty="0">
                <a:solidFill>
                  <a:schemeClr val="tx1">
                    <a:lumMod val="95000"/>
                    <a:lumOff val="5000"/>
                  </a:schemeClr>
                </a:solidFill>
              </a:rPr>
              <a:t>Attention</a:t>
            </a:r>
            <a:r>
              <a:rPr lang="zh-CN" altLang="en-US" sz="1400" dirty="0">
                <a:solidFill>
                  <a:schemeClr val="tx1">
                    <a:lumMod val="95000"/>
                    <a:lumOff val="5000"/>
                  </a:schemeClr>
                </a:solidFill>
              </a:rPr>
              <a:t>机制让解码器在每个时间步上，根据源序列中不同位置的信息进行不同程度的“聚焦”，充分利用源序列中的信息，提高模型的表现</a:t>
            </a:r>
            <a:endParaRPr lang="en-US" altLang="zh-CN" sz="1400" dirty="0">
              <a:solidFill>
                <a:schemeClr val="tx1">
                  <a:lumMod val="95000"/>
                  <a:lumOff val="5000"/>
                </a:schemeClr>
              </a:solidFill>
            </a:endParaRPr>
          </a:p>
        </p:txBody>
      </p:sp>
      <p:sp>
        <p:nvSpPr>
          <p:cNvPr id="12" name="TextBox 30">
            <a:extLst>
              <a:ext uri="{FF2B5EF4-FFF2-40B4-BE49-F238E27FC236}">
                <a16:creationId xmlns:a16="http://schemas.microsoft.com/office/drawing/2014/main" id="{A189A890-8F84-9F74-6BEB-D3166E32B958}"/>
              </a:ext>
            </a:extLst>
          </p:cNvPr>
          <p:cNvSpPr txBox="1"/>
          <p:nvPr/>
        </p:nvSpPr>
        <p:spPr>
          <a:xfrm>
            <a:off x="6096000" y="2850240"/>
            <a:ext cx="4828354" cy="215444"/>
          </a:xfrm>
          <a:prstGeom prst="rect">
            <a:avLst/>
          </a:prstGeom>
          <a:noFill/>
        </p:spPr>
        <p:txBody>
          <a:bodyPr wrap="square" lIns="0" tIns="0" rIns="0" bIns="0" rtlCol="0" anchor="t">
            <a:spAutoFit/>
          </a:bodyPr>
          <a:lstStyle/>
          <a:p>
            <a:pPr algn="just" defTabSz="1219170">
              <a:spcBef>
                <a:spcPct val="20000"/>
              </a:spcBef>
              <a:defRPr/>
            </a:pPr>
            <a:r>
              <a:rPr lang="en-US" altLang="zh-CN" sz="1400" b="1" dirty="0">
                <a:solidFill>
                  <a:schemeClr val="tx1">
                    <a:lumMod val="95000"/>
                    <a:lumOff val="5000"/>
                  </a:schemeClr>
                </a:solidFill>
              </a:rPr>
              <a:t>2. </a:t>
            </a:r>
            <a:r>
              <a:rPr lang="zh-CN" altLang="en-US" sz="1400" b="1" dirty="0">
                <a:solidFill>
                  <a:schemeClr val="tx1">
                    <a:lumMod val="95000"/>
                    <a:lumOff val="5000"/>
                  </a:schemeClr>
                </a:solidFill>
              </a:rPr>
              <a:t>提高处理长序列的能力，提升模型的泛化性能：</a:t>
            </a:r>
            <a:endParaRPr lang="en-US" altLang="zh-CN" sz="1400" b="1" dirty="0">
              <a:solidFill>
                <a:schemeClr val="tx1">
                  <a:lumMod val="95000"/>
                  <a:lumOff val="5000"/>
                </a:schemeClr>
              </a:solidFill>
            </a:endParaRPr>
          </a:p>
        </p:txBody>
      </p:sp>
      <p:sp>
        <p:nvSpPr>
          <p:cNvPr id="13" name="文本框 12">
            <a:extLst>
              <a:ext uri="{FF2B5EF4-FFF2-40B4-BE49-F238E27FC236}">
                <a16:creationId xmlns:a16="http://schemas.microsoft.com/office/drawing/2014/main" id="{C828976E-1F81-10D3-EB10-EBA19ED6BC28}"/>
              </a:ext>
            </a:extLst>
          </p:cNvPr>
          <p:cNvSpPr txBox="1"/>
          <p:nvPr/>
        </p:nvSpPr>
        <p:spPr>
          <a:xfrm>
            <a:off x="6213418" y="3195701"/>
            <a:ext cx="5978582" cy="738664"/>
          </a:xfrm>
          <a:prstGeom prst="rect">
            <a:avLst/>
          </a:prstGeom>
          <a:noFill/>
        </p:spPr>
        <p:txBody>
          <a:bodyPr wrap="square" rtlCol="0">
            <a:spAutoFit/>
          </a:bodyPr>
          <a:lstStyle/>
          <a:p>
            <a:r>
              <a:rPr lang="en-US" altLang="zh-CN" sz="1400" dirty="0">
                <a:solidFill>
                  <a:schemeClr val="tx1">
                    <a:lumMod val="95000"/>
                    <a:lumOff val="5000"/>
                  </a:schemeClr>
                </a:solidFill>
              </a:rPr>
              <a:t>Attention</a:t>
            </a:r>
            <a:r>
              <a:rPr lang="zh-CN" altLang="en-US" sz="1400" dirty="0">
                <a:solidFill>
                  <a:schemeClr val="tx1">
                    <a:lumMod val="95000"/>
                    <a:lumOff val="5000"/>
                  </a:schemeClr>
                </a:solidFill>
              </a:rPr>
              <a:t>机制使模型对输入序列的长度更加鲁棒，不会因为输入序列长度的变化而影响模型的性能。这是因为</a:t>
            </a:r>
            <a:r>
              <a:rPr lang="en-US" altLang="zh-CN" sz="1400" dirty="0">
                <a:solidFill>
                  <a:schemeClr val="tx1">
                    <a:lumMod val="95000"/>
                    <a:lumOff val="5000"/>
                  </a:schemeClr>
                </a:solidFill>
              </a:rPr>
              <a:t>Attention</a:t>
            </a:r>
            <a:r>
              <a:rPr lang="zh-CN" altLang="en-US" sz="1400" dirty="0">
                <a:solidFill>
                  <a:schemeClr val="tx1">
                    <a:lumMod val="95000"/>
                    <a:lumOff val="5000"/>
                  </a:schemeClr>
                </a:solidFill>
              </a:rPr>
              <a:t>机制会根据不同的输入序列长度自适应调整“聚焦”的程度，使得模型能够处理不同长度的输入序列</a:t>
            </a:r>
            <a:endParaRPr lang="en-US" altLang="zh-CN" sz="1400" dirty="0">
              <a:solidFill>
                <a:schemeClr val="tx1">
                  <a:lumMod val="95000"/>
                  <a:lumOff val="5000"/>
                </a:schemeClr>
              </a:solidFill>
            </a:endParaRPr>
          </a:p>
        </p:txBody>
      </p:sp>
      <p:sp>
        <p:nvSpPr>
          <p:cNvPr id="14" name="TextBox 30">
            <a:extLst>
              <a:ext uri="{FF2B5EF4-FFF2-40B4-BE49-F238E27FC236}">
                <a16:creationId xmlns:a16="http://schemas.microsoft.com/office/drawing/2014/main" id="{EA5A96AF-5E22-961A-94F7-E3E45147212F}"/>
              </a:ext>
            </a:extLst>
          </p:cNvPr>
          <p:cNvSpPr txBox="1"/>
          <p:nvPr/>
        </p:nvSpPr>
        <p:spPr>
          <a:xfrm>
            <a:off x="6096000" y="4061589"/>
            <a:ext cx="4828354" cy="215444"/>
          </a:xfrm>
          <a:prstGeom prst="rect">
            <a:avLst/>
          </a:prstGeom>
          <a:noFill/>
        </p:spPr>
        <p:txBody>
          <a:bodyPr wrap="square" lIns="0" tIns="0" rIns="0" bIns="0" rtlCol="0" anchor="t">
            <a:spAutoFit/>
          </a:bodyPr>
          <a:lstStyle/>
          <a:p>
            <a:pPr algn="just" defTabSz="1219170">
              <a:spcBef>
                <a:spcPct val="20000"/>
              </a:spcBef>
              <a:defRPr/>
            </a:pPr>
            <a:r>
              <a:rPr lang="en-US" altLang="zh-CN" sz="1400" b="1" dirty="0">
                <a:solidFill>
                  <a:schemeClr val="tx1">
                    <a:lumMod val="95000"/>
                    <a:lumOff val="5000"/>
                  </a:schemeClr>
                </a:solidFill>
              </a:rPr>
              <a:t>3. </a:t>
            </a:r>
            <a:r>
              <a:rPr lang="zh-CN" altLang="en-US" sz="1400" b="1" dirty="0">
                <a:solidFill>
                  <a:schemeClr val="tx1">
                    <a:lumMod val="95000"/>
                    <a:lumOff val="5000"/>
                  </a:schemeClr>
                </a:solidFill>
              </a:rPr>
              <a:t>提高处理长序列的能力，提升模型的泛化性能：</a:t>
            </a:r>
            <a:endParaRPr lang="en-US" altLang="zh-CN" sz="1400" b="1" dirty="0">
              <a:solidFill>
                <a:schemeClr val="tx1">
                  <a:lumMod val="95000"/>
                  <a:lumOff val="5000"/>
                </a:schemeClr>
              </a:solidFill>
            </a:endParaRPr>
          </a:p>
        </p:txBody>
      </p:sp>
      <p:sp>
        <p:nvSpPr>
          <p:cNvPr id="15" name="文本框 14">
            <a:extLst>
              <a:ext uri="{FF2B5EF4-FFF2-40B4-BE49-F238E27FC236}">
                <a16:creationId xmlns:a16="http://schemas.microsoft.com/office/drawing/2014/main" id="{74A74888-D751-56DD-D09C-3792E6BF860A}"/>
              </a:ext>
            </a:extLst>
          </p:cNvPr>
          <p:cNvSpPr txBox="1"/>
          <p:nvPr/>
        </p:nvSpPr>
        <p:spPr>
          <a:xfrm>
            <a:off x="6213418" y="4404257"/>
            <a:ext cx="5978582" cy="307777"/>
          </a:xfrm>
          <a:prstGeom prst="rect">
            <a:avLst/>
          </a:prstGeom>
          <a:noFill/>
        </p:spPr>
        <p:txBody>
          <a:bodyPr wrap="square" rtlCol="0">
            <a:spAutoFit/>
          </a:bodyPr>
          <a:lstStyle/>
          <a:p>
            <a:r>
              <a:rPr lang="zh-CN" altLang="en-US" sz="1400" dirty="0">
                <a:solidFill>
                  <a:schemeClr val="tx1">
                    <a:lumMod val="95000"/>
                    <a:lumOff val="5000"/>
                  </a:schemeClr>
                </a:solidFill>
              </a:rPr>
              <a:t>增加模型的可解释性</a:t>
            </a:r>
            <a:endParaRPr lang="en-US" altLang="zh-CN" sz="1400" dirty="0">
              <a:solidFill>
                <a:schemeClr val="tx1">
                  <a:lumMod val="95000"/>
                  <a:lumOff val="5000"/>
                </a:schemeClr>
              </a:solidFill>
            </a:endParaRPr>
          </a:p>
        </p:txBody>
      </p:sp>
      <p:sp>
        <p:nvSpPr>
          <p:cNvPr id="16" name="TextBox 30">
            <a:extLst>
              <a:ext uri="{FF2B5EF4-FFF2-40B4-BE49-F238E27FC236}">
                <a16:creationId xmlns:a16="http://schemas.microsoft.com/office/drawing/2014/main" id="{629F3024-F627-3076-B375-392F24150780}"/>
              </a:ext>
            </a:extLst>
          </p:cNvPr>
          <p:cNvSpPr txBox="1"/>
          <p:nvPr/>
        </p:nvSpPr>
        <p:spPr>
          <a:xfrm>
            <a:off x="6096000" y="4839258"/>
            <a:ext cx="4828354" cy="215444"/>
          </a:xfrm>
          <a:prstGeom prst="rect">
            <a:avLst/>
          </a:prstGeom>
          <a:noFill/>
        </p:spPr>
        <p:txBody>
          <a:bodyPr wrap="square" lIns="0" tIns="0" rIns="0" bIns="0" rtlCol="0" anchor="t">
            <a:spAutoFit/>
          </a:bodyPr>
          <a:lstStyle/>
          <a:p>
            <a:pPr algn="just" defTabSz="1219170">
              <a:spcBef>
                <a:spcPct val="20000"/>
              </a:spcBef>
              <a:defRPr/>
            </a:pPr>
            <a:r>
              <a:rPr lang="en-US" altLang="zh-CN" sz="1400" b="1" dirty="0">
                <a:solidFill>
                  <a:schemeClr val="tx1">
                    <a:lumMod val="95000"/>
                    <a:lumOff val="5000"/>
                  </a:schemeClr>
                </a:solidFill>
              </a:rPr>
              <a:t>4. </a:t>
            </a:r>
            <a:r>
              <a:rPr lang="zh-CN" altLang="en-US" sz="1400" b="1" dirty="0">
                <a:solidFill>
                  <a:schemeClr val="tx1">
                    <a:lumMod val="95000"/>
                    <a:lumOff val="5000"/>
                  </a:schemeClr>
                </a:solidFill>
              </a:rPr>
              <a:t>提高翻译效果：</a:t>
            </a:r>
            <a:endParaRPr lang="en-US" altLang="zh-CN" sz="1400" b="1" dirty="0">
              <a:solidFill>
                <a:schemeClr val="tx1">
                  <a:lumMod val="95000"/>
                  <a:lumOff val="5000"/>
                </a:schemeClr>
              </a:solidFill>
            </a:endParaRPr>
          </a:p>
        </p:txBody>
      </p:sp>
      <p:sp>
        <p:nvSpPr>
          <p:cNvPr id="17" name="文本框 16">
            <a:extLst>
              <a:ext uri="{FF2B5EF4-FFF2-40B4-BE49-F238E27FC236}">
                <a16:creationId xmlns:a16="http://schemas.microsoft.com/office/drawing/2014/main" id="{E8F671C4-CE30-52B5-0B1C-480E6CA155DF}"/>
              </a:ext>
            </a:extLst>
          </p:cNvPr>
          <p:cNvSpPr txBox="1"/>
          <p:nvPr/>
        </p:nvSpPr>
        <p:spPr>
          <a:xfrm>
            <a:off x="6213418" y="5181926"/>
            <a:ext cx="5978582" cy="523220"/>
          </a:xfrm>
          <a:prstGeom prst="rect">
            <a:avLst/>
          </a:prstGeom>
          <a:noFill/>
        </p:spPr>
        <p:txBody>
          <a:bodyPr wrap="square" rtlCol="0">
            <a:spAutoFit/>
          </a:bodyPr>
          <a:lstStyle/>
          <a:p>
            <a:r>
              <a:rPr lang="zh-CN" altLang="en-US" sz="1400" dirty="0">
                <a:solidFill>
                  <a:schemeClr val="tx1">
                    <a:lumMod val="95000"/>
                    <a:lumOff val="5000"/>
                  </a:schemeClr>
                </a:solidFill>
              </a:rPr>
              <a:t>在机器翻译任务中，</a:t>
            </a:r>
            <a:r>
              <a:rPr lang="en-US" altLang="zh-CN" sz="1400" dirty="0">
                <a:solidFill>
                  <a:schemeClr val="tx1">
                    <a:lumMod val="95000"/>
                    <a:lumOff val="5000"/>
                  </a:schemeClr>
                </a:solidFill>
              </a:rPr>
              <a:t>Attention</a:t>
            </a:r>
            <a:r>
              <a:rPr lang="zh-CN" altLang="en-US" sz="1400" dirty="0">
                <a:solidFill>
                  <a:schemeClr val="tx1">
                    <a:lumMod val="95000"/>
                    <a:lumOff val="5000"/>
                  </a:schemeClr>
                </a:solidFill>
              </a:rPr>
              <a:t>机制可以将源序列中与目标序列有关联的部分显式地“聚焦”，从而提高翻译效果</a:t>
            </a:r>
            <a:endParaRPr lang="en-US" altLang="zh-CN" sz="1400" dirty="0">
              <a:solidFill>
                <a:schemeClr val="tx1">
                  <a:lumMod val="95000"/>
                  <a:lumOff val="5000"/>
                </a:schemeClr>
              </a:solidFill>
            </a:endParaRPr>
          </a:p>
        </p:txBody>
      </p:sp>
      <p:sp>
        <p:nvSpPr>
          <p:cNvPr id="18" name="TextBox 30">
            <a:extLst>
              <a:ext uri="{FF2B5EF4-FFF2-40B4-BE49-F238E27FC236}">
                <a16:creationId xmlns:a16="http://schemas.microsoft.com/office/drawing/2014/main" id="{69BA068A-8725-88A2-4D35-38E6C6410F05}"/>
              </a:ext>
            </a:extLst>
          </p:cNvPr>
          <p:cNvSpPr txBox="1"/>
          <p:nvPr/>
        </p:nvSpPr>
        <p:spPr>
          <a:xfrm>
            <a:off x="6096000" y="5832370"/>
            <a:ext cx="4828354" cy="215444"/>
          </a:xfrm>
          <a:prstGeom prst="rect">
            <a:avLst/>
          </a:prstGeom>
          <a:noFill/>
        </p:spPr>
        <p:txBody>
          <a:bodyPr wrap="square" lIns="0" tIns="0" rIns="0" bIns="0" rtlCol="0" anchor="t">
            <a:spAutoFit/>
          </a:bodyPr>
          <a:lstStyle/>
          <a:p>
            <a:pPr algn="just" defTabSz="1219170">
              <a:spcBef>
                <a:spcPct val="20000"/>
              </a:spcBef>
              <a:defRPr/>
            </a:pPr>
            <a:r>
              <a:rPr lang="en-US" altLang="zh-CN" sz="1400" b="1" dirty="0">
                <a:solidFill>
                  <a:schemeClr val="tx1">
                    <a:lumMod val="95000"/>
                    <a:lumOff val="5000"/>
                  </a:schemeClr>
                </a:solidFill>
              </a:rPr>
              <a:t>5. </a:t>
            </a:r>
            <a:r>
              <a:rPr lang="zh-CN" altLang="en-US" sz="1400" b="1" dirty="0">
                <a:solidFill>
                  <a:schemeClr val="tx1">
                    <a:lumMod val="95000"/>
                    <a:lumOff val="5000"/>
                  </a:schemeClr>
                </a:solidFill>
              </a:rPr>
              <a:t>有助于缓解梯度消失问题：</a:t>
            </a:r>
            <a:endParaRPr lang="en-US" altLang="zh-CN" sz="1400" b="1" dirty="0">
              <a:solidFill>
                <a:schemeClr val="tx1">
                  <a:lumMod val="95000"/>
                  <a:lumOff val="5000"/>
                </a:schemeClr>
              </a:solidFill>
            </a:endParaRPr>
          </a:p>
        </p:txBody>
      </p:sp>
      <p:sp>
        <p:nvSpPr>
          <p:cNvPr id="19" name="文本框 18">
            <a:extLst>
              <a:ext uri="{FF2B5EF4-FFF2-40B4-BE49-F238E27FC236}">
                <a16:creationId xmlns:a16="http://schemas.microsoft.com/office/drawing/2014/main" id="{B39F2C9B-079F-220F-E7F7-07428F6F6604}"/>
              </a:ext>
            </a:extLst>
          </p:cNvPr>
          <p:cNvSpPr txBox="1"/>
          <p:nvPr/>
        </p:nvSpPr>
        <p:spPr>
          <a:xfrm>
            <a:off x="6213418" y="6175038"/>
            <a:ext cx="5978582" cy="307777"/>
          </a:xfrm>
          <a:prstGeom prst="rect">
            <a:avLst/>
          </a:prstGeom>
          <a:noFill/>
        </p:spPr>
        <p:txBody>
          <a:bodyPr wrap="square" rtlCol="0">
            <a:spAutoFit/>
          </a:bodyPr>
          <a:lstStyle/>
          <a:p>
            <a:r>
              <a:rPr lang="zh-CN" altLang="en-US" sz="1400" dirty="0">
                <a:solidFill>
                  <a:schemeClr val="tx1">
                    <a:lumMod val="95000"/>
                    <a:lumOff val="5000"/>
                  </a:schemeClr>
                </a:solidFill>
              </a:rPr>
              <a:t>因为</a:t>
            </a:r>
            <a:r>
              <a:rPr lang="en-US" altLang="zh-CN" sz="1400" dirty="0">
                <a:solidFill>
                  <a:schemeClr val="tx1">
                    <a:lumMod val="95000"/>
                    <a:lumOff val="5000"/>
                  </a:schemeClr>
                </a:solidFill>
              </a:rPr>
              <a:t>Decoder</a:t>
            </a:r>
            <a:r>
              <a:rPr lang="zh-CN" altLang="en-US" sz="1400" dirty="0">
                <a:solidFill>
                  <a:schemeClr val="tx1">
                    <a:lumMod val="95000"/>
                    <a:lumOff val="5000"/>
                  </a:schemeClr>
                </a:solidFill>
              </a:rPr>
              <a:t>的每一时间步都和所有</a:t>
            </a:r>
            <a:r>
              <a:rPr lang="en-US" altLang="zh-CN" sz="1400" dirty="0">
                <a:solidFill>
                  <a:schemeClr val="tx1">
                    <a:lumMod val="95000"/>
                    <a:lumOff val="5000"/>
                  </a:schemeClr>
                </a:solidFill>
              </a:rPr>
              <a:t>Encoder</a:t>
            </a:r>
            <a:r>
              <a:rPr lang="zh-CN" altLang="en-US" sz="1400" dirty="0">
                <a:solidFill>
                  <a:schemeClr val="tx1">
                    <a:lumMod val="95000"/>
                    <a:lumOff val="5000"/>
                  </a:schemeClr>
                </a:solidFill>
              </a:rPr>
              <a:t>的隐状态相连了</a:t>
            </a:r>
            <a:endParaRPr lang="en-US" altLang="zh-CN" sz="1400" dirty="0">
              <a:solidFill>
                <a:schemeClr val="tx1">
                  <a:lumMod val="95000"/>
                  <a:lumOff val="5000"/>
                </a:schemeClr>
              </a:solidFill>
            </a:endParaRPr>
          </a:p>
        </p:txBody>
      </p:sp>
    </p:spTree>
    <p:extLst>
      <p:ext uri="{BB962C8B-B14F-4D97-AF65-F5344CB8AC3E}">
        <p14:creationId xmlns:p14="http://schemas.microsoft.com/office/powerpoint/2010/main" val="4269069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2120730" y="514289"/>
            <a:ext cx="7950573" cy="646331"/>
          </a:xfrm>
          <a:prstGeom prst="rect">
            <a:avLst/>
          </a:prstGeom>
          <a:noFill/>
        </p:spPr>
        <p:txBody>
          <a:bodyPr wrap="none" rtlCol="0">
            <a:spAutoFit/>
          </a:bodyPr>
          <a:lstStyle/>
          <a:p>
            <a:pPr algn="ctr"/>
            <a:r>
              <a:rPr lang="zh-CN" altLang="en-US" sz="3600" b="1" dirty="0">
                <a:solidFill>
                  <a:srgbClr val="828979"/>
                </a:solidFill>
              </a:rPr>
              <a:t>预训练模型（</a:t>
            </a:r>
            <a:r>
              <a:rPr lang="en-US" altLang="zh-CN" sz="3600" b="1" dirty="0">
                <a:solidFill>
                  <a:srgbClr val="828979"/>
                </a:solidFill>
              </a:rPr>
              <a:t>Pre-trained Model</a:t>
            </a:r>
            <a:r>
              <a:rPr lang="zh-CN" altLang="en-US" sz="3600" b="1" dirty="0">
                <a:solidFill>
                  <a:srgbClr val="828979"/>
                </a:solidFill>
              </a:rPr>
              <a:t>，</a:t>
            </a:r>
            <a:r>
              <a:rPr lang="en-US" altLang="zh-CN" sz="3600" b="1" dirty="0">
                <a:solidFill>
                  <a:srgbClr val="828979"/>
                </a:solidFill>
              </a:rPr>
              <a:t>PTM)</a:t>
            </a:r>
          </a:p>
        </p:txBody>
      </p:sp>
      <p:sp>
        <p:nvSpPr>
          <p:cNvPr id="3" name="TextBox 30">
            <a:extLst>
              <a:ext uri="{FF2B5EF4-FFF2-40B4-BE49-F238E27FC236}">
                <a16:creationId xmlns:a16="http://schemas.microsoft.com/office/drawing/2014/main" id="{0D9571D7-B207-5DFF-B7E8-7365DB9A7298}"/>
              </a:ext>
            </a:extLst>
          </p:cNvPr>
          <p:cNvSpPr txBox="1"/>
          <p:nvPr/>
        </p:nvSpPr>
        <p:spPr>
          <a:xfrm>
            <a:off x="752474" y="1840872"/>
            <a:ext cx="4733925" cy="3711785"/>
          </a:xfrm>
          <a:prstGeom prst="rect">
            <a:avLst/>
          </a:prstGeom>
          <a:noFill/>
        </p:spPr>
        <p:txBody>
          <a:bodyPr wrap="square" lIns="0" tIns="0" rIns="0" bIns="0" rtlCol="0" anchor="t">
            <a:spAutoFit/>
          </a:bodyPr>
          <a:lstStyle/>
          <a:p>
            <a:pPr marL="285750" indent="-28575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迁移学习（</a:t>
            </a:r>
            <a:r>
              <a:rPr lang="en-US" altLang="zh-CN" dirty="0">
                <a:solidFill>
                  <a:schemeClr val="tx1">
                    <a:lumMod val="95000"/>
                    <a:lumOff val="5000"/>
                  </a:schemeClr>
                </a:solidFill>
              </a:rPr>
              <a:t>Transfer Learning</a:t>
            </a:r>
            <a:r>
              <a:rPr lang="zh-CN" altLang="en-US" dirty="0">
                <a:solidFill>
                  <a:schemeClr val="tx1">
                    <a:lumMod val="95000"/>
                    <a:lumOff val="5000"/>
                  </a:schemeClr>
                </a:solidFill>
              </a:rPr>
              <a:t>）是一种机器学习技术，通过将在一个领域（源领域）中训练好的模型应用到另一个领域（目标领域）中，从而改善另一个领域的学习性能，加速在新领域中的学习过程。</a:t>
            </a:r>
            <a:endParaRPr lang="en-US" altLang="zh-CN" dirty="0">
              <a:solidFill>
                <a:schemeClr val="tx1">
                  <a:lumMod val="95000"/>
                  <a:lumOff val="5000"/>
                </a:schemeClr>
              </a:solidFill>
            </a:endParaRPr>
          </a:p>
          <a:p>
            <a:pPr marL="285750" indent="-285750" algn="just" defTabSz="1219170">
              <a:spcBef>
                <a:spcPct val="20000"/>
              </a:spcBef>
              <a:buFont typeface="Arial" panose="020B0604020202020204" pitchFamily="34" charset="0"/>
              <a:buChar char="•"/>
              <a:defRPr/>
            </a:pPr>
            <a:endParaRPr lang="en-US" altLang="zh-CN" dirty="0">
              <a:solidFill>
                <a:schemeClr val="tx1">
                  <a:lumMod val="95000"/>
                  <a:lumOff val="5000"/>
                </a:schemeClr>
              </a:solidFill>
            </a:endParaRPr>
          </a:p>
          <a:p>
            <a:pPr marL="285750" indent="-28575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在传统机器学习中，通常需要在目标领域中收集大量的数据并训练针对目标场景模型，但目标场景的标注数据可能是稀缺的。迁移学习利用了在源领域中学到的知识，通过从一个领域向另一个领域传递知识，可以解决在目标领域数据稀缺、标注困难或者模型难以收敛等问题。</a:t>
            </a:r>
            <a:endParaRPr lang="en-US" altLang="zh-CN" dirty="0">
              <a:solidFill>
                <a:schemeClr val="tx1">
                  <a:lumMod val="95000"/>
                  <a:lumOff val="5000"/>
                </a:schemeClr>
              </a:solidFill>
            </a:endParaRPr>
          </a:p>
        </p:txBody>
      </p:sp>
      <p:sp>
        <p:nvSpPr>
          <p:cNvPr id="5" name="文本框 4">
            <a:extLst>
              <a:ext uri="{FF2B5EF4-FFF2-40B4-BE49-F238E27FC236}">
                <a16:creationId xmlns:a16="http://schemas.microsoft.com/office/drawing/2014/main" id="{7E85BF0F-CC0D-DE25-31DD-FD44824B4026}"/>
              </a:ext>
            </a:extLst>
          </p:cNvPr>
          <p:cNvSpPr txBox="1"/>
          <p:nvPr/>
        </p:nvSpPr>
        <p:spPr>
          <a:xfrm>
            <a:off x="752475" y="1316080"/>
            <a:ext cx="3393378" cy="369332"/>
          </a:xfrm>
          <a:prstGeom prst="rect">
            <a:avLst/>
          </a:prstGeom>
          <a:noFill/>
        </p:spPr>
        <p:txBody>
          <a:bodyPr wrap="square" rtlCol="0">
            <a:spAutoFit/>
          </a:bodyPr>
          <a:lstStyle/>
          <a:p>
            <a:r>
              <a:rPr lang="zh-CN" altLang="en-US" b="1" dirty="0"/>
              <a:t>迁移学习</a:t>
            </a:r>
            <a:r>
              <a:rPr lang="en-US" altLang="zh-CN" b="1" dirty="0"/>
              <a:t>Transfer Learning</a:t>
            </a:r>
            <a:r>
              <a:rPr lang="zh-CN" altLang="en-US" b="1" dirty="0"/>
              <a:t>：</a:t>
            </a:r>
            <a:endParaRPr lang="en-US" altLang="zh-CN" b="1" dirty="0"/>
          </a:p>
        </p:txBody>
      </p:sp>
      <p:sp>
        <p:nvSpPr>
          <p:cNvPr id="6" name="TextBox 30">
            <a:extLst>
              <a:ext uri="{FF2B5EF4-FFF2-40B4-BE49-F238E27FC236}">
                <a16:creationId xmlns:a16="http://schemas.microsoft.com/office/drawing/2014/main" id="{9FD32976-BE2F-D84E-D08D-BE409E7E0F9C}"/>
              </a:ext>
            </a:extLst>
          </p:cNvPr>
          <p:cNvSpPr txBox="1"/>
          <p:nvPr/>
        </p:nvSpPr>
        <p:spPr>
          <a:xfrm>
            <a:off x="6467474" y="2642663"/>
            <a:ext cx="5305426" cy="886397"/>
          </a:xfrm>
          <a:prstGeom prst="rect">
            <a:avLst/>
          </a:prstGeom>
          <a:noFill/>
        </p:spPr>
        <p:txBody>
          <a:bodyPr wrap="square" lIns="0" tIns="0" rIns="0" bIns="0" rtlCol="0" anchor="t">
            <a:spAutoFit/>
          </a:bodyPr>
          <a:lstStyle/>
          <a:p>
            <a:pPr marL="342900" indent="-342900" algn="just" defTabSz="1219170">
              <a:spcBef>
                <a:spcPct val="20000"/>
              </a:spcBef>
              <a:buFont typeface="+mj-lt"/>
              <a:buAutoNum type="arabicPeriod"/>
              <a:defRPr/>
            </a:pPr>
            <a:r>
              <a:rPr lang="zh-CN" altLang="en-US" dirty="0">
                <a:solidFill>
                  <a:schemeClr val="tx1">
                    <a:lumMod val="95000"/>
                    <a:lumOff val="5000"/>
                  </a:schemeClr>
                </a:solidFill>
              </a:rPr>
              <a:t>模型参数不再是随机初始化，而是通过一些任务（如语言模型）进行预训练</a:t>
            </a:r>
            <a:endParaRPr lang="en-US" altLang="zh-CN" dirty="0">
              <a:solidFill>
                <a:schemeClr val="tx1">
                  <a:lumMod val="95000"/>
                  <a:lumOff val="5000"/>
                </a:schemeClr>
              </a:solidFill>
            </a:endParaRPr>
          </a:p>
          <a:p>
            <a:pPr marL="342900" indent="-342900" algn="just" defTabSz="1219170">
              <a:spcBef>
                <a:spcPct val="20000"/>
              </a:spcBef>
              <a:buFont typeface="+mj-lt"/>
              <a:buAutoNum type="arabicPeriod"/>
              <a:defRPr/>
            </a:pPr>
            <a:r>
              <a:rPr lang="zh-CN" altLang="en-US" dirty="0">
                <a:solidFill>
                  <a:schemeClr val="tx1">
                    <a:lumMod val="95000"/>
                    <a:lumOff val="5000"/>
                  </a:schemeClr>
                </a:solidFill>
              </a:rPr>
              <a:t>将训练任务拆解成共性学习和特性学习两个步骤</a:t>
            </a:r>
            <a:endParaRPr lang="en-US" altLang="zh-CN" dirty="0">
              <a:solidFill>
                <a:schemeClr val="tx1">
                  <a:lumMod val="95000"/>
                  <a:lumOff val="5000"/>
                </a:schemeClr>
              </a:solidFill>
            </a:endParaRPr>
          </a:p>
        </p:txBody>
      </p:sp>
      <p:sp>
        <p:nvSpPr>
          <p:cNvPr id="7" name="文本框 6">
            <a:extLst>
              <a:ext uri="{FF2B5EF4-FFF2-40B4-BE49-F238E27FC236}">
                <a16:creationId xmlns:a16="http://schemas.microsoft.com/office/drawing/2014/main" id="{77B87711-C067-8CF1-39BF-AC5E7702E0F4}"/>
              </a:ext>
            </a:extLst>
          </p:cNvPr>
          <p:cNvSpPr txBox="1"/>
          <p:nvPr/>
        </p:nvSpPr>
        <p:spPr>
          <a:xfrm>
            <a:off x="6467475" y="1316080"/>
            <a:ext cx="2933700" cy="369332"/>
          </a:xfrm>
          <a:prstGeom prst="rect">
            <a:avLst/>
          </a:prstGeom>
          <a:noFill/>
        </p:spPr>
        <p:txBody>
          <a:bodyPr wrap="square" rtlCol="0">
            <a:spAutoFit/>
          </a:bodyPr>
          <a:lstStyle/>
          <a:p>
            <a:r>
              <a:rPr lang="zh-CN" altLang="en-US" b="1" dirty="0"/>
              <a:t>为什么要有预训练？</a:t>
            </a:r>
            <a:endParaRPr lang="en-US" altLang="zh-CN" b="1" dirty="0"/>
          </a:p>
        </p:txBody>
      </p:sp>
      <p:sp>
        <p:nvSpPr>
          <p:cNvPr id="8" name="文本框 7">
            <a:extLst>
              <a:ext uri="{FF2B5EF4-FFF2-40B4-BE49-F238E27FC236}">
                <a16:creationId xmlns:a16="http://schemas.microsoft.com/office/drawing/2014/main" id="{20806EBB-0C0B-C730-8D7B-7DA887D785D0}"/>
              </a:ext>
            </a:extLst>
          </p:cNvPr>
          <p:cNvSpPr txBox="1"/>
          <p:nvPr/>
        </p:nvSpPr>
        <p:spPr>
          <a:xfrm>
            <a:off x="6467475" y="1840872"/>
            <a:ext cx="5114926" cy="646331"/>
          </a:xfrm>
          <a:prstGeom prst="rect">
            <a:avLst/>
          </a:prstGeom>
          <a:noFill/>
        </p:spPr>
        <p:txBody>
          <a:bodyPr wrap="square" rtlCol="0">
            <a:spAutoFit/>
          </a:bodyPr>
          <a:lstStyle/>
          <a:p>
            <a:r>
              <a:rPr lang="zh-CN" altLang="en-US" b="1" dirty="0"/>
              <a:t>迁移学习和预训练是密切相关的概念</a:t>
            </a:r>
            <a:endParaRPr lang="en-US" altLang="zh-CN" b="1" dirty="0"/>
          </a:p>
          <a:p>
            <a:r>
              <a:rPr lang="zh-CN" altLang="en-US" b="1" dirty="0"/>
              <a:t>预训练可以被视为是迁移学习的一种特定形式</a:t>
            </a:r>
            <a:endParaRPr lang="en-US" altLang="zh-CN" b="1" dirty="0"/>
          </a:p>
        </p:txBody>
      </p:sp>
      <p:sp>
        <p:nvSpPr>
          <p:cNvPr id="11" name="文本框 10">
            <a:extLst>
              <a:ext uri="{FF2B5EF4-FFF2-40B4-BE49-F238E27FC236}">
                <a16:creationId xmlns:a16="http://schemas.microsoft.com/office/drawing/2014/main" id="{B91FEF9C-F844-CF84-5BFF-7FFF1D377526}"/>
              </a:ext>
            </a:extLst>
          </p:cNvPr>
          <p:cNvSpPr txBox="1"/>
          <p:nvPr/>
        </p:nvSpPr>
        <p:spPr>
          <a:xfrm>
            <a:off x="6467475" y="3684520"/>
            <a:ext cx="5114926" cy="923330"/>
          </a:xfrm>
          <a:prstGeom prst="rect">
            <a:avLst/>
          </a:prstGeom>
          <a:noFill/>
        </p:spPr>
        <p:txBody>
          <a:bodyPr wrap="square" rtlCol="0">
            <a:spAutoFit/>
          </a:bodyPr>
          <a:lstStyle/>
          <a:p>
            <a:r>
              <a:rPr lang="zh-CN" altLang="en-US" b="1" dirty="0"/>
              <a:t>使用尽可能多的训练数据</a:t>
            </a:r>
            <a:endParaRPr lang="en-US" altLang="zh-CN" b="1" dirty="0"/>
          </a:p>
          <a:p>
            <a:r>
              <a:rPr lang="zh-CN" altLang="en-US" b="1" dirty="0"/>
              <a:t>从中提取出尽可能多的共性特征</a:t>
            </a:r>
            <a:endParaRPr lang="en-US" altLang="zh-CN" b="1" dirty="0"/>
          </a:p>
          <a:p>
            <a:r>
              <a:rPr lang="zh-CN" altLang="en-US" b="1" dirty="0"/>
              <a:t>从而能让模型对特定任务的学习负担变轻</a:t>
            </a:r>
            <a:endParaRPr lang="en-US" altLang="zh-CN" b="1" dirty="0"/>
          </a:p>
        </p:txBody>
      </p:sp>
    </p:spTree>
    <p:extLst>
      <p:ext uri="{BB962C8B-B14F-4D97-AF65-F5344CB8AC3E}">
        <p14:creationId xmlns:p14="http://schemas.microsoft.com/office/powerpoint/2010/main" val="768139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925370" y="514289"/>
            <a:ext cx="10341293" cy="646331"/>
          </a:xfrm>
          <a:prstGeom prst="rect">
            <a:avLst/>
          </a:prstGeom>
          <a:noFill/>
        </p:spPr>
        <p:txBody>
          <a:bodyPr wrap="none" rtlCol="0">
            <a:spAutoFit/>
          </a:bodyPr>
          <a:lstStyle/>
          <a:p>
            <a:pPr algn="ctr"/>
            <a:r>
              <a:rPr lang="zh-CN" altLang="en-US" sz="3600" b="1" dirty="0">
                <a:solidFill>
                  <a:srgbClr val="828979"/>
                </a:solidFill>
              </a:rPr>
              <a:t>预训练模型用于下游任务的策略：固定特征提取器</a:t>
            </a:r>
            <a:endParaRPr lang="en-US" altLang="zh-CN" sz="3600" b="1" dirty="0">
              <a:solidFill>
                <a:srgbClr val="828979"/>
              </a:solidFill>
            </a:endParaRPr>
          </a:p>
        </p:txBody>
      </p:sp>
      <p:sp>
        <p:nvSpPr>
          <p:cNvPr id="3" name="TextBox 30">
            <a:extLst>
              <a:ext uri="{FF2B5EF4-FFF2-40B4-BE49-F238E27FC236}">
                <a16:creationId xmlns:a16="http://schemas.microsoft.com/office/drawing/2014/main" id="{0D9571D7-B207-5DFF-B7E8-7365DB9A7298}"/>
              </a:ext>
            </a:extLst>
          </p:cNvPr>
          <p:cNvSpPr txBox="1"/>
          <p:nvPr/>
        </p:nvSpPr>
        <p:spPr>
          <a:xfrm>
            <a:off x="752474" y="1840872"/>
            <a:ext cx="10687051" cy="830997"/>
          </a:xfrm>
          <a:prstGeom prst="rect">
            <a:avLst/>
          </a:prstGeom>
          <a:noFill/>
        </p:spPr>
        <p:txBody>
          <a:bodyPr wrap="square" lIns="0" tIns="0" rIns="0" bIns="0" rtlCol="0" anchor="t">
            <a:spAutoFit/>
          </a:bodyPr>
          <a:lstStyle/>
          <a:p>
            <a:pPr marL="285750" indent="-28575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固定特征提取器（</a:t>
            </a:r>
            <a:r>
              <a:rPr lang="en-US" altLang="zh-CN" dirty="0">
                <a:solidFill>
                  <a:schemeClr val="tx1">
                    <a:lumMod val="95000"/>
                    <a:lumOff val="5000"/>
                  </a:schemeClr>
                </a:solidFill>
              </a:rPr>
              <a:t>Fixed Feature Extractor</a:t>
            </a:r>
            <a:r>
              <a:rPr lang="zh-CN" altLang="en-US" dirty="0">
                <a:solidFill>
                  <a:schemeClr val="tx1">
                    <a:lumMod val="95000"/>
                    <a:lumOff val="5000"/>
                  </a:schemeClr>
                </a:solidFill>
              </a:rPr>
              <a:t>），即将预训练好的模型的权重冻结，只使用其特征提取器提取下游任务数据的特征，然后将这些特征输入到下游任务的模型中进行训练。总之，冻结原来的参数，只训练一个新的分类层。这种策略适用于下游任务的数据量较少的情况，可以避免过拟合。</a:t>
            </a:r>
            <a:endParaRPr lang="en-US" altLang="zh-CN" dirty="0">
              <a:solidFill>
                <a:schemeClr val="tx1">
                  <a:lumMod val="95000"/>
                  <a:lumOff val="5000"/>
                </a:schemeClr>
              </a:solidFill>
            </a:endParaRPr>
          </a:p>
        </p:txBody>
      </p:sp>
      <p:sp>
        <p:nvSpPr>
          <p:cNvPr id="5" name="文本框 4">
            <a:extLst>
              <a:ext uri="{FF2B5EF4-FFF2-40B4-BE49-F238E27FC236}">
                <a16:creationId xmlns:a16="http://schemas.microsoft.com/office/drawing/2014/main" id="{7E85BF0F-CC0D-DE25-31DD-FD44824B4026}"/>
              </a:ext>
            </a:extLst>
          </p:cNvPr>
          <p:cNvSpPr txBox="1"/>
          <p:nvPr/>
        </p:nvSpPr>
        <p:spPr>
          <a:xfrm>
            <a:off x="752475" y="1316080"/>
            <a:ext cx="4457700" cy="369332"/>
          </a:xfrm>
          <a:prstGeom prst="rect">
            <a:avLst/>
          </a:prstGeom>
          <a:noFill/>
        </p:spPr>
        <p:txBody>
          <a:bodyPr wrap="square" rtlCol="0">
            <a:spAutoFit/>
          </a:bodyPr>
          <a:lstStyle/>
          <a:p>
            <a:r>
              <a:rPr lang="zh-CN" altLang="en-US" b="1" dirty="0"/>
              <a:t>固定特征提取器（</a:t>
            </a:r>
            <a:r>
              <a:rPr lang="en-US" altLang="zh-CN" b="1" dirty="0"/>
              <a:t>Fixed Feature Extractor</a:t>
            </a:r>
            <a:r>
              <a:rPr lang="zh-CN" altLang="en-US" b="1" dirty="0"/>
              <a:t>）：</a:t>
            </a:r>
            <a:endParaRPr lang="en-US" altLang="zh-CN" b="1" dirty="0"/>
          </a:p>
        </p:txBody>
      </p:sp>
      <p:sp>
        <p:nvSpPr>
          <p:cNvPr id="4" name="TextBox 30">
            <a:extLst>
              <a:ext uri="{FF2B5EF4-FFF2-40B4-BE49-F238E27FC236}">
                <a16:creationId xmlns:a16="http://schemas.microsoft.com/office/drawing/2014/main" id="{B5B8987D-9299-653D-748F-0F6377AF5744}"/>
              </a:ext>
            </a:extLst>
          </p:cNvPr>
          <p:cNvSpPr txBox="1"/>
          <p:nvPr/>
        </p:nvSpPr>
        <p:spPr>
          <a:xfrm>
            <a:off x="752475" y="3352121"/>
            <a:ext cx="10829926" cy="3213187"/>
          </a:xfrm>
          <a:prstGeom prst="rect">
            <a:avLst/>
          </a:prstGeom>
          <a:noFill/>
        </p:spPr>
        <p:txBody>
          <a:bodyPr wrap="square" lIns="0" tIns="0" rIns="0" bIns="0" rtlCol="0" anchor="t">
            <a:spAutoFit/>
          </a:bodyPr>
          <a:lstStyle/>
          <a:p>
            <a:pPr marL="342900" indent="-342900" algn="just" defTabSz="1219170">
              <a:spcBef>
                <a:spcPct val="20000"/>
              </a:spcBef>
              <a:buFont typeface="+mj-lt"/>
              <a:buAutoNum type="arabicPeriod"/>
              <a:defRPr/>
            </a:pPr>
            <a:r>
              <a:rPr lang="zh-CN" altLang="en-US" dirty="0">
                <a:solidFill>
                  <a:schemeClr val="tx1">
                    <a:lumMod val="95000"/>
                    <a:lumOff val="5000"/>
                  </a:schemeClr>
                </a:solidFill>
              </a:rPr>
              <a:t>在下游任务中，使用预训练好的</a:t>
            </a:r>
            <a:r>
              <a:rPr lang="en-US" altLang="zh-CN" dirty="0">
                <a:solidFill>
                  <a:schemeClr val="tx1">
                    <a:lumMod val="95000"/>
                    <a:lumOff val="5000"/>
                  </a:schemeClr>
                </a:solidFill>
              </a:rPr>
              <a:t>CNN</a:t>
            </a:r>
            <a:r>
              <a:rPr lang="zh-CN" altLang="en-US" dirty="0">
                <a:solidFill>
                  <a:schemeClr val="tx1">
                    <a:lumMod val="95000"/>
                    <a:lumOff val="5000"/>
                  </a:schemeClr>
                </a:solidFill>
              </a:rPr>
              <a:t>模型作为特征提取器，将输入图像经过</a:t>
            </a:r>
            <a:r>
              <a:rPr lang="en-US" altLang="zh-CN" dirty="0">
                <a:solidFill>
                  <a:schemeClr val="tx1">
                    <a:lumMod val="95000"/>
                    <a:lumOff val="5000"/>
                  </a:schemeClr>
                </a:solidFill>
              </a:rPr>
              <a:t>CNN</a:t>
            </a:r>
            <a:r>
              <a:rPr lang="zh-CN" altLang="en-US" dirty="0">
                <a:solidFill>
                  <a:schemeClr val="tx1">
                    <a:lumMod val="95000"/>
                    <a:lumOff val="5000"/>
                  </a:schemeClr>
                </a:solidFill>
              </a:rPr>
              <a:t>模型得到高维的特征向量</a:t>
            </a:r>
            <a:endParaRPr lang="en-US" altLang="zh-CN" dirty="0">
              <a:solidFill>
                <a:schemeClr val="tx1">
                  <a:lumMod val="95000"/>
                  <a:lumOff val="5000"/>
                </a:schemeClr>
              </a:solidFill>
            </a:endParaRPr>
          </a:p>
          <a:p>
            <a:pPr marL="342900" indent="-342900" algn="just" defTabSz="1219170">
              <a:spcBef>
                <a:spcPct val="20000"/>
              </a:spcBef>
              <a:buFont typeface="+mj-lt"/>
              <a:buAutoNum type="arabicPeriod"/>
              <a:defRPr/>
            </a:pPr>
            <a:endParaRPr lang="en-US" altLang="zh-CN" dirty="0">
              <a:solidFill>
                <a:schemeClr val="tx1">
                  <a:lumMod val="95000"/>
                  <a:lumOff val="5000"/>
                </a:schemeClr>
              </a:solidFill>
            </a:endParaRPr>
          </a:p>
          <a:p>
            <a:pPr marL="342900" indent="-342900" algn="just" defTabSz="1219170">
              <a:spcBef>
                <a:spcPct val="20000"/>
              </a:spcBef>
              <a:buFont typeface="+mj-lt"/>
              <a:buAutoNum type="arabicPeriod"/>
              <a:defRPr/>
            </a:pPr>
            <a:r>
              <a:rPr lang="zh-CN" altLang="en-US" dirty="0">
                <a:solidFill>
                  <a:schemeClr val="tx1">
                    <a:lumMod val="95000"/>
                    <a:lumOff val="5000"/>
                  </a:schemeClr>
                </a:solidFill>
              </a:rPr>
              <a:t>在特征向量的基础上，训练一个新的分类器、检测器或分割器等，以适应新的任务要求</a:t>
            </a:r>
            <a:endParaRPr lang="en-US" altLang="zh-CN" dirty="0">
              <a:solidFill>
                <a:schemeClr val="tx1">
                  <a:lumMod val="95000"/>
                  <a:lumOff val="5000"/>
                </a:schemeClr>
              </a:solidFill>
            </a:endParaRPr>
          </a:p>
          <a:p>
            <a:pPr marL="342900" indent="-342900" algn="just" defTabSz="1219170">
              <a:spcBef>
                <a:spcPct val="20000"/>
              </a:spcBef>
              <a:buFont typeface="+mj-lt"/>
              <a:buAutoNum type="arabicPeriod"/>
              <a:defRPr/>
            </a:pPr>
            <a:endParaRPr lang="en-US" altLang="zh-CN" dirty="0">
              <a:solidFill>
                <a:schemeClr val="tx1">
                  <a:lumMod val="95000"/>
                  <a:lumOff val="5000"/>
                </a:schemeClr>
              </a:solidFill>
            </a:endParaRPr>
          </a:p>
          <a:p>
            <a:pPr marL="342900" indent="-342900" algn="just" defTabSz="1219170">
              <a:spcBef>
                <a:spcPct val="20000"/>
              </a:spcBef>
              <a:buFont typeface="+mj-lt"/>
              <a:buAutoNum type="arabicPeriod"/>
              <a:defRPr/>
            </a:pPr>
            <a:r>
              <a:rPr lang="zh-CN" altLang="en-US" dirty="0">
                <a:solidFill>
                  <a:schemeClr val="tx1">
                    <a:lumMod val="95000"/>
                    <a:lumOff val="5000"/>
                  </a:schemeClr>
                </a:solidFill>
              </a:rPr>
              <a:t>对于图像生成任务，可以使用生成对抗网络（</a:t>
            </a:r>
            <a:r>
              <a:rPr lang="en-US" altLang="zh-CN" dirty="0">
                <a:solidFill>
                  <a:schemeClr val="tx1">
                    <a:lumMod val="95000"/>
                    <a:lumOff val="5000"/>
                  </a:schemeClr>
                </a:solidFill>
              </a:rPr>
              <a:t>Generative Adversarial Networks</a:t>
            </a:r>
            <a:r>
              <a:rPr lang="zh-CN" altLang="en-US" dirty="0">
                <a:solidFill>
                  <a:schemeClr val="tx1">
                    <a:lumMod val="95000"/>
                    <a:lumOff val="5000"/>
                  </a:schemeClr>
                </a:solidFill>
              </a:rPr>
              <a:t>，</a:t>
            </a:r>
            <a:r>
              <a:rPr lang="en-US" altLang="zh-CN" dirty="0">
                <a:solidFill>
                  <a:schemeClr val="tx1">
                    <a:lumMod val="95000"/>
                    <a:lumOff val="5000"/>
                  </a:schemeClr>
                </a:solidFill>
              </a:rPr>
              <a:t>GAN</a:t>
            </a:r>
            <a:r>
              <a:rPr lang="zh-CN" altLang="en-US" dirty="0">
                <a:solidFill>
                  <a:schemeClr val="tx1">
                    <a:lumMod val="95000"/>
                    <a:lumOff val="5000"/>
                  </a:schemeClr>
                </a:solidFill>
              </a:rPr>
              <a:t>）等模型对特征向量进行生成</a:t>
            </a:r>
            <a:endParaRPr lang="en-US" altLang="zh-CN" dirty="0">
              <a:solidFill>
                <a:schemeClr val="tx1">
                  <a:lumMod val="95000"/>
                  <a:lumOff val="5000"/>
                </a:schemeClr>
              </a:solidFill>
            </a:endParaRPr>
          </a:p>
          <a:p>
            <a:pPr marL="342900" indent="-342900" algn="just" defTabSz="1219170">
              <a:spcBef>
                <a:spcPct val="20000"/>
              </a:spcBef>
              <a:buFont typeface="+mj-lt"/>
              <a:buAutoNum type="arabicPeriod"/>
              <a:defRPr/>
            </a:pPr>
            <a:endParaRPr lang="en-US" altLang="zh-CN" dirty="0">
              <a:solidFill>
                <a:schemeClr val="tx1">
                  <a:lumMod val="95000"/>
                  <a:lumOff val="5000"/>
                </a:schemeClr>
              </a:solidFill>
            </a:endParaRPr>
          </a:p>
          <a:p>
            <a:pPr marL="342900" indent="-342900" algn="just" defTabSz="1219170">
              <a:spcBef>
                <a:spcPct val="20000"/>
              </a:spcBef>
              <a:buFont typeface="+mj-lt"/>
              <a:buAutoNum type="arabicPeriod"/>
              <a:defRPr/>
            </a:pPr>
            <a:r>
              <a:rPr lang="zh-CN" altLang="en-US" dirty="0">
                <a:solidFill>
                  <a:schemeClr val="tx1">
                    <a:lumMod val="95000"/>
                    <a:lumOff val="5000"/>
                  </a:schemeClr>
                </a:solidFill>
              </a:rPr>
              <a:t>对于目标检测任务，可以使用锚框（</a:t>
            </a:r>
            <a:r>
              <a:rPr lang="en-US" altLang="zh-CN" dirty="0">
                <a:solidFill>
                  <a:schemeClr val="tx1">
                    <a:lumMod val="95000"/>
                    <a:lumOff val="5000"/>
                  </a:schemeClr>
                </a:solidFill>
              </a:rPr>
              <a:t>anchor</a:t>
            </a:r>
            <a:r>
              <a:rPr lang="zh-CN" altLang="en-US" dirty="0">
                <a:solidFill>
                  <a:schemeClr val="tx1">
                    <a:lumMod val="95000"/>
                    <a:lumOff val="5000"/>
                  </a:schemeClr>
                </a:solidFill>
              </a:rPr>
              <a:t>）和区域提取网络（</a:t>
            </a:r>
            <a:r>
              <a:rPr lang="en-US" altLang="zh-CN" dirty="0">
                <a:solidFill>
                  <a:schemeClr val="tx1">
                    <a:lumMod val="95000"/>
                    <a:lumOff val="5000"/>
                  </a:schemeClr>
                </a:solidFill>
              </a:rPr>
              <a:t>Region Proposal Network</a:t>
            </a:r>
            <a:r>
              <a:rPr lang="zh-CN" altLang="en-US" dirty="0">
                <a:solidFill>
                  <a:schemeClr val="tx1">
                    <a:lumMod val="95000"/>
                    <a:lumOff val="5000"/>
                  </a:schemeClr>
                </a:solidFill>
              </a:rPr>
              <a:t>，</a:t>
            </a:r>
            <a:r>
              <a:rPr lang="en-US" altLang="zh-CN" dirty="0">
                <a:solidFill>
                  <a:schemeClr val="tx1">
                    <a:lumMod val="95000"/>
                    <a:lumOff val="5000"/>
                  </a:schemeClr>
                </a:solidFill>
              </a:rPr>
              <a:t>RPN</a:t>
            </a:r>
            <a:r>
              <a:rPr lang="zh-CN" altLang="en-US" dirty="0">
                <a:solidFill>
                  <a:schemeClr val="tx1">
                    <a:lumMod val="95000"/>
                    <a:lumOff val="5000"/>
                  </a:schemeClr>
                </a:solidFill>
              </a:rPr>
              <a:t>）等技术</a:t>
            </a:r>
            <a:endParaRPr lang="en-US" altLang="zh-CN" dirty="0">
              <a:solidFill>
                <a:schemeClr val="tx1">
                  <a:lumMod val="95000"/>
                  <a:lumOff val="5000"/>
                </a:schemeClr>
              </a:solidFill>
            </a:endParaRPr>
          </a:p>
          <a:p>
            <a:pPr marL="342900" indent="-342900" algn="just" defTabSz="1219170">
              <a:spcBef>
                <a:spcPct val="20000"/>
              </a:spcBef>
              <a:buFont typeface="+mj-lt"/>
              <a:buAutoNum type="arabicPeriod"/>
              <a:defRPr/>
            </a:pPr>
            <a:endParaRPr lang="en-US" altLang="zh-CN" dirty="0">
              <a:solidFill>
                <a:schemeClr val="tx1">
                  <a:lumMod val="95000"/>
                  <a:lumOff val="5000"/>
                </a:schemeClr>
              </a:solidFill>
            </a:endParaRPr>
          </a:p>
          <a:p>
            <a:pPr marL="342900" indent="-342900" algn="just" defTabSz="1219170">
              <a:spcBef>
                <a:spcPct val="20000"/>
              </a:spcBef>
              <a:buFont typeface="+mj-lt"/>
              <a:buAutoNum type="arabicPeriod"/>
              <a:defRPr/>
            </a:pPr>
            <a:r>
              <a:rPr lang="zh-CN" altLang="en-US" dirty="0">
                <a:solidFill>
                  <a:schemeClr val="tx1">
                    <a:lumMod val="95000"/>
                    <a:lumOff val="5000"/>
                  </a:schemeClr>
                </a:solidFill>
              </a:rPr>
              <a:t>对于图像分类任务，可以使用全连接层或者</a:t>
            </a:r>
            <a:r>
              <a:rPr lang="en-US" altLang="zh-CN" dirty="0">
                <a:solidFill>
                  <a:schemeClr val="tx1">
                    <a:lumMod val="95000"/>
                    <a:lumOff val="5000"/>
                  </a:schemeClr>
                </a:solidFill>
              </a:rPr>
              <a:t>SVM</a:t>
            </a:r>
            <a:r>
              <a:rPr lang="zh-CN" altLang="en-US" dirty="0">
                <a:solidFill>
                  <a:schemeClr val="tx1">
                    <a:lumMod val="95000"/>
                    <a:lumOff val="5000"/>
                  </a:schemeClr>
                </a:solidFill>
              </a:rPr>
              <a:t>等简单的分类器</a:t>
            </a:r>
            <a:endParaRPr lang="en-US" altLang="zh-CN" dirty="0">
              <a:solidFill>
                <a:schemeClr val="tx1">
                  <a:lumMod val="95000"/>
                  <a:lumOff val="5000"/>
                </a:schemeClr>
              </a:solidFill>
            </a:endParaRPr>
          </a:p>
        </p:txBody>
      </p:sp>
      <p:sp>
        <p:nvSpPr>
          <p:cNvPr id="9" name="文本框 8">
            <a:extLst>
              <a:ext uri="{FF2B5EF4-FFF2-40B4-BE49-F238E27FC236}">
                <a16:creationId xmlns:a16="http://schemas.microsoft.com/office/drawing/2014/main" id="{A88F40D8-46FB-144C-8E69-9354289349D4}"/>
              </a:ext>
            </a:extLst>
          </p:cNvPr>
          <p:cNvSpPr txBox="1"/>
          <p:nvPr/>
        </p:nvSpPr>
        <p:spPr>
          <a:xfrm>
            <a:off x="752475" y="2827329"/>
            <a:ext cx="6762750" cy="369332"/>
          </a:xfrm>
          <a:prstGeom prst="rect">
            <a:avLst/>
          </a:prstGeom>
          <a:noFill/>
        </p:spPr>
        <p:txBody>
          <a:bodyPr wrap="square" rtlCol="0">
            <a:spAutoFit/>
          </a:bodyPr>
          <a:lstStyle/>
          <a:p>
            <a:r>
              <a:rPr lang="zh-CN" altLang="en-US" b="1" dirty="0"/>
              <a:t>预训练好的</a:t>
            </a:r>
            <a:r>
              <a:rPr lang="en-US" altLang="zh-CN" b="1" dirty="0"/>
              <a:t>CNN</a:t>
            </a:r>
            <a:r>
              <a:rPr lang="zh-CN" altLang="en-US" b="1" dirty="0"/>
              <a:t>模型可以作为一种通用的特征提取器。做法如下：</a:t>
            </a:r>
            <a:endParaRPr lang="en-US" altLang="zh-CN" b="1" dirty="0"/>
          </a:p>
        </p:txBody>
      </p:sp>
    </p:spTree>
    <p:extLst>
      <p:ext uri="{BB962C8B-B14F-4D97-AF65-F5344CB8AC3E}">
        <p14:creationId xmlns:p14="http://schemas.microsoft.com/office/powerpoint/2010/main" val="3933544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1425314" y="514289"/>
            <a:ext cx="9341403" cy="646331"/>
          </a:xfrm>
          <a:prstGeom prst="rect">
            <a:avLst/>
          </a:prstGeom>
          <a:noFill/>
        </p:spPr>
        <p:txBody>
          <a:bodyPr wrap="none" rtlCol="0">
            <a:spAutoFit/>
          </a:bodyPr>
          <a:lstStyle/>
          <a:p>
            <a:pPr algn="ctr"/>
            <a:r>
              <a:rPr lang="zh-CN" altLang="en-US" sz="3600" b="1" dirty="0">
                <a:solidFill>
                  <a:srgbClr val="828979"/>
                </a:solidFill>
              </a:rPr>
              <a:t>预训练模型用于下游任务的策略：</a:t>
            </a:r>
            <a:r>
              <a:rPr lang="en-US" altLang="zh-CN" sz="3600" b="1" dirty="0">
                <a:solidFill>
                  <a:srgbClr val="828979"/>
                </a:solidFill>
              </a:rPr>
              <a:t>Fine-Tuning</a:t>
            </a:r>
          </a:p>
        </p:txBody>
      </p:sp>
      <p:sp>
        <p:nvSpPr>
          <p:cNvPr id="5" name="文本框 4">
            <a:extLst>
              <a:ext uri="{FF2B5EF4-FFF2-40B4-BE49-F238E27FC236}">
                <a16:creationId xmlns:a16="http://schemas.microsoft.com/office/drawing/2014/main" id="{7E85BF0F-CC0D-DE25-31DD-FD44824B4026}"/>
              </a:ext>
            </a:extLst>
          </p:cNvPr>
          <p:cNvSpPr txBox="1"/>
          <p:nvPr/>
        </p:nvSpPr>
        <p:spPr>
          <a:xfrm>
            <a:off x="752475" y="1316080"/>
            <a:ext cx="10829926" cy="646331"/>
          </a:xfrm>
          <a:prstGeom prst="rect">
            <a:avLst/>
          </a:prstGeom>
          <a:noFill/>
        </p:spPr>
        <p:txBody>
          <a:bodyPr wrap="square" rtlCol="0">
            <a:spAutoFit/>
          </a:bodyPr>
          <a:lstStyle/>
          <a:p>
            <a:r>
              <a:rPr lang="zh-CN" altLang="en-US" b="1" dirty="0"/>
              <a:t>微调（</a:t>
            </a:r>
            <a:r>
              <a:rPr lang="en-US" altLang="zh-CN" b="1" dirty="0"/>
              <a:t>Fine-tuning)</a:t>
            </a:r>
            <a:r>
              <a:rPr lang="zh-CN" altLang="en-US" b="1" dirty="0"/>
              <a:t>是一种迁移学习方法，指在预训练模型的基础上，对部分或全部的参数进行微小的修改，以适应新的任务。微调一般是在有监督学习的框架下进行的</a:t>
            </a:r>
            <a:endParaRPr lang="en-US" altLang="zh-CN" b="1" dirty="0"/>
          </a:p>
        </p:txBody>
      </p:sp>
      <p:sp>
        <p:nvSpPr>
          <p:cNvPr id="4" name="TextBox 30">
            <a:extLst>
              <a:ext uri="{FF2B5EF4-FFF2-40B4-BE49-F238E27FC236}">
                <a16:creationId xmlns:a16="http://schemas.microsoft.com/office/drawing/2014/main" id="{B5B8987D-9299-653D-748F-0F6377AF5744}"/>
              </a:ext>
            </a:extLst>
          </p:cNvPr>
          <p:cNvSpPr txBox="1"/>
          <p:nvPr/>
        </p:nvSpPr>
        <p:spPr>
          <a:xfrm>
            <a:off x="752475" y="2587265"/>
            <a:ext cx="10829926" cy="1883593"/>
          </a:xfrm>
          <a:prstGeom prst="rect">
            <a:avLst/>
          </a:prstGeom>
          <a:noFill/>
        </p:spPr>
        <p:txBody>
          <a:bodyPr wrap="square" lIns="0" tIns="0" rIns="0" bIns="0" rtlCol="0" anchor="t">
            <a:spAutoFit/>
          </a:bodyPr>
          <a:lstStyle/>
          <a:p>
            <a:pPr marL="342900" indent="-342900" algn="just" defTabSz="1219170">
              <a:spcBef>
                <a:spcPct val="20000"/>
              </a:spcBef>
              <a:buFont typeface="+mj-lt"/>
              <a:buAutoNum type="arabicPeriod"/>
              <a:defRPr/>
            </a:pPr>
            <a:r>
              <a:rPr lang="zh-CN" altLang="en-US" dirty="0">
                <a:solidFill>
                  <a:schemeClr val="tx1">
                    <a:lumMod val="95000"/>
                    <a:lumOff val="5000"/>
                  </a:schemeClr>
                </a:solidFill>
              </a:rPr>
              <a:t>预训练模型的参数通常被初始化为预训练时的值</a:t>
            </a:r>
            <a:endParaRPr lang="en-US" altLang="zh-CN" dirty="0">
              <a:solidFill>
                <a:schemeClr val="tx1">
                  <a:lumMod val="95000"/>
                  <a:lumOff val="5000"/>
                </a:schemeClr>
              </a:solidFill>
            </a:endParaRPr>
          </a:p>
          <a:p>
            <a:pPr marL="342900" indent="-342900" algn="just" defTabSz="1219170">
              <a:spcBef>
                <a:spcPct val="20000"/>
              </a:spcBef>
              <a:buFont typeface="+mj-lt"/>
              <a:buAutoNum type="arabicPeriod"/>
              <a:defRPr/>
            </a:pPr>
            <a:endParaRPr lang="en-US" altLang="zh-CN" dirty="0">
              <a:solidFill>
                <a:schemeClr val="tx1">
                  <a:lumMod val="95000"/>
                  <a:lumOff val="5000"/>
                </a:schemeClr>
              </a:solidFill>
            </a:endParaRPr>
          </a:p>
          <a:p>
            <a:pPr marL="342900" indent="-342900" algn="just" defTabSz="1219170">
              <a:spcBef>
                <a:spcPct val="20000"/>
              </a:spcBef>
              <a:buFont typeface="+mj-lt"/>
              <a:buAutoNum type="arabicPeriod"/>
              <a:defRPr/>
            </a:pPr>
            <a:r>
              <a:rPr lang="zh-CN" altLang="en-US" dirty="0">
                <a:solidFill>
                  <a:schemeClr val="tx1">
                    <a:lumMod val="95000"/>
                    <a:lumOff val="5000"/>
                  </a:schemeClr>
                </a:solidFill>
              </a:rPr>
              <a:t>使用下游垂直任务的标注数据来对模型进行进一步的训练，并调整模型的超参数和学习率等参数。以适应特定的任务模型。</a:t>
            </a:r>
            <a:r>
              <a:rPr lang="en-US" altLang="zh-CN" dirty="0">
                <a:solidFill>
                  <a:schemeClr val="tx1">
                    <a:lumMod val="95000"/>
                    <a:lumOff val="5000"/>
                  </a:schemeClr>
                </a:solidFill>
              </a:rPr>
              <a:t>Note</a:t>
            </a:r>
            <a:r>
              <a:rPr lang="zh-CN" altLang="en-US" dirty="0">
                <a:solidFill>
                  <a:schemeClr val="tx1">
                    <a:lumMod val="95000"/>
                    <a:lumOff val="5000"/>
                  </a:schemeClr>
                </a:solidFill>
              </a:rPr>
              <a:t>：这个过程中，我们会采用一些针对下游任务的目标函数</a:t>
            </a:r>
            <a:endParaRPr lang="en-US" altLang="zh-CN" dirty="0">
              <a:solidFill>
                <a:schemeClr val="tx1">
                  <a:lumMod val="95000"/>
                  <a:lumOff val="5000"/>
                </a:schemeClr>
              </a:solidFill>
            </a:endParaRPr>
          </a:p>
          <a:p>
            <a:pPr marL="342900" indent="-342900" algn="just" defTabSz="1219170">
              <a:spcBef>
                <a:spcPct val="20000"/>
              </a:spcBef>
              <a:buFont typeface="+mj-lt"/>
              <a:buAutoNum type="arabicPeriod"/>
              <a:defRPr/>
            </a:pPr>
            <a:endParaRPr lang="en-US" altLang="zh-CN" dirty="0">
              <a:solidFill>
                <a:schemeClr val="tx1">
                  <a:lumMod val="95000"/>
                  <a:lumOff val="5000"/>
                </a:schemeClr>
              </a:solidFill>
            </a:endParaRPr>
          </a:p>
          <a:p>
            <a:pPr marL="342900" indent="-342900" algn="just" defTabSz="1219170">
              <a:spcBef>
                <a:spcPct val="20000"/>
              </a:spcBef>
              <a:buFont typeface="+mj-lt"/>
              <a:buAutoNum type="arabicPeriod"/>
              <a:defRPr/>
            </a:pPr>
            <a:r>
              <a:rPr lang="zh-CN" altLang="en-US" dirty="0">
                <a:solidFill>
                  <a:schemeClr val="tx1">
                    <a:lumMod val="95000"/>
                    <a:lumOff val="5000"/>
                  </a:schemeClr>
                </a:solidFill>
              </a:rPr>
              <a:t>在训练的过程中，逐步调整参数，以最小化下游任务的损失函数，从而在特定任务上表现更好</a:t>
            </a:r>
            <a:endParaRPr lang="en-US" altLang="zh-CN" dirty="0">
              <a:solidFill>
                <a:schemeClr val="tx1">
                  <a:lumMod val="95000"/>
                  <a:lumOff val="5000"/>
                </a:schemeClr>
              </a:solidFill>
            </a:endParaRPr>
          </a:p>
        </p:txBody>
      </p:sp>
      <p:sp>
        <p:nvSpPr>
          <p:cNvPr id="9" name="文本框 8">
            <a:extLst>
              <a:ext uri="{FF2B5EF4-FFF2-40B4-BE49-F238E27FC236}">
                <a16:creationId xmlns:a16="http://schemas.microsoft.com/office/drawing/2014/main" id="{A88F40D8-46FB-144C-8E69-9354289349D4}"/>
              </a:ext>
            </a:extLst>
          </p:cNvPr>
          <p:cNvSpPr txBox="1"/>
          <p:nvPr/>
        </p:nvSpPr>
        <p:spPr>
          <a:xfrm>
            <a:off x="752475" y="2090172"/>
            <a:ext cx="6762750" cy="369332"/>
          </a:xfrm>
          <a:prstGeom prst="rect">
            <a:avLst/>
          </a:prstGeom>
          <a:noFill/>
        </p:spPr>
        <p:txBody>
          <a:bodyPr wrap="square" rtlCol="0">
            <a:spAutoFit/>
          </a:bodyPr>
          <a:lstStyle/>
          <a:p>
            <a:r>
              <a:rPr lang="zh-CN" altLang="en-US" b="1" dirty="0"/>
              <a:t>微调过程通常包括：</a:t>
            </a:r>
            <a:endParaRPr lang="en-US" altLang="zh-CN" b="1" dirty="0"/>
          </a:p>
        </p:txBody>
      </p:sp>
      <p:sp>
        <p:nvSpPr>
          <p:cNvPr id="6" name="文本框 5">
            <a:extLst>
              <a:ext uri="{FF2B5EF4-FFF2-40B4-BE49-F238E27FC236}">
                <a16:creationId xmlns:a16="http://schemas.microsoft.com/office/drawing/2014/main" id="{99394BD5-93B5-DF2A-0BEA-26CAF910993A}"/>
              </a:ext>
            </a:extLst>
          </p:cNvPr>
          <p:cNvSpPr txBox="1"/>
          <p:nvPr/>
        </p:nvSpPr>
        <p:spPr>
          <a:xfrm>
            <a:off x="681037" y="4598619"/>
            <a:ext cx="10829926" cy="646331"/>
          </a:xfrm>
          <a:prstGeom prst="rect">
            <a:avLst/>
          </a:prstGeom>
          <a:noFill/>
        </p:spPr>
        <p:txBody>
          <a:bodyPr wrap="square" rtlCol="0">
            <a:spAutoFit/>
          </a:bodyPr>
          <a:lstStyle/>
          <a:p>
            <a:r>
              <a:rPr lang="zh-CN" altLang="en-US" b="1" dirty="0"/>
              <a:t>预训练模型的权重在新数据上进行训练微调可以在整个神经网络上完成，也可以只在一部分神经网络层上完成。在这种情况下，我们称未被微调的层被“冻结”（</a:t>
            </a:r>
            <a:r>
              <a:rPr lang="en-US" altLang="zh-CN" b="1" dirty="0"/>
              <a:t>Frozen</a:t>
            </a:r>
            <a:r>
              <a:rPr lang="zh-CN" altLang="en-US" b="1" dirty="0"/>
              <a:t>），即在反向传播步骤中不更新</a:t>
            </a:r>
            <a:endParaRPr lang="en-US" altLang="zh-CN" b="1" dirty="0"/>
          </a:p>
        </p:txBody>
      </p:sp>
    </p:spTree>
    <p:extLst>
      <p:ext uri="{BB962C8B-B14F-4D97-AF65-F5344CB8AC3E}">
        <p14:creationId xmlns:p14="http://schemas.microsoft.com/office/powerpoint/2010/main" val="573341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756252" y="514289"/>
            <a:ext cx="10679527" cy="646331"/>
          </a:xfrm>
          <a:prstGeom prst="rect">
            <a:avLst/>
          </a:prstGeom>
          <a:noFill/>
        </p:spPr>
        <p:txBody>
          <a:bodyPr wrap="none" rtlCol="0">
            <a:spAutoFit/>
          </a:bodyPr>
          <a:lstStyle/>
          <a:p>
            <a:pPr algn="ctr"/>
            <a:r>
              <a:rPr lang="zh-CN" altLang="en-US" sz="3600" b="1" dirty="0">
                <a:solidFill>
                  <a:srgbClr val="828979"/>
                </a:solidFill>
              </a:rPr>
              <a:t>为什么在</a:t>
            </a:r>
            <a:r>
              <a:rPr lang="en-US" altLang="zh-CN" sz="3600" b="1" dirty="0">
                <a:solidFill>
                  <a:srgbClr val="828979"/>
                </a:solidFill>
              </a:rPr>
              <a:t>NLP</a:t>
            </a:r>
            <a:r>
              <a:rPr lang="zh-CN" altLang="en-US" sz="3600" b="1" dirty="0">
                <a:solidFill>
                  <a:srgbClr val="828979"/>
                </a:solidFill>
              </a:rPr>
              <a:t>中迟迟没有出现类似</a:t>
            </a:r>
            <a:r>
              <a:rPr lang="en-US" altLang="zh-CN" sz="3600" b="1" dirty="0">
                <a:solidFill>
                  <a:srgbClr val="828979"/>
                </a:solidFill>
              </a:rPr>
              <a:t>CV</a:t>
            </a:r>
            <a:r>
              <a:rPr lang="zh-CN" altLang="en-US" sz="3600" b="1" dirty="0">
                <a:solidFill>
                  <a:srgbClr val="828979"/>
                </a:solidFill>
              </a:rPr>
              <a:t>预训练的范式？</a:t>
            </a:r>
            <a:endParaRPr lang="en-US" altLang="zh-CN" sz="3600" b="1" dirty="0">
              <a:solidFill>
                <a:srgbClr val="828979"/>
              </a:solidFill>
            </a:endParaRPr>
          </a:p>
        </p:txBody>
      </p:sp>
      <p:sp>
        <p:nvSpPr>
          <p:cNvPr id="5" name="文本框 4">
            <a:extLst>
              <a:ext uri="{FF2B5EF4-FFF2-40B4-BE49-F238E27FC236}">
                <a16:creationId xmlns:a16="http://schemas.microsoft.com/office/drawing/2014/main" id="{7E85BF0F-CC0D-DE25-31DD-FD44824B4026}"/>
              </a:ext>
            </a:extLst>
          </p:cNvPr>
          <p:cNvSpPr txBox="1"/>
          <p:nvPr/>
        </p:nvSpPr>
        <p:spPr>
          <a:xfrm>
            <a:off x="752475" y="1316080"/>
            <a:ext cx="10829926" cy="5078313"/>
          </a:xfrm>
          <a:prstGeom prst="rect">
            <a:avLst/>
          </a:prstGeom>
          <a:noFill/>
        </p:spPr>
        <p:txBody>
          <a:bodyPr wrap="square" rtlCol="0">
            <a:spAutoFit/>
          </a:bodyPr>
          <a:lstStyle/>
          <a:p>
            <a:pPr marL="342900" indent="-342900">
              <a:buFont typeface="+mj-lt"/>
              <a:buAutoNum type="arabicPeriod"/>
            </a:pPr>
            <a:r>
              <a:rPr lang="zh-CN" altLang="en-US" dirty="0"/>
              <a:t>由于</a:t>
            </a:r>
            <a:r>
              <a:rPr lang="en-US" altLang="zh-CN" dirty="0"/>
              <a:t>word2vec</a:t>
            </a:r>
            <a:r>
              <a:rPr lang="zh-CN" altLang="en-US" dirty="0"/>
              <a:t>的成功，迁移学习范式已经成为了</a:t>
            </a:r>
            <a:r>
              <a:rPr lang="en-US" altLang="zh-CN" dirty="0"/>
              <a:t>NLP</a:t>
            </a:r>
            <a:r>
              <a:rPr lang="zh-CN" altLang="en-US" dirty="0"/>
              <a:t>领域的标配！</a:t>
            </a:r>
            <a:endParaRPr lang="en-US" altLang="zh-CN" dirty="0"/>
          </a:p>
          <a:p>
            <a:pPr marL="342900" indent="-342900">
              <a:buFont typeface="+mj-lt"/>
              <a:buAutoNum type="arabicPeriod"/>
            </a:pPr>
            <a:endParaRPr lang="zh-CN" altLang="en-US" dirty="0"/>
          </a:p>
          <a:p>
            <a:pPr marL="342900" indent="-342900">
              <a:buFont typeface="+mj-lt"/>
              <a:buAutoNum type="arabicPeriod"/>
            </a:pPr>
            <a:r>
              <a:rPr lang="zh-CN" altLang="en-US" dirty="0"/>
              <a:t>直到</a:t>
            </a:r>
            <a:r>
              <a:rPr lang="en-US" altLang="zh-CN" dirty="0"/>
              <a:t>2018</a:t>
            </a:r>
            <a:r>
              <a:rPr lang="zh-CN" altLang="en-US" dirty="0"/>
              <a:t>年，</a:t>
            </a:r>
            <a:r>
              <a:rPr lang="en-US" altLang="zh-CN" dirty="0"/>
              <a:t>ULM-</a:t>
            </a:r>
            <a:r>
              <a:rPr lang="en-US" altLang="zh-CN" dirty="0" err="1"/>
              <a:t>FiT</a:t>
            </a:r>
            <a:r>
              <a:rPr lang="zh-CN" altLang="en-US" dirty="0"/>
              <a:t>、</a:t>
            </a:r>
            <a:r>
              <a:rPr lang="en-US" altLang="zh-CN" dirty="0"/>
              <a:t>GPT</a:t>
            </a:r>
            <a:r>
              <a:rPr lang="zh-CN" altLang="en-US" dirty="0"/>
              <a:t>和</a:t>
            </a:r>
            <a:r>
              <a:rPr lang="en-US" altLang="zh-CN" dirty="0"/>
              <a:t>BERT</a:t>
            </a:r>
            <a:r>
              <a:rPr lang="zh-CN" altLang="en-US" dirty="0"/>
              <a:t>模型的出现才开启了</a:t>
            </a:r>
            <a:r>
              <a:rPr lang="en-US" altLang="zh-CN" dirty="0"/>
              <a:t>NLP</a:t>
            </a:r>
            <a:r>
              <a:rPr lang="zh-CN" altLang="en-US" dirty="0"/>
              <a:t>预训练模型的时代，才真正实现了</a:t>
            </a:r>
            <a:r>
              <a:rPr lang="en-US" altLang="zh-CN" dirty="0"/>
              <a:t>CV</a:t>
            </a:r>
            <a:r>
              <a:rPr lang="zh-CN" altLang="en-US" dirty="0"/>
              <a:t>领域那样的迁移学习方法在</a:t>
            </a:r>
            <a:r>
              <a:rPr lang="en-US" altLang="zh-CN" dirty="0"/>
              <a:t>NLP</a:t>
            </a:r>
            <a:r>
              <a:rPr lang="zh-CN" altLang="en-US" dirty="0"/>
              <a:t>领域的应用</a:t>
            </a:r>
            <a:endParaRPr lang="en-US" altLang="zh-CN" dirty="0"/>
          </a:p>
          <a:p>
            <a:pPr marL="342900" indent="-342900">
              <a:buFont typeface="+mj-lt"/>
              <a:buAutoNum type="arabicPeriod"/>
            </a:pPr>
            <a:endParaRPr lang="zh-CN" altLang="en-US" dirty="0"/>
          </a:p>
          <a:p>
            <a:pPr marL="342900" indent="-342900">
              <a:buFont typeface="+mj-lt"/>
              <a:buAutoNum type="arabicPeriod"/>
            </a:pPr>
            <a:r>
              <a:rPr lang="zh-CN" altLang="en-US" dirty="0">
                <a:effectLst/>
              </a:rPr>
              <a:t>虽然</a:t>
            </a:r>
            <a:r>
              <a:rPr lang="en-US" altLang="zh-CN" dirty="0">
                <a:effectLst/>
              </a:rPr>
              <a:t>word2vec</a:t>
            </a:r>
            <a:r>
              <a:rPr lang="zh-CN" altLang="en-US" dirty="0">
                <a:effectLst/>
              </a:rPr>
              <a:t>是将迁移学习引入</a:t>
            </a:r>
            <a:r>
              <a:rPr lang="en-US" altLang="zh-CN" dirty="0">
                <a:effectLst/>
              </a:rPr>
              <a:t>NLP</a:t>
            </a:r>
            <a:r>
              <a:rPr lang="zh-CN" altLang="en-US" dirty="0">
                <a:effectLst/>
              </a:rPr>
              <a:t>领域的先驱之一，但是它主要关注的是单词级别的表示学习，而不是针对具体任务的模型迁移。</a:t>
            </a:r>
            <a:r>
              <a:rPr lang="zh-CN" altLang="en-US" dirty="0">
                <a:solidFill>
                  <a:srgbClr val="7C6250"/>
                </a:solidFill>
                <a:effectLst/>
              </a:rPr>
              <a:t>很长一段时间内，</a:t>
            </a:r>
            <a:r>
              <a:rPr lang="en-US" altLang="zh-CN" dirty="0">
                <a:solidFill>
                  <a:srgbClr val="7C6250"/>
                </a:solidFill>
                <a:effectLst/>
              </a:rPr>
              <a:t>NLP</a:t>
            </a:r>
            <a:r>
              <a:rPr lang="zh-CN" altLang="en-US" dirty="0">
                <a:solidFill>
                  <a:srgbClr val="7C6250"/>
                </a:solidFill>
                <a:effectLst/>
              </a:rPr>
              <a:t>研究者们依然需要针对每个具体的</a:t>
            </a:r>
            <a:r>
              <a:rPr lang="en-US" altLang="zh-CN" dirty="0">
                <a:solidFill>
                  <a:srgbClr val="7C6250"/>
                </a:solidFill>
                <a:effectLst/>
              </a:rPr>
              <a:t>NLP</a:t>
            </a:r>
            <a:r>
              <a:rPr lang="zh-CN" altLang="en-US" dirty="0">
                <a:solidFill>
                  <a:srgbClr val="7C6250"/>
                </a:solidFill>
                <a:effectLst/>
              </a:rPr>
              <a:t>任务训练不同的模型。</a:t>
            </a:r>
            <a:endParaRPr lang="zh-CN" altLang="en-US" dirty="0">
              <a:solidFill>
                <a:srgbClr val="7C6250"/>
              </a:solidFill>
            </a:endParaRPr>
          </a:p>
          <a:p>
            <a:pPr marL="342900" indent="-342900">
              <a:buFont typeface="+mj-lt"/>
              <a:buAutoNum type="arabicPeriod"/>
            </a:pPr>
            <a:endParaRPr lang="zh-CN" altLang="en-US" dirty="0"/>
          </a:p>
          <a:p>
            <a:pPr marL="342900" indent="-342900">
              <a:buFont typeface="+mj-lt"/>
              <a:buAutoNum type="arabicPeriod"/>
            </a:pPr>
            <a:r>
              <a:rPr lang="zh-CN" altLang="en-US" dirty="0"/>
              <a:t>相比之下，</a:t>
            </a:r>
            <a:r>
              <a:rPr lang="zh-CN" altLang="en-US" dirty="0">
                <a:effectLst/>
              </a:rPr>
              <a:t>在</a:t>
            </a:r>
            <a:r>
              <a:rPr lang="en-US" altLang="zh-CN" dirty="0">
                <a:effectLst/>
              </a:rPr>
              <a:t>CV</a:t>
            </a:r>
            <a:r>
              <a:rPr lang="zh-CN" altLang="en-US" dirty="0">
                <a:effectLst/>
              </a:rPr>
              <a:t>中，迁移学习经常是基于模型层级的</a:t>
            </a:r>
            <a:r>
              <a:rPr lang="zh-CN" altLang="en-US" dirty="0"/>
              <a:t>。在解决一个新的</a:t>
            </a:r>
            <a:r>
              <a:rPr lang="en-US" altLang="zh-CN" dirty="0"/>
              <a:t>CV</a:t>
            </a:r>
            <a:r>
              <a:rPr lang="zh-CN" altLang="en-US" dirty="0"/>
              <a:t>任务时，大部分特征提取的工作都可以用以前预训练完的</a:t>
            </a:r>
            <a:r>
              <a:rPr lang="en-US" altLang="zh-CN" dirty="0"/>
              <a:t>CNN</a:t>
            </a:r>
            <a:r>
              <a:rPr lang="zh-CN" altLang="en-US" dirty="0"/>
              <a:t>做完，工程师只需要给原来的</a:t>
            </a:r>
            <a:r>
              <a:rPr lang="en-US" altLang="zh-CN" dirty="0"/>
              <a:t>CNN</a:t>
            </a:r>
            <a:r>
              <a:rPr lang="zh-CN" altLang="en-US" dirty="0"/>
              <a:t>加一层全连接层，或者做</a:t>
            </a:r>
            <a:r>
              <a:rPr lang="en-US" altLang="zh-CN" dirty="0"/>
              <a:t>Fine-tuning</a:t>
            </a:r>
            <a:r>
              <a:rPr lang="zh-CN" altLang="en-US" dirty="0"/>
              <a:t>，就可以了。</a:t>
            </a:r>
            <a:r>
              <a:rPr lang="zh-CN" altLang="en-US" dirty="0">
                <a:solidFill>
                  <a:srgbClr val="D83931"/>
                </a:solidFill>
                <a:effectLst/>
              </a:rPr>
              <a:t>像</a:t>
            </a:r>
            <a:r>
              <a:rPr lang="en-US" altLang="zh-CN" dirty="0">
                <a:solidFill>
                  <a:srgbClr val="D83931"/>
                </a:solidFill>
                <a:effectLst/>
              </a:rPr>
              <a:t>CV</a:t>
            </a:r>
            <a:r>
              <a:rPr lang="zh-CN" altLang="en-US" dirty="0">
                <a:solidFill>
                  <a:srgbClr val="D83931"/>
                </a:solidFill>
                <a:effectLst/>
              </a:rPr>
              <a:t>领域那样如此方便的使用预训练模型来进行迁移学习一直是</a:t>
            </a:r>
            <a:r>
              <a:rPr lang="en-US" altLang="zh-CN" dirty="0">
                <a:solidFill>
                  <a:srgbClr val="D83931"/>
                </a:solidFill>
                <a:effectLst/>
              </a:rPr>
              <a:t>NLP</a:t>
            </a:r>
            <a:r>
              <a:rPr lang="zh-CN" altLang="en-US" dirty="0">
                <a:solidFill>
                  <a:srgbClr val="D83931"/>
                </a:solidFill>
                <a:effectLst/>
              </a:rPr>
              <a:t>领域研究人员的一个愿望。</a:t>
            </a:r>
            <a:endParaRPr lang="zh-CN" altLang="en-US" dirty="0"/>
          </a:p>
          <a:p>
            <a:pPr marL="342900" indent="-342900">
              <a:buFont typeface="+mj-lt"/>
              <a:buAutoNum type="arabicPeriod"/>
            </a:pPr>
            <a:endParaRPr lang="en-US" altLang="zh-CN" b="1" dirty="0"/>
          </a:p>
          <a:p>
            <a:pPr marL="342900" indent="-342900">
              <a:buFont typeface="+mj-lt"/>
              <a:buAutoNum type="arabicPeriod"/>
            </a:pPr>
            <a:r>
              <a:rPr lang="en-US" altLang="zh-CN" b="1" dirty="0">
                <a:effectLst/>
              </a:rPr>
              <a:t>CV</a:t>
            </a:r>
            <a:r>
              <a:rPr lang="zh-CN" altLang="en-US" b="1" dirty="0">
                <a:effectLst/>
              </a:rPr>
              <a:t>：图像数据集巨大，而且任务几乎都是以分类为基础</a:t>
            </a:r>
            <a:endParaRPr lang="zh-CN" altLang="en-US" dirty="0"/>
          </a:p>
          <a:p>
            <a:pPr marL="342900" indent="-342900">
              <a:buFont typeface="+mj-lt"/>
              <a:buAutoNum type="arabicPeriod"/>
            </a:pPr>
            <a:endParaRPr lang="en-US" altLang="zh-CN" b="1" dirty="0"/>
          </a:p>
          <a:p>
            <a:pPr marL="342900" indent="-342900">
              <a:buFont typeface="+mj-lt"/>
              <a:buAutoNum type="arabicPeriod"/>
            </a:pPr>
            <a:r>
              <a:rPr lang="en-US" altLang="zh-CN" b="1" dirty="0">
                <a:effectLst/>
              </a:rPr>
              <a:t>NLP</a:t>
            </a:r>
            <a:r>
              <a:rPr lang="zh-CN" altLang="en-US" b="1" dirty="0">
                <a:effectLst/>
              </a:rPr>
              <a:t>：预处理文本数据成本非常高，而且任务种类繁多。</a:t>
            </a:r>
            <a:r>
              <a:rPr lang="zh-CN" altLang="en-US" dirty="0">
                <a:effectLst/>
              </a:rPr>
              <a:t>由于没有一个普适的、可以即插即用的预训练模型，</a:t>
            </a:r>
            <a:r>
              <a:rPr lang="en-US" altLang="zh-CN" dirty="0">
                <a:effectLst/>
              </a:rPr>
              <a:t>NLP</a:t>
            </a:r>
            <a:r>
              <a:rPr lang="zh-CN" altLang="en-US" dirty="0">
                <a:effectLst/>
              </a:rPr>
              <a:t>的学者们花了很多时间重复造轮子，相较于</a:t>
            </a:r>
            <a:r>
              <a:rPr lang="en-US" altLang="zh-CN" dirty="0">
                <a:effectLst/>
              </a:rPr>
              <a:t>CV</a:t>
            </a:r>
            <a:r>
              <a:rPr lang="zh-CN" altLang="en-US" dirty="0">
                <a:effectLst/>
              </a:rPr>
              <a:t>，研究一直处在一个很初级的阶段。</a:t>
            </a:r>
            <a:endParaRPr lang="zh-CN" altLang="en-US" dirty="0"/>
          </a:p>
        </p:txBody>
      </p:sp>
    </p:spTree>
    <p:extLst>
      <p:ext uri="{BB962C8B-B14F-4D97-AF65-F5344CB8AC3E}">
        <p14:creationId xmlns:p14="http://schemas.microsoft.com/office/powerpoint/2010/main" val="4264004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1848700" y="514289"/>
            <a:ext cx="8494634" cy="1200329"/>
          </a:xfrm>
          <a:prstGeom prst="rect">
            <a:avLst/>
          </a:prstGeom>
          <a:noFill/>
        </p:spPr>
        <p:txBody>
          <a:bodyPr wrap="none" rtlCol="0">
            <a:spAutoFit/>
          </a:bodyPr>
          <a:lstStyle/>
          <a:p>
            <a:pPr algn="ctr"/>
            <a:r>
              <a:rPr lang="en-US" altLang="zh-CN" sz="3600" b="1" dirty="0">
                <a:solidFill>
                  <a:srgbClr val="828979"/>
                </a:solidFill>
                <a:hlinkClick r:id="rId2"/>
              </a:rPr>
              <a:t>Semi-Supervised Sequence Learning</a:t>
            </a:r>
            <a:endParaRPr lang="en-US" altLang="zh-CN" sz="3600" b="1" dirty="0">
              <a:solidFill>
                <a:srgbClr val="828979"/>
              </a:solidFill>
            </a:endParaRPr>
          </a:p>
          <a:p>
            <a:pPr algn="ctr"/>
            <a:r>
              <a:rPr lang="zh-CN" altLang="en-US" sz="3600" b="1" dirty="0">
                <a:solidFill>
                  <a:srgbClr val="828979"/>
                </a:solidFill>
              </a:rPr>
              <a:t>怎么用大量无标注样本去做自监督学习？</a:t>
            </a:r>
          </a:p>
        </p:txBody>
      </p:sp>
      <p:pic>
        <p:nvPicPr>
          <p:cNvPr id="4" name="图片 3" descr="图示&#10;&#10;描述已自动生成">
            <a:extLst>
              <a:ext uri="{FF2B5EF4-FFF2-40B4-BE49-F238E27FC236}">
                <a16:creationId xmlns:a16="http://schemas.microsoft.com/office/drawing/2014/main" id="{D6188F2B-E731-A5DD-6CE5-072EE2FAAB3C}"/>
              </a:ext>
            </a:extLst>
          </p:cNvPr>
          <p:cNvPicPr>
            <a:picLocks noChangeAspect="1"/>
          </p:cNvPicPr>
          <p:nvPr/>
        </p:nvPicPr>
        <p:blipFill rotWithShape="1">
          <a:blip r:embed="rId3">
            <a:extLst>
              <a:ext uri="{28A0092B-C50C-407E-A947-70E740481C1C}">
                <a14:useLocalDpi xmlns:a14="http://schemas.microsoft.com/office/drawing/2010/main" val="0"/>
              </a:ext>
            </a:extLst>
          </a:blip>
          <a:srcRect t="12886" b="41553"/>
          <a:stretch/>
        </p:blipFill>
        <p:spPr>
          <a:xfrm>
            <a:off x="1923447" y="1714618"/>
            <a:ext cx="8345101" cy="2952632"/>
          </a:xfrm>
          <a:prstGeom prst="rect">
            <a:avLst/>
          </a:prstGeom>
        </p:spPr>
      </p:pic>
      <p:sp>
        <p:nvSpPr>
          <p:cNvPr id="9" name="文本框 8">
            <a:extLst>
              <a:ext uri="{FF2B5EF4-FFF2-40B4-BE49-F238E27FC236}">
                <a16:creationId xmlns:a16="http://schemas.microsoft.com/office/drawing/2014/main" id="{FDFFC9ED-E6BB-3EEB-BE28-574C5997C9E0}"/>
              </a:ext>
            </a:extLst>
          </p:cNvPr>
          <p:cNvSpPr txBox="1"/>
          <p:nvPr/>
        </p:nvSpPr>
        <p:spPr>
          <a:xfrm>
            <a:off x="1357309" y="4743450"/>
            <a:ext cx="9477375" cy="1477328"/>
          </a:xfrm>
          <a:prstGeom prst="rect">
            <a:avLst/>
          </a:prstGeom>
          <a:noFill/>
        </p:spPr>
        <p:txBody>
          <a:bodyPr wrap="square" rtlCol="0">
            <a:spAutoFit/>
          </a:bodyPr>
          <a:lstStyle/>
          <a:p>
            <a:r>
              <a:rPr lang="zh-CN" altLang="en-US" b="1" i="1" dirty="0">
                <a:effectLst/>
              </a:rPr>
              <a:t>自监督学习：</a:t>
            </a:r>
            <a:endParaRPr lang="en-US" altLang="zh-CN" b="1" i="1" dirty="0">
              <a:effectLst/>
            </a:endParaRPr>
          </a:p>
          <a:p>
            <a:endParaRPr lang="en-US" altLang="zh-CN" b="1" i="1" dirty="0"/>
          </a:p>
          <a:p>
            <a:pPr marL="285750" indent="-285750">
              <a:buFont typeface="Arial" panose="020B0604020202020204" pitchFamily="34" charset="0"/>
              <a:buChar char="•"/>
            </a:pPr>
            <a:r>
              <a:rPr lang="zh-CN" altLang="en-US" b="1" i="1" dirty="0">
                <a:effectLst/>
              </a:rPr>
              <a:t>对于样本</a:t>
            </a:r>
            <a:r>
              <a:rPr lang="en-US" altLang="zh-CN" b="1" i="1" dirty="0">
                <a:effectLst/>
              </a:rPr>
              <a:t>x</a:t>
            </a:r>
            <a:r>
              <a:rPr lang="zh-CN" altLang="en-US" b="1" i="1" dirty="0">
                <a:effectLst/>
              </a:rPr>
              <a:t>，自动生成一个输入</a:t>
            </a:r>
            <a:r>
              <a:rPr lang="en-US" altLang="zh-CN" b="1" i="1" dirty="0">
                <a:effectLst/>
              </a:rPr>
              <a:t>x'</a:t>
            </a:r>
            <a:r>
              <a:rPr lang="zh-CN" altLang="en-US" b="1" i="1" dirty="0">
                <a:effectLst/>
              </a:rPr>
              <a:t>和该输入理应对应的输出</a:t>
            </a:r>
            <a:r>
              <a:rPr lang="en-US" altLang="zh-CN" b="1" i="1" dirty="0">
                <a:effectLst/>
              </a:rPr>
              <a:t>x''</a:t>
            </a:r>
            <a:r>
              <a:rPr lang="zh-CN" altLang="en-US" b="1" i="1" dirty="0">
                <a:effectLst/>
              </a:rPr>
              <a:t>（往往是</a:t>
            </a:r>
            <a:r>
              <a:rPr lang="en-US" altLang="zh-CN" b="1" i="1" dirty="0">
                <a:effectLst/>
              </a:rPr>
              <a:t>Ground Truth</a:t>
            </a:r>
            <a:r>
              <a:rPr lang="zh-CN" altLang="en-US" b="1" i="1" dirty="0">
                <a:effectLst/>
              </a:rPr>
              <a:t>）</a:t>
            </a:r>
            <a:endParaRPr lang="en-US" altLang="zh-CN" b="1" i="1" dirty="0">
              <a:effectLst/>
            </a:endParaRPr>
          </a:p>
          <a:p>
            <a:pPr marL="285750" indent="-285750">
              <a:buFont typeface="Arial" panose="020B0604020202020204" pitchFamily="34" charset="0"/>
              <a:buChar char="•"/>
            </a:pPr>
            <a:endParaRPr lang="en-US" altLang="zh-CN" b="1" i="1" dirty="0"/>
          </a:p>
          <a:p>
            <a:pPr marL="285750" indent="-285750">
              <a:buFont typeface="Arial" panose="020B0604020202020204" pitchFamily="34" charset="0"/>
              <a:buChar char="•"/>
            </a:pPr>
            <a:r>
              <a:rPr lang="zh-CN" altLang="en-US" b="1" i="1" dirty="0">
                <a:effectLst/>
              </a:rPr>
              <a:t>模型根据</a:t>
            </a:r>
            <a:r>
              <a:rPr lang="en-US" altLang="zh-CN" b="1" i="1" dirty="0">
                <a:effectLst/>
              </a:rPr>
              <a:t>x'</a:t>
            </a:r>
            <a:r>
              <a:rPr lang="zh-CN" altLang="en-US" b="1" i="1" dirty="0">
                <a:effectLst/>
              </a:rPr>
              <a:t>输出了</a:t>
            </a:r>
            <a:r>
              <a:rPr lang="en-US" altLang="zh-CN" b="1" i="1" dirty="0">
                <a:effectLst/>
              </a:rPr>
              <a:t>y</a:t>
            </a:r>
            <a:r>
              <a:rPr lang="zh-CN" altLang="en-US" b="1" i="1" dirty="0">
                <a:effectLst/>
              </a:rPr>
              <a:t>，而后</a:t>
            </a:r>
            <a:r>
              <a:rPr lang="en-US" altLang="zh-CN" b="1" i="1" dirty="0">
                <a:effectLst/>
              </a:rPr>
              <a:t>y</a:t>
            </a:r>
            <a:r>
              <a:rPr lang="zh-CN" altLang="en-US" b="1" i="1" dirty="0">
                <a:effectLst/>
              </a:rPr>
              <a:t>和</a:t>
            </a:r>
            <a:r>
              <a:rPr lang="en-US" altLang="zh-CN" b="1" i="1" dirty="0">
                <a:effectLst/>
              </a:rPr>
              <a:t>Ground Truth x''</a:t>
            </a:r>
            <a:r>
              <a:rPr lang="zh-CN" altLang="en-US" b="1" i="1" dirty="0">
                <a:effectLst/>
              </a:rPr>
              <a:t>做交叉熵损失函数，而后反向传播</a:t>
            </a:r>
            <a:endParaRPr lang="zh-CN" altLang="en-US" dirty="0">
              <a:effectLst/>
            </a:endParaRPr>
          </a:p>
        </p:txBody>
      </p:sp>
      <p:sp>
        <p:nvSpPr>
          <p:cNvPr id="10" name="文本框 9">
            <a:extLst>
              <a:ext uri="{FF2B5EF4-FFF2-40B4-BE49-F238E27FC236}">
                <a16:creationId xmlns:a16="http://schemas.microsoft.com/office/drawing/2014/main" id="{C4717808-71AF-0A72-5F34-38EB7AD11E80}"/>
              </a:ext>
            </a:extLst>
          </p:cNvPr>
          <p:cNvSpPr txBox="1"/>
          <p:nvPr/>
        </p:nvSpPr>
        <p:spPr>
          <a:xfrm>
            <a:off x="3233736" y="257175"/>
            <a:ext cx="5724525" cy="369332"/>
          </a:xfrm>
          <a:prstGeom prst="rect">
            <a:avLst/>
          </a:prstGeom>
          <a:noFill/>
        </p:spPr>
        <p:txBody>
          <a:bodyPr wrap="square" rtlCol="0">
            <a:spAutoFit/>
          </a:bodyPr>
          <a:lstStyle/>
          <a:p>
            <a:pPr algn="ctr"/>
            <a:r>
              <a:rPr lang="en-US" altLang="zh-CN" dirty="0">
                <a:solidFill>
                  <a:srgbClr val="7C6250"/>
                </a:solidFill>
              </a:rPr>
              <a:t>RNN</a:t>
            </a:r>
            <a:r>
              <a:rPr lang="zh-CN" altLang="en-US" dirty="0">
                <a:solidFill>
                  <a:srgbClr val="7C6250"/>
                </a:solidFill>
              </a:rPr>
              <a:t>时代的</a:t>
            </a:r>
            <a:r>
              <a:rPr lang="en-US" altLang="zh-CN" dirty="0">
                <a:solidFill>
                  <a:srgbClr val="7C6250"/>
                </a:solidFill>
              </a:rPr>
              <a:t>BERT</a:t>
            </a:r>
            <a:r>
              <a:rPr lang="zh-CN" altLang="en-US" dirty="0">
                <a:solidFill>
                  <a:srgbClr val="7C6250"/>
                </a:solidFill>
              </a:rPr>
              <a:t>和</a:t>
            </a:r>
            <a:r>
              <a:rPr lang="en-US" altLang="zh-CN" dirty="0">
                <a:solidFill>
                  <a:srgbClr val="7C6250"/>
                </a:solidFill>
              </a:rPr>
              <a:t>GPT	RNN</a:t>
            </a:r>
            <a:r>
              <a:rPr lang="zh-CN" altLang="en-US" dirty="0">
                <a:solidFill>
                  <a:srgbClr val="7C6250"/>
                </a:solidFill>
              </a:rPr>
              <a:t>时代的预训练模型</a:t>
            </a:r>
          </a:p>
        </p:txBody>
      </p:sp>
    </p:spTree>
    <p:extLst>
      <p:ext uri="{BB962C8B-B14F-4D97-AF65-F5344CB8AC3E}">
        <p14:creationId xmlns:p14="http://schemas.microsoft.com/office/powerpoint/2010/main" val="3611426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4136825" y="514289"/>
            <a:ext cx="3918380" cy="646331"/>
          </a:xfrm>
          <a:prstGeom prst="rect">
            <a:avLst/>
          </a:prstGeom>
          <a:noFill/>
        </p:spPr>
        <p:txBody>
          <a:bodyPr wrap="none" rtlCol="0">
            <a:spAutoFit/>
          </a:bodyPr>
          <a:lstStyle/>
          <a:p>
            <a:pPr algn="ctr"/>
            <a:r>
              <a:rPr lang="zh-CN" altLang="en-US" sz="3600" b="1" dirty="0">
                <a:solidFill>
                  <a:srgbClr val="828979"/>
                </a:solidFill>
              </a:rPr>
              <a:t>语言模型 </a:t>
            </a:r>
            <a:r>
              <a:rPr lang="en-US" altLang="zh-CN" sz="3600" b="1" dirty="0">
                <a:solidFill>
                  <a:srgbClr val="828979"/>
                </a:solidFill>
              </a:rPr>
              <a:t>LM-LSTM</a:t>
            </a:r>
          </a:p>
        </p:txBody>
      </p:sp>
      <p:sp>
        <p:nvSpPr>
          <p:cNvPr id="3" name="文本框 2">
            <a:extLst>
              <a:ext uri="{FF2B5EF4-FFF2-40B4-BE49-F238E27FC236}">
                <a16:creationId xmlns:a16="http://schemas.microsoft.com/office/drawing/2014/main" id="{25D39872-732C-1174-0AB5-56919877456D}"/>
              </a:ext>
            </a:extLst>
          </p:cNvPr>
          <p:cNvSpPr txBox="1"/>
          <p:nvPr/>
        </p:nvSpPr>
        <p:spPr>
          <a:xfrm>
            <a:off x="681036" y="1160620"/>
            <a:ext cx="10829926" cy="646331"/>
          </a:xfrm>
          <a:prstGeom prst="rect">
            <a:avLst/>
          </a:prstGeom>
          <a:noFill/>
        </p:spPr>
        <p:txBody>
          <a:bodyPr wrap="square" rtlCol="0">
            <a:spAutoFit/>
          </a:bodyPr>
          <a:lstStyle/>
          <a:p>
            <a:r>
              <a:rPr lang="zh-CN" altLang="en-US" b="1" dirty="0"/>
              <a:t>希望大家在这里不要混淆一个概念，即语言模型。语言模型不只是一个最终的模型（</a:t>
            </a:r>
            <a:r>
              <a:rPr lang="en-US" altLang="zh-CN" b="1" dirty="0"/>
              <a:t>Like GPT-3)</a:t>
            </a:r>
            <a:r>
              <a:rPr lang="zh-CN" altLang="en-US" b="1" dirty="0"/>
              <a:t>，语言模型它就是预训练任务本身！语言模型即“预测下一词”，它本身就是一个很重要的预训练任务。</a:t>
            </a:r>
            <a:endParaRPr lang="en-US" altLang="zh-CN" b="1" dirty="0"/>
          </a:p>
        </p:txBody>
      </p:sp>
      <p:sp>
        <p:nvSpPr>
          <p:cNvPr id="8" name="TextBox 30">
            <a:extLst>
              <a:ext uri="{FF2B5EF4-FFF2-40B4-BE49-F238E27FC236}">
                <a16:creationId xmlns:a16="http://schemas.microsoft.com/office/drawing/2014/main" id="{B5957C3A-F2DF-426A-0C01-38B94B2F0CA9}"/>
              </a:ext>
            </a:extLst>
          </p:cNvPr>
          <p:cNvSpPr txBox="1"/>
          <p:nvPr/>
        </p:nvSpPr>
        <p:spPr>
          <a:xfrm>
            <a:off x="1121567" y="1933146"/>
            <a:ext cx="9948864" cy="2905411"/>
          </a:xfrm>
          <a:prstGeom prst="rect">
            <a:avLst/>
          </a:prstGeom>
          <a:noFill/>
        </p:spPr>
        <p:txBody>
          <a:bodyPr wrap="square" lIns="0" tIns="0" rIns="0" bIns="0" rtlCol="0" anchor="t">
            <a:spAutoFit/>
          </a:bodyPr>
          <a:lstStyle/>
          <a:p>
            <a:pPr marL="285750" indent="-285750" algn="just" defTabSz="1219170">
              <a:spcBef>
                <a:spcPct val="20000"/>
              </a:spcBef>
              <a:buFont typeface="Arial" panose="020B0604020202020204" pitchFamily="34" charset="0"/>
              <a:buChar char="•"/>
              <a:defRPr/>
            </a:pPr>
            <a:r>
              <a:rPr lang="zh-CN" altLang="en-US" sz="1600" dirty="0">
                <a:solidFill>
                  <a:schemeClr val="tx1">
                    <a:lumMod val="95000"/>
                    <a:lumOff val="5000"/>
                  </a:schemeClr>
                </a:solidFill>
              </a:rPr>
              <a:t>一个标准的</a:t>
            </a:r>
            <a:r>
              <a:rPr lang="en-US" altLang="zh-CN" sz="1600" dirty="0">
                <a:solidFill>
                  <a:schemeClr val="tx1">
                    <a:lumMod val="95000"/>
                    <a:lumOff val="5000"/>
                  </a:schemeClr>
                </a:solidFill>
              </a:rPr>
              <a:t>LSTM</a:t>
            </a:r>
            <a:r>
              <a:rPr lang="zh-CN" altLang="en-US" sz="1600" dirty="0">
                <a:solidFill>
                  <a:schemeClr val="tx1">
                    <a:lumMod val="95000"/>
                    <a:lumOff val="5000"/>
                  </a:schemeClr>
                </a:solidFill>
              </a:rPr>
              <a:t>语言模型由三个部分组成：输入层、</a:t>
            </a:r>
            <a:r>
              <a:rPr lang="en-US" altLang="zh-CN" sz="1600" dirty="0">
                <a:solidFill>
                  <a:schemeClr val="tx1">
                    <a:lumMod val="95000"/>
                    <a:lumOff val="5000"/>
                  </a:schemeClr>
                </a:solidFill>
              </a:rPr>
              <a:t>LSTM</a:t>
            </a:r>
            <a:r>
              <a:rPr lang="zh-CN" altLang="en-US" sz="1600" dirty="0">
                <a:solidFill>
                  <a:schemeClr val="tx1">
                    <a:lumMod val="95000"/>
                    <a:lumOff val="5000"/>
                  </a:schemeClr>
                </a:solidFill>
              </a:rPr>
              <a:t>层和输出层</a:t>
            </a:r>
            <a:endParaRPr lang="en-US" altLang="zh-CN" sz="1600" dirty="0">
              <a:solidFill>
                <a:schemeClr val="tx1">
                  <a:lumMod val="95000"/>
                  <a:lumOff val="5000"/>
                </a:schemeClr>
              </a:solidFill>
            </a:endParaRPr>
          </a:p>
          <a:p>
            <a:pPr marL="285750" indent="-285750" algn="just" defTabSz="1219170">
              <a:spcBef>
                <a:spcPct val="20000"/>
              </a:spcBef>
              <a:buFont typeface="Arial" panose="020B0604020202020204" pitchFamily="34" charset="0"/>
              <a:buChar char="•"/>
              <a:defRPr/>
            </a:pPr>
            <a:r>
              <a:rPr lang="zh-CN" altLang="en-US" sz="1600" dirty="0">
                <a:solidFill>
                  <a:schemeClr val="tx1">
                    <a:lumMod val="95000"/>
                    <a:lumOff val="5000"/>
                  </a:schemeClr>
                </a:solidFill>
              </a:rPr>
              <a:t>输入层接收输入序列，将其转换为嵌入向量</a:t>
            </a:r>
            <a:endParaRPr lang="en-US" altLang="zh-CN" sz="1600" dirty="0">
              <a:solidFill>
                <a:schemeClr val="tx1">
                  <a:lumMod val="95000"/>
                  <a:lumOff val="5000"/>
                </a:schemeClr>
              </a:solidFill>
            </a:endParaRPr>
          </a:p>
          <a:p>
            <a:pPr marL="285750" indent="-285750" algn="just" defTabSz="1219170">
              <a:spcBef>
                <a:spcPct val="20000"/>
              </a:spcBef>
              <a:buFont typeface="Arial" panose="020B0604020202020204" pitchFamily="34" charset="0"/>
              <a:buChar char="•"/>
              <a:defRPr/>
            </a:pPr>
            <a:r>
              <a:rPr lang="en-US" altLang="zh-CN" sz="1600" dirty="0">
                <a:solidFill>
                  <a:schemeClr val="tx1">
                    <a:lumMod val="95000"/>
                    <a:lumOff val="5000"/>
                  </a:schemeClr>
                </a:solidFill>
              </a:rPr>
              <a:t>LSTM</a:t>
            </a:r>
            <a:r>
              <a:rPr lang="zh-CN" altLang="en-US" sz="1600" dirty="0">
                <a:solidFill>
                  <a:schemeClr val="tx1">
                    <a:lumMod val="95000"/>
                    <a:lumOff val="5000"/>
                  </a:schemeClr>
                </a:solidFill>
              </a:rPr>
              <a:t>层是一个标准的</a:t>
            </a:r>
            <a:r>
              <a:rPr lang="en-US" altLang="zh-CN" sz="1600" dirty="0">
                <a:solidFill>
                  <a:schemeClr val="tx1">
                    <a:lumMod val="95000"/>
                    <a:lumOff val="5000"/>
                  </a:schemeClr>
                </a:solidFill>
              </a:rPr>
              <a:t>LSTM</a:t>
            </a:r>
            <a:r>
              <a:rPr lang="zh-CN" altLang="en-US" sz="1600" dirty="0">
                <a:solidFill>
                  <a:schemeClr val="tx1">
                    <a:lumMod val="95000"/>
                    <a:lumOff val="5000"/>
                  </a:schemeClr>
                </a:solidFill>
              </a:rPr>
              <a:t>单元，它接收输入向量序列，生成相应的隐藏状态序列</a:t>
            </a:r>
            <a:endParaRPr lang="en-US" altLang="zh-CN" sz="1600" dirty="0">
              <a:solidFill>
                <a:schemeClr val="tx1">
                  <a:lumMod val="95000"/>
                  <a:lumOff val="5000"/>
                </a:schemeClr>
              </a:solidFill>
            </a:endParaRPr>
          </a:p>
          <a:p>
            <a:pPr marL="285750" indent="-285750" algn="just" defTabSz="1219170">
              <a:spcBef>
                <a:spcPct val="20000"/>
              </a:spcBef>
              <a:buFont typeface="Arial" panose="020B0604020202020204" pitchFamily="34" charset="0"/>
              <a:buChar char="•"/>
              <a:defRPr/>
            </a:pPr>
            <a:r>
              <a:rPr lang="zh-CN" altLang="en-US" sz="1600" dirty="0">
                <a:solidFill>
                  <a:schemeClr val="tx1">
                    <a:lumMod val="95000"/>
                    <a:lumOff val="5000"/>
                  </a:schemeClr>
                </a:solidFill>
              </a:rPr>
              <a:t>输出层将</a:t>
            </a:r>
            <a:r>
              <a:rPr lang="en-US" altLang="zh-CN" sz="1600" dirty="0">
                <a:solidFill>
                  <a:schemeClr val="tx1">
                    <a:lumMod val="95000"/>
                    <a:lumOff val="5000"/>
                  </a:schemeClr>
                </a:solidFill>
              </a:rPr>
              <a:t>LSTM</a:t>
            </a:r>
            <a:r>
              <a:rPr lang="zh-CN" altLang="en-US" sz="1600" dirty="0">
                <a:solidFill>
                  <a:schemeClr val="tx1">
                    <a:lumMod val="95000"/>
                    <a:lumOff val="5000"/>
                  </a:schemeClr>
                </a:solidFill>
              </a:rPr>
              <a:t>层的隐藏状态作为输入，并生成每个时刻的下一词预测。</a:t>
            </a:r>
            <a:endParaRPr lang="en-US" altLang="zh-CN" sz="1600" dirty="0">
              <a:solidFill>
                <a:schemeClr val="tx1">
                  <a:lumMod val="95000"/>
                  <a:lumOff val="5000"/>
                </a:schemeClr>
              </a:solidFill>
            </a:endParaRPr>
          </a:p>
          <a:p>
            <a:pPr marL="285750" indent="-285750" algn="just" defTabSz="1219170">
              <a:spcBef>
                <a:spcPct val="20000"/>
              </a:spcBef>
              <a:buFont typeface="Arial" panose="020B0604020202020204" pitchFamily="34" charset="0"/>
              <a:buChar char="•"/>
              <a:defRPr/>
            </a:pPr>
            <a:endParaRPr lang="en-US" altLang="zh-CN" sz="1600" dirty="0">
              <a:solidFill>
                <a:schemeClr val="tx1">
                  <a:lumMod val="95000"/>
                  <a:lumOff val="5000"/>
                </a:schemeClr>
              </a:solidFill>
            </a:endParaRPr>
          </a:p>
          <a:p>
            <a:pPr marL="285750" indent="-285750" algn="just" defTabSz="1219170">
              <a:spcBef>
                <a:spcPct val="20000"/>
              </a:spcBef>
              <a:buFont typeface="Arial" panose="020B0604020202020204" pitchFamily="34" charset="0"/>
              <a:buChar char="•"/>
              <a:defRPr/>
            </a:pPr>
            <a:r>
              <a:rPr lang="zh-CN" altLang="en-US" sz="1600" dirty="0">
                <a:solidFill>
                  <a:schemeClr val="tx1">
                    <a:lumMod val="95000"/>
                    <a:lumOff val="5000"/>
                  </a:schemeClr>
                </a:solidFill>
              </a:rPr>
              <a:t>与标准的</a:t>
            </a:r>
            <a:r>
              <a:rPr lang="en-US" altLang="zh-CN" sz="1600" dirty="0">
                <a:solidFill>
                  <a:schemeClr val="tx1">
                    <a:lumMod val="95000"/>
                    <a:lumOff val="5000"/>
                  </a:schemeClr>
                </a:solidFill>
              </a:rPr>
              <a:t>LSTM</a:t>
            </a:r>
            <a:r>
              <a:rPr lang="zh-CN" altLang="en-US" sz="1600" dirty="0">
                <a:solidFill>
                  <a:schemeClr val="tx1">
                    <a:lumMod val="95000"/>
                    <a:lumOff val="5000"/>
                  </a:schemeClr>
                </a:solidFill>
              </a:rPr>
              <a:t>模型不同的是，</a:t>
            </a:r>
            <a:r>
              <a:rPr lang="en-US" altLang="zh-CN" sz="1600" dirty="0">
                <a:solidFill>
                  <a:schemeClr val="tx1">
                    <a:lumMod val="95000"/>
                    <a:lumOff val="5000"/>
                  </a:schemeClr>
                </a:solidFill>
              </a:rPr>
              <a:t>LM-LSTM</a:t>
            </a:r>
            <a:r>
              <a:rPr lang="zh-CN" altLang="en-US" sz="1600" dirty="0">
                <a:solidFill>
                  <a:schemeClr val="tx1">
                    <a:lumMod val="95000"/>
                    <a:lumOff val="5000"/>
                  </a:schemeClr>
                </a:solidFill>
              </a:rPr>
              <a:t>还包括一个语言模型的部分，用于在无监督的方式下预测文本序列</a:t>
            </a:r>
            <a:endParaRPr lang="en-US" altLang="zh-CN" sz="1600" dirty="0">
              <a:solidFill>
                <a:schemeClr val="tx1">
                  <a:lumMod val="95000"/>
                  <a:lumOff val="5000"/>
                </a:schemeClr>
              </a:solidFill>
            </a:endParaRPr>
          </a:p>
          <a:p>
            <a:pPr marL="285750" indent="-285750" algn="just" defTabSz="1219170">
              <a:spcBef>
                <a:spcPct val="20000"/>
              </a:spcBef>
              <a:buFont typeface="Arial" panose="020B0604020202020204" pitchFamily="34" charset="0"/>
              <a:buChar char="•"/>
              <a:defRPr/>
            </a:pPr>
            <a:r>
              <a:rPr lang="zh-CN" altLang="en-US" sz="1600" dirty="0">
                <a:solidFill>
                  <a:schemeClr val="tx1">
                    <a:lumMod val="95000"/>
                    <a:lumOff val="5000"/>
                  </a:schemeClr>
                </a:solidFill>
              </a:rPr>
              <a:t>因为是自监督学习，一开始就有一个完整的词序列</a:t>
            </a:r>
            <a:endParaRPr lang="en-US" altLang="zh-CN" sz="1600" dirty="0">
              <a:solidFill>
                <a:schemeClr val="tx1">
                  <a:lumMod val="95000"/>
                  <a:lumOff val="5000"/>
                </a:schemeClr>
              </a:solidFill>
            </a:endParaRPr>
          </a:p>
          <a:p>
            <a:pPr marL="285750" indent="-285750" algn="just" defTabSz="1219170">
              <a:spcBef>
                <a:spcPct val="20000"/>
              </a:spcBef>
              <a:buFont typeface="Arial" panose="020B0604020202020204" pitchFamily="34" charset="0"/>
              <a:buChar char="•"/>
              <a:defRPr/>
            </a:pPr>
            <a:r>
              <a:rPr lang="zh-CN" altLang="en-US" sz="1600" dirty="0">
                <a:solidFill>
                  <a:schemeClr val="tx1">
                    <a:lumMod val="95000"/>
                    <a:lumOff val="5000"/>
                  </a:schemeClr>
                </a:solidFill>
              </a:rPr>
              <a:t>所以</a:t>
            </a:r>
            <a:r>
              <a:rPr lang="en-US" altLang="zh-CN" sz="1600" dirty="0">
                <a:solidFill>
                  <a:schemeClr val="tx1">
                    <a:lumMod val="95000"/>
                    <a:lumOff val="5000"/>
                  </a:schemeClr>
                </a:solidFill>
              </a:rPr>
              <a:t>LM-LSTM</a:t>
            </a:r>
            <a:r>
              <a:rPr lang="zh-CN" altLang="en-US" sz="1600" dirty="0">
                <a:solidFill>
                  <a:schemeClr val="tx1">
                    <a:lumMod val="95000"/>
                    <a:lumOff val="5000"/>
                  </a:schemeClr>
                </a:solidFill>
              </a:rPr>
              <a:t>使用双向了</a:t>
            </a:r>
            <a:r>
              <a:rPr lang="en-US" altLang="zh-CN" sz="1600" dirty="0">
                <a:solidFill>
                  <a:schemeClr val="tx1">
                    <a:lumMod val="95000"/>
                    <a:lumOff val="5000"/>
                  </a:schemeClr>
                </a:solidFill>
              </a:rPr>
              <a:t>LSTM</a:t>
            </a:r>
            <a:r>
              <a:rPr lang="zh-CN" altLang="en-US" sz="1600" dirty="0">
                <a:solidFill>
                  <a:schemeClr val="tx1">
                    <a:lumMod val="95000"/>
                    <a:lumOff val="5000"/>
                  </a:schemeClr>
                </a:solidFill>
              </a:rPr>
              <a:t>来生成每个时刻的上下文向量</a:t>
            </a:r>
            <a:endParaRPr lang="en-US" altLang="zh-CN" sz="1600" dirty="0">
              <a:solidFill>
                <a:schemeClr val="tx1">
                  <a:lumMod val="95000"/>
                  <a:lumOff val="5000"/>
                </a:schemeClr>
              </a:solidFill>
            </a:endParaRPr>
          </a:p>
          <a:p>
            <a:pPr marL="285750" indent="-285750" algn="just" defTabSz="1219170">
              <a:spcBef>
                <a:spcPct val="20000"/>
              </a:spcBef>
              <a:buFont typeface="Arial" panose="020B0604020202020204" pitchFamily="34" charset="0"/>
              <a:buChar char="•"/>
              <a:defRPr/>
            </a:pPr>
            <a:r>
              <a:rPr lang="zh-CN" altLang="en-US" sz="1600" dirty="0">
                <a:solidFill>
                  <a:schemeClr val="tx1">
                    <a:lumMod val="95000"/>
                    <a:lumOff val="5000"/>
                  </a:schemeClr>
                </a:solidFill>
              </a:rPr>
              <a:t>然后使用这些向量作为输入来预测当前时刻的单词</a:t>
            </a:r>
            <a:endParaRPr lang="en-US" altLang="zh-CN" sz="1600" dirty="0">
              <a:solidFill>
                <a:schemeClr val="tx1">
                  <a:lumMod val="95000"/>
                  <a:lumOff val="5000"/>
                </a:schemeClr>
              </a:solidFill>
            </a:endParaRPr>
          </a:p>
          <a:p>
            <a:pPr marL="285750" indent="-285750" algn="just" defTabSz="1219170">
              <a:spcBef>
                <a:spcPct val="20000"/>
              </a:spcBef>
              <a:buFont typeface="Arial" panose="020B0604020202020204" pitchFamily="34" charset="0"/>
              <a:buChar char="•"/>
              <a:defRPr/>
            </a:pPr>
            <a:r>
              <a:rPr lang="zh-CN" altLang="en-US" sz="1600" dirty="0">
                <a:solidFill>
                  <a:schemeClr val="tx1">
                    <a:lumMod val="95000"/>
                    <a:lumOff val="5000"/>
                  </a:schemeClr>
                </a:solidFill>
              </a:rPr>
              <a:t>这个语言模型可以被用于在半监督学习中，利用未标注的文本数据来预训练</a:t>
            </a:r>
            <a:r>
              <a:rPr lang="en-US" altLang="zh-CN" sz="1600" dirty="0">
                <a:solidFill>
                  <a:schemeClr val="tx1">
                    <a:lumMod val="95000"/>
                    <a:lumOff val="5000"/>
                  </a:schemeClr>
                </a:solidFill>
              </a:rPr>
              <a:t>LM-LSTM</a:t>
            </a:r>
            <a:r>
              <a:rPr lang="zh-CN" altLang="en-US" sz="1600" dirty="0">
                <a:solidFill>
                  <a:schemeClr val="tx1">
                    <a:lumMod val="95000"/>
                    <a:lumOff val="5000"/>
                  </a:schemeClr>
                </a:solidFill>
              </a:rPr>
              <a:t>模型</a:t>
            </a:r>
            <a:endParaRPr lang="en-US" altLang="zh-CN" sz="1600" dirty="0">
              <a:solidFill>
                <a:schemeClr val="tx1">
                  <a:lumMod val="95000"/>
                  <a:lumOff val="5000"/>
                </a:schemeClr>
              </a:solidFill>
            </a:endParaRPr>
          </a:p>
        </p:txBody>
      </p:sp>
      <p:pic>
        <p:nvPicPr>
          <p:cNvPr id="9" name="图片 8" descr="图示&#10;&#10;描述已自动生成">
            <a:extLst>
              <a:ext uri="{FF2B5EF4-FFF2-40B4-BE49-F238E27FC236}">
                <a16:creationId xmlns:a16="http://schemas.microsoft.com/office/drawing/2014/main" id="{AEE0C592-B8A6-9746-CD9D-E14E9440B97B}"/>
              </a:ext>
            </a:extLst>
          </p:cNvPr>
          <p:cNvPicPr>
            <a:picLocks noChangeAspect="1"/>
          </p:cNvPicPr>
          <p:nvPr/>
        </p:nvPicPr>
        <p:blipFill rotWithShape="1">
          <a:blip r:embed="rId2">
            <a:extLst>
              <a:ext uri="{28A0092B-C50C-407E-A947-70E740481C1C}">
                <a14:useLocalDpi xmlns:a14="http://schemas.microsoft.com/office/drawing/2010/main" val="0"/>
              </a:ext>
            </a:extLst>
          </a:blip>
          <a:srcRect t="12886" b="41553"/>
          <a:stretch/>
        </p:blipFill>
        <p:spPr>
          <a:xfrm>
            <a:off x="3242197" y="4838557"/>
            <a:ext cx="5707605" cy="2019443"/>
          </a:xfrm>
          <a:prstGeom prst="rect">
            <a:avLst/>
          </a:prstGeom>
        </p:spPr>
      </p:pic>
    </p:spTree>
    <p:extLst>
      <p:ext uri="{BB962C8B-B14F-4D97-AF65-F5344CB8AC3E}">
        <p14:creationId xmlns:p14="http://schemas.microsoft.com/office/powerpoint/2010/main" val="268354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2337774" y="514289"/>
            <a:ext cx="7516480" cy="646331"/>
          </a:xfrm>
          <a:prstGeom prst="rect">
            <a:avLst/>
          </a:prstGeom>
          <a:noFill/>
        </p:spPr>
        <p:txBody>
          <a:bodyPr wrap="none" rtlCol="0">
            <a:spAutoFit/>
          </a:bodyPr>
          <a:lstStyle/>
          <a:p>
            <a:pPr algn="ctr"/>
            <a:r>
              <a:rPr lang="zh-CN" altLang="en-US" sz="3600" b="1" dirty="0">
                <a:solidFill>
                  <a:srgbClr val="828979"/>
                </a:solidFill>
              </a:rPr>
              <a:t>序列自编码器 </a:t>
            </a:r>
            <a:r>
              <a:rPr lang="en-US" altLang="zh-CN" sz="3600" b="1" dirty="0">
                <a:solidFill>
                  <a:srgbClr val="828979"/>
                </a:solidFill>
              </a:rPr>
              <a:t>Sequence Autoencoder</a:t>
            </a:r>
          </a:p>
        </p:txBody>
      </p:sp>
      <p:pic>
        <p:nvPicPr>
          <p:cNvPr id="5" name="图片 4" descr="图表, 箱线图&#10;&#10;描述已自动生成">
            <a:extLst>
              <a:ext uri="{FF2B5EF4-FFF2-40B4-BE49-F238E27FC236}">
                <a16:creationId xmlns:a16="http://schemas.microsoft.com/office/drawing/2014/main" id="{278186EE-F745-ED65-E5DB-FE76E745F6C9}"/>
              </a:ext>
            </a:extLst>
          </p:cNvPr>
          <p:cNvPicPr>
            <a:picLocks noChangeAspect="1"/>
          </p:cNvPicPr>
          <p:nvPr/>
        </p:nvPicPr>
        <p:blipFill rotWithShape="1">
          <a:blip r:embed="rId2">
            <a:extLst>
              <a:ext uri="{28A0092B-C50C-407E-A947-70E740481C1C}">
                <a14:useLocalDpi xmlns:a14="http://schemas.microsoft.com/office/drawing/2010/main" val="0"/>
              </a:ext>
            </a:extLst>
          </a:blip>
          <a:srcRect l="12235"/>
          <a:stretch/>
        </p:blipFill>
        <p:spPr>
          <a:xfrm>
            <a:off x="971550" y="1352650"/>
            <a:ext cx="10248900" cy="2628900"/>
          </a:xfrm>
          <a:prstGeom prst="rect">
            <a:avLst/>
          </a:prstGeom>
        </p:spPr>
      </p:pic>
      <p:sp>
        <p:nvSpPr>
          <p:cNvPr id="6" name="文本框 5">
            <a:extLst>
              <a:ext uri="{FF2B5EF4-FFF2-40B4-BE49-F238E27FC236}">
                <a16:creationId xmlns:a16="http://schemas.microsoft.com/office/drawing/2014/main" id="{A4752D63-03EE-2406-8FA9-99EC2500D3BF}"/>
              </a:ext>
            </a:extLst>
          </p:cNvPr>
          <p:cNvSpPr txBox="1"/>
          <p:nvPr/>
        </p:nvSpPr>
        <p:spPr>
          <a:xfrm>
            <a:off x="540543" y="4173580"/>
            <a:ext cx="11110913"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相较于传统的</a:t>
            </a:r>
            <a:r>
              <a:rPr lang="en-US" altLang="zh-CN" b="1" dirty="0"/>
              <a:t>seq2seq</a:t>
            </a:r>
            <a:r>
              <a:rPr lang="zh-CN" altLang="en-US" b="1" dirty="0"/>
              <a:t>，序列自编码器是一个无监督的学习模型</a:t>
            </a:r>
            <a:endParaRPr lang="en-US" altLang="zh-CN" b="1" dirty="0"/>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zh-CN" altLang="en-US" b="1" dirty="0"/>
              <a:t>其目的是重建输入序列本身（这样就可以在不需要任何额外标注的情况下计算出损失函数，进行梯度下降）</a:t>
            </a:r>
            <a:endParaRPr lang="en-US" altLang="zh-CN" b="1" dirty="0"/>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zh-CN" altLang="en-US" b="1" dirty="0"/>
              <a:t>在序列自动编码器中，解码器网络和编码器网络的权重参数是共享（相同）的</a:t>
            </a:r>
            <a:endParaRPr lang="en-US" altLang="zh-CN" b="1" dirty="0"/>
          </a:p>
        </p:txBody>
      </p:sp>
    </p:spTree>
    <p:extLst>
      <p:ext uri="{BB962C8B-B14F-4D97-AF65-F5344CB8AC3E}">
        <p14:creationId xmlns:p14="http://schemas.microsoft.com/office/powerpoint/2010/main" val="1398984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925367" y="514289"/>
            <a:ext cx="10341293" cy="646331"/>
          </a:xfrm>
          <a:prstGeom prst="rect">
            <a:avLst/>
          </a:prstGeom>
          <a:noFill/>
        </p:spPr>
        <p:txBody>
          <a:bodyPr wrap="none" rtlCol="0">
            <a:spAutoFit/>
          </a:bodyPr>
          <a:lstStyle/>
          <a:p>
            <a:pPr algn="ctr"/>
            <a:r>
              <a:rPr lang="zh-CN" altLang="en-US" sz="3600" b="1" dirty="0">
                <a:solidFill>
                  <a:srgbClr val="828979"/>
                </a:solidFill>
              </a:rPr>
              <a:t>半监督预训练：利用有标注和无标注数据联合训练</a:t>
            </a:r>
            <a:endParaRPr lang="en-US" altLang="zh-CN" sz="3600" b="1" dirty="0">
              <a:solidFill>
                <a:srgbClr val="828979"/>
              </a:solidFill>
            </a:endParaRPr>
          </a:p>
        </p:txBody>
      </p:sp>
      <p:sp>
        <p:nvSpPr>
          <p:cNvPr id="3" name="TextBox 30">
            <a:extLst>
              <a:ext uri="{FF2B5EF4-FFF2-40B4-BE49-F238E27FC236}">
                <a16:creationId xmlns:a16="http://schemas.microsoft.com/office/drawing/2014/main" id="{DB19BD2D-678A-8630-A870-24662D547B88}"/>
              </a:ext>
            </a:extLst>
          </p:cNvPr>
          <p:cNvSpPr txBox="1"/>
          <p:nvPr/>
        </p:nvSpPr>
        <p:spPr>
          <a:xfrm>
            <a:off x="752474" y="1764672"/>
            <a:ext cx="10687051" cy="2049792"/>
          </a:xfrm>
          <a:prstGeom prst="rect">
            <a:avLst/>
          </a:prstGeom>
          <a:noFill/>
        </p:spPr>
        <p:txBody>
          <a:bodyPr wrap="square" lIns="0" tIns="0" rIns="0" bIns="0" rtlCol="0" anchor="t">
            <a:spAutoFit/>
          </a:bodyPr>
          <a:lstStyle/>
          <a:p>
            <a:pPr marL="285750" indent="-28575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半监督（</a:t>
            </a:r>
            <a:r>
              <a:rPr lang="en-US" altLang="zh-CN" dirty="0">
                <a:solidFill>
                  <a:schemeClr val="tx1">
                    <a:lumMod val="95000"/>
                    <a:lumOff val="5000"/>
                  </a:schemeClr>
                </a:solidFill>
              </a:rPr>
              <a:t>Semi-supervised)</a:t>
            </a:r>
            <a:r>
              <a:rPr lang="zh-CN" altLang="en-US" dirty="0">
                <a:solidFill>
                  <a:schemeClr val="tx1">
                    <a:lumMod val="95000"/>
                    <a:lumOff val="5000"/>
                  </a:schemeClr>
                </a:solidFill>
              </a:rPr>
              <a:t>预训练，指同时利用有标注数据和无标注数据来进行预训练。半监督预训练的目标是利用有标注数据来辅助无标注数据的学习，从而提高模型的性能。</a:t>
            </a:r>
            <a:endParaRPr lang="en-US" altLang="zh-CN" dirty="0">
              <a:solidFill>
                <a:schemeClr val="tx1">
                  <a:lumMod val="95000"/>
                  <a:lumOff val="5000"/>
                </a:schemeClr>
              </a:solidFill>
            </a:endParaRPr>
          </a:p>
          <a:p>
            <a:pPr marL="285750" indent="-285750" algn="just" defTabSz="1219170">
              <a:spcBef>
                <a:spcPct val="20000"/>
              </a:spcBef>
              <a:buFont typeface="Arial" panose="020B0604020202020204" pitchFamily="34" charset="0"/>
              <a:buChar char="•"/>
              <a:defRPr/>
            </a:pPr>
            <a:endParaRPr lang="en-US" altLang="zh-CN" dirty="0">
              <a:solidFill>
                <a:schemeClr val="tx1">
                  <a:lumMod val="95000"/>
                  <a:lumOff val="5000"/>
                </a:schemeClr>
              </a:solidFill>
            </a:endParaRPr>
          </a:p>
          <a:p>
            <a:pPr marL="285750" indent="-28575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以</a:t>
            </a:r>
            <a:r>
              <a:rPr lang="en-US" altLang="zh-CN" dirty="0">
                <a:solidFill>
                  <a:schemeClr val="tx1">
                    <a:lumMod val="95000"/>
                    <a:lumOff val="5000"/>
                  </a:schemeClr>
                </a:solidFill>
              </a:rPr>
              <a:t>LM-LSTM</a:t>
            </a:r>
            <a:r>
              <a:rPr lang="zh-CN" altLang="en-US" dirty="0">
                <a:solidFill>
                  <a:schemeClr val="tx1">
                    <a:lumMod val="95000"/>
                    <a:lumOff val="5000"/>
                  </a:schemeClr>
                </a:solidFill>
              </a:rPr>
              <a:t>为例，</a:t>
            </a:r>
            <a:r>
              <a:rPr lang="en-US" altLang="zh-CN" dirty="0">
                <a:solidFill>
                  <a:schemeClr val="tx1">
                    <a:lumMod val="95000"/>
                    <a:lumOff val="5000"/>
                  </a:schemeClr>
                </a:solidFill>
              </a:rPr>
              <a:t>LM-LSTM</a:t>
            </a:r>
            <a:r>
              <a:rPr lang="zh-CN" altLang="en-US" dirty="0">
                <a:solidFill>
                  <a:schemeClr val="tx1">
                    <a:lumMod val="95000"/>
                    <a:lumOff val="5000"/>
                  </a:schemeClr>
                </a:solidFill>
              </a:rPr>
              <a:t>模型可以同时处理带标签和不带标签的数据，通过联合训练来提高模型性能。如果我们要训练一个用于序列标注的</a:t>
            </a:r>
            <a:r>
              <a:rPr lang="en-US" altLang="zh-CN" dirty="0">
                <a:solidFill>
                  <a:schemeClr val="tx1">
                    <a:lumMod val="95000"/>
                    <a:lumOff val="5000"/>
                  </a:schemeClr>
                </a:solidFill>
              </a:rPr>
              <a:t>LSTM</a:t>
            </a:r>
            <a:r>
              <a:rPr lang="zh-CN" altLang="en-US" dirty="0">
                <a:solidFill>
                  <a:schemeClr val="tx1">
                    <a:lumMod val="95000"/>
                    <a:lumOff val="5000"/>
                  </a:schemeClr>
                </a:solidFill>
              </a:rPr>
              <a:t>，那么</a:t>
            </a:r>
            <a:r>
              <a:rPr lang="en-US" altLang="zh-CN" dirty="0">
                <a:solidFill>
                  <a:schemeClr val="tx1">
                    <a:lumMod val="95000"/>
                    <a:lumOff val="5000"/>
                  </a:schemeClr>
                </a:solidFill>
              </a:rPr>
              <a:t>LM-LSTM</a:t>
            </a:r>
            <a:r>
              <a:rPr lang="zh-CN" altLang="en-US" dirty="0">
                <a:solidFill>
                  <a:schemeClr val="tx1">
                    <a:lumMod val="95000"/>
                    <a:lumOff val="5000"/>
                  </a:schemeClr>
                </a:solidFill>
              </a:rPr>
              <a:t>模型可以使用带标签的数据来训练序列标注任务，并使用未标注的数据来训练语言模型部分。通过联合训练，</a:t>
            </a:r>
            <a:r>
              <a:rPr lang="en-US" altLang="zh-CN" dirty="0">
                <a:solidFill>
                  <a:schemeClr val="tx1">
                    <a:lumMod val="95000"/>
                    <a:lumOff val="5000"/>
                  </a:schemeClr>
                </a:solidFill>
              </a:rPr>
              <a:t>LM-LSTM</a:t>
            </a:r>
            <a:r>
              <a:rPr lang="zh-CN" altLang="en-US" dirty="0">
                <a:solidFill>
                  <a:schemeClr val="tx1">
                    <a:lumMod val="95000"/>
                    <a:lumOff val="5000"/>
                  </a:schemeClr>
                </a:solidFill>
              </a:rPr>
              <a:t>模型可以从未标注的数据中学习到更多的特征表示，从而提高序列标注任务的性能。</a:t>
            </a:r>
            <a:endParaRPr lang="en-US" altLang="zh-CN" dirty="0">
              <a:solidFill>
                <a:schemeClr val="tx1">
                  <a:lumMod val="95000"/>
                  <a:lumOff val="5000"/>
                </a:schemeClr>
              </a:solidFill>
            </a:endParaRPr>
          </a:p>
        </p:txBody>
      </p:sp>
    </p:spTree>
    <p:extLst>
      <p:ext uri="{BB962C8B-B14F-4D97-AF65-F5344CB8AC3E}">
        <p14:creationId xmlns:p14="http://schemas.microsoft.com/office/powerpoint/2010/main" val="1619378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BB96788-E9D4-4605-9D8B-F085D8D368A4}"/>
              </a:ext>
            </a:extLst>
          </p:cNvPr>
          <p:cNvGrpSpPr/>
          <p:nvPr/>
        </p:nvGrpSpPr>
        <p:grpSpPr>
          <a:xfrm>
            <a:off x="4992999" y="1560424"/>
            <a:ext cx="2206002" cy="1880958"/>
            <a:chOff x="4669360" y="1703658"/>
            <a:chExt cx="2853279" cy="2432862"/>
          </a:xfrm>
        </p:grpSpPr>
        <p:pic>
          <p:nvPicPr>
            <p:cNvPr id="7" name="图形 6">
              <a:extLst>
                <a:ext uri="{FF2B5EF4-FFF2-40B4-BE49-F238E27FC236}">
                  <a16:creationId xmlns:a16="http://schemas.microsoft.com/office/drawing/2014/main" id="{87F4ADDC-3E03-48A4-B38A-B2A8576B32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69360" y="2721479"/>
              <a:ext cx="2853279" cy="1415041"/>
            </a:xfrm>
            <a:prstGeom prst="rect">
              <a:avLst/>
            </a:prstGeom>
          </p:spPr>
        </p:pic>
        <p:sp>
          <p:nvSpPr>
            <p:cNvPr id="8" name="椭圆 7">
              <a:extLst>
                <a:ext uri="{FF2B5EF4-FFF2-40B4-BE49-F238E27FC236}">
                  <a16:creationId xmlns:a16="http://schemas.microsoft.com/office/drawing/2014/main" id="{BFDED210-AC3A-464D-8101-9347000726AE}"/>
                </a:ext>
              </a:extLst>
            </p:cNvPr>
            <p:cNvSpPr/>
            <p:nvPr userDrawn="1"/>
          </p:nvSpPr>
          <p:spPr>
            <a:xfrm>
              <a:off x="5083214" y="1703658"/>
              <a:ext cx="2025569" cy="2025569"/>
            </a:xfrm>
            <a:prstGeom prst="ellipse">
              <a:avLst/>
            </a:prstGeom>
            <a:solidFill>
              <a:srgbClr val="BDC2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0056221D-7EDF-4C13-969E-3958F8FCD6C1}"/>
              </a:ext>
            </a:extLst>
          </p:cNvPr>
          <p:cNvSpPr txBox="1"/>
          <p:nvPr/>
        </p:nvSpPr>
        <p:spPr>
          <a:xfrm>
            <a:off x="5574062" y="1800487"/>
            <a:ext cx="1043876" cy="1107996"/>
          </a:xfrm>
          <a:prstGeom prst="rect">
            <a:avLst/>
          </a:prstGeom>
          <a:noFill/>
        </p:spPr>
        <p:txBody>
          <a:bodyPr wrap="none" rtlCol="0">
            <a:spAutoFit/>
          </a:bodyPr>
          <a:lstStyle/>
          <a:p>
            <a:pPr algn="ctr"/>
            <a:r>
              <a:rPr lang="en-US" altLang="zh-CN" sz="6600" dirty="0">
                <a:solidFill>
                  <a:schemeClr val="bg1"/>
                </a:solidFill>
              </a:rPr>
              <a:t>01</a:t>
            </a:r>
            <a:endParaRPr lang="zh-CN" altLang="en-US" sz="6600" dirty="0">
              <a:solidFill>
                <a:schemeClr val="bg1"/>
              </a:solidFill>
            </a:endParaRPr>
          </a:p>
        </p:txBody>
      </p:sp>
      <p:sp>
        <p:nvSpPr>
          <p:cNvPr id="3" name="文本框 2">
            <a:extLst>
              <a:ext uri="{FF2B5EF4-FFF2-40B4-BE49-F238E27FC236}">
                <a16:creationId xmlns:a16="http://schemas.microsoft.com/office/drawing/2014/main" id="{A59A5DF0-DF26-4F0A-988B-738C3976C745}"/>
              </a:ext>
            </a:extLst>
          </p:cNvPr>
          <p:cNvSpPr txBox="1"/>
          <p:nvPr/>
        </p:nvSpPr>
        <p:spPr>
          <a:xfrm>
            <a:off x="4031170" y="3405577"/>
            <a:ext cx="4129657" cy="830997"/>
          </a:xfrm>
          <a:prstGeom prst="rect">
            <a:avLst/>
          </a:prstGeom>
          <a:noFill/>
        </p:spPr>
        <p:txBody>
          <a:bodyPr wrap="none" rtlCol="0">
            <a:spAutoFit/>
          </a:bodyPr>
          <a:lstStyle/>
          <a:p>
            <a:pPr algn="ctr"/>
            <a:r>
              <a:rPr lang="en-US" altLang="zh-CN" sz="4800" b="1" dirty="0">
                <a:solidFill>
                  <a:srgbClr val="E0CCB4"/>
                </a:solidFill>
              </a:rPr>
              <a:t>LLM </a:t>
            </a:r>
            <a:r>
              <a:rPr lang="zh-CN" altLang="en-US" sz="4800" b="1" dirty="0">
                <a:solidFill>
                  <a:srgbClr val="E0CCB4"/>
                </a:solidFill>
              </a:rPr>
              <a:t>怎么个事</a:t>
            </a:r>
            <a:r>
              <a:rPr lang="en-US" altLang="zh-CN" sz="4800" b="1" dirty="0">
                <a:solidFill>
                  <a:srgbClr val="E0CCB4"/>
                </a:solidFill>
              </a:rPr>
              <a:t>?</a:t>
            </a:r>
            <a:endParaRPr lang="zh-CN" altLang="en-US" sz="4800" b="1" dirty="0">
              <a:solidFill>
                <a:srgbClr val="E0CCB4"/>
              </a:solidFill>
            </a:endParaRPr>
          </a:p>
        </p:txBody>
      </p:sp>
      <p:sp>
        <p:nvSpPr>
          <p:cNvPr id="4" name="矩形 3">
            <a:extLst>
              <a:ext uri="{FF2B5EF4-FFF2-40B4-BE49-F238E27FC236}">
                <a16:creationId xmlns:a16="http://schemas.microsoft.com/office/drawing/2014/main" id="{3E94D74B-07AE-4044-B91C-EBD6266390DB}"/>
              </a:ext>
            </a:extLst>
          </p:cNvPr>
          <p:cNvSpPr/>
          <p:nvPr/>
        </p:nvSpPr>
        <p:spPr>
          <a:xfrm>
            <a:off x="4582161" y="4184714"/>
            <a:ext cx="3027674" cy="307777"/>
          </a:xfrm>
          <a:prstGeom prst="rect">
            <a:avLst/>
          </a:prstGeom>
        </p:spPr>
        <p:txBody>
          <a:bodyPr wrap="square">
            <a:spAutoFit/>
          </a:bodyPr>
          <a:lstStyle/>
          <a:p>
            <a:pPr algn="dist"/>
            <a:r>
              <a:rPr lang="en-US" altLang="zh-CN" sz="1400" b="1" dirty="0">
                <a:solidFill>
                  <a:srgbClr val="373C3F"/>
                </a:solidFill>
                <a:latin typeface="Arial" panose="020B0604020202020204" pitchFamily="34" charset="0"/>
              </a:rPr>
              <a:t>What's LLM?</a:t>
            </a:r>
            <a:endParaRPr lang="zh-CN" altLang="en-US" sz="1400" b="1" dirty="0">
              <a:solidFill>
                <a:srgbClr val="373C3F"/>
              </a:solidFill>
              <a:latin typeface="Arial" panose="020B0604020202020204" pitchFamily="34" charset="0"/>
            </a:endParaRPr>
          </a:p>
        </p:txBody>
      </p:sp>
      <p:sp>
        <p:nvSpPr>
          <p:cNvPr id="5" name="文本框 4">
            <a:extLst>
              <a:ext uri="{FF2B5EF4-FFF2-40B4-BE49-F238E27FC236}">
                <a16:creationId xmlns:a16="http://schemas.microsoft.com/office/drawing/2014/main" id="{D44DFE5D-B1FE-4DC4-BE88-D6BAEED06A0D}"/>
              </a:ext>
            </a:extLst>
          </p:cNvPr>
          <p:cNvSpPr txBox="1"/>
          <p:nvPr/>
        </p:nvSpPr>
        <p:spPr>
          <a:xfrm>
            <a:off x="2946847" y="4508806"/>
            <a:ext cx="6298306" cy="339837"/>
          </a:xfrm>
          <a:prstGeom prst="rect">
            <a:avLst/>
          </a:prstGeom>
          <a:noFill/>
        </p:spPr>
        <p:txBody>
          <a:bodyPr wrap="square" rtlCol="0">
            <a:spAutoFit/>
          </a:bodyPr>
          <a:lstStyle/>
          <a:p>
            <a:pPr algn="ctr">
              <a:lnSpc>
                <a:spcPct val="150000"/>
              </a:lnSpc>
            </a:pPr>
            <a:r>
              <a:rPr lang="zh-CN" altLang="en-US" sz="1200" dirty="0"/>
              <a:t>介绍</a:t>
            </a:r>
            <a:r>
              <a:rPr lang="en-US" altLang="zh-CN" sz="1200" dirty="0"/>
              <a:t>LLM</a:t>
            </a:r>
            <a:r>
              <a:rPr lang="zh-CN" altLang="en-US" sz="1200" dirty="0"/>
              <a:t>的基本功能、定义和人们研究它的意义</a:t>
            </a:r>
            <a:endParaRPr lang="en-US" altLang="zh-CN" sz="1200" dirty="0"/>
          </a:p>
        </p:txBody>
      </p:sp>
    </p:spTree>
    <p:extLst>
      <p:ext uri="{BB962C8B-B14F-4D97-AF65-F5344CB8AC3E}">
        <p14:creationId xmlns:p14="http://schemas.microsoft.com/office/powerpoint/2010/main" val="106003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2036729" y="514289"/>
            <a:ext cx="8118568" cy="646331"/>
          </a:xfrm>
          <a:prstGeom prst="rect">
            <a:avLst/>
          </a:prstGeom>
          <a:noFill/>
        </p:spPr>
        <p:txBody>
          <a:bodyPr wrap="none" rtlCol="0">
            <a:spAutoFit/>
          </a:bodyPr>
          <a:lstStyle/>
          <a:p>
            <a:pPr algn="ctr"/>
            <a:r>
              <a:rPr lang="en-US" altLang="zh-CN" sz="3600" b="1" dirty="0" err="1">
                <a:solidFill>
                  <a:srgbClr val="828979"/>
                </a:solidFill>
                <a:hlinkClick r:id="rId2"/>
              </a:rPr>
              <a:t>ELMo</a:t>
            </a:r>
            <a:r>
              <a:rPr lang="zh-CN" altLang="en-US" sz="3600" b="1" dirty="0">
                <a:solidFill>
                  <a:srgbClr val="828979"/>
                </a:solidFill>
              </a:rPr>
              <a:t>模型的意义</a:t>
            </a:r>
            <a:r>
              <a:rPr lang="en-US" altLang="zh-CN" sz="3600" b="1" dirty="0">
                <a:solidFill>
                  <a:srgbClr val="828979"/>
                </a:solidFill>
              </a:rPr>
              <a:t>——word2vec</a:t>
            </a:r>
            <a:r>
              <a:rPr lang="zh-CN" altLang="en-US" sz="3600" b="1" dirty="0">
                <a:solidFill>
                  <a:srgbClr val="828979"/>
                </a:solidFill>
              </a:rPr>
              <a:t>的局限性</a:t>
            </a:r>
            <a:endParaRPr lang="en-US" altLang="zh-CN" sz="3600" b="1" dirty="0">
              <a:solidFill>
                <a:srgbClr val="828979"/>
              </a:solidFill>
            </a:endParaRPr>
          </a:p>
        </p:txBody>
      </p:sp>
      <p:pic>
        <p:nvPicPr>
          <p:cNvPr id="5" name="图片 4" descr="文本&#10;&#10;描述已自动生成">
            <a:extLst>
              <a:ext uri="{FF2B5EF4-FFF2-40B4-BE49-F238E27FC236}">
                <a16:creationId xmlns:a16="http://schemas.microsoft.com/office/drawing/2014/main" id="{8A26CA89-289A-6AFF-6B0F-5760A64C2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358" y="1160620"/>
            <a:ext cx="7455283" cy="3124361"/>
          </a:xfrm>
          <a:prstGeom prst="rect">
            <a:avLst/>
          </a:prstGeom>
        </p:spPr>
      </p:pic>
      <p:sp>
        <p:nvSpPr>
          <p:cNvPr id="6" name="文本框 5">
            <a:extLst>
              <a:ext uri="{FF2B5EF4-FFF2-40B4-BE49-F238E27FC236}">
                <a16:creationId xmlns:a16="http://schemas.microsoft.com/office/drawing/2014/main" id="{65826FD6-C2EE-126B-3FC6-D1608680E03D}"/>
              </a:ext>
            </a:extLst>
          </p:cNvPr>
          <p:cNvSpPr txBox="1"/>
          <p:nvPr/>
        </p:nvSpPr>
        <p:spPr>
          <a:xfrm>
            <a:off x="681036" y="4469647"/>
            <a:ext cx="10829926" cy="2031325"/>
          </a:xfrm>
          <a:prstGeom prst="rect">
            <a:avLst/>
          </a:prstGeom>
          <a:noFill/>
        </p:spPr>
        <p:txBody>
          <a:bodyPr wrap="square" rtlCol="0">
            <a:spAutoFit/>
          </a:bodyPr>
          <a:lstStyle/>
          <a:p>
            <a:r>
              <a:rPr lang="en-US" altLang="zh-CN" b="1" dirty="0"/>
              <a:t>word2vec</a:t>
            </a:r>
            <a:r>
              <a:rPr lang="zh-CN" altLang="en-US" b="1" dirty="0"/>
              <a:t>模型是一种可以用于各种任务的</a:t>
            </a:r>
            <a:r>
              <a:rPr lang="zh-CN" altLang="en-US" b="1" dirty="0">
                <a:solidFill>
                  <a:srgbClr val="FF0000"/>
                </a:solidFill>
              </a:rPr>
              <a:t>单词级别</a:t>
            </a:r>
            <a:r>
              <a:rPr lang="zh-CN" altLang="en-US" b="1" dirty="0"/>
              <a:t>的表示学习</a:t>
            </a:r>
            <a:endParaRPr lang="en-US" altLang="zh-CN" b="1" dirty="0"/>
          </a:p>
          <a:p>
            <a:endParaRPr lang="en-US" altLang="zh-CN" b="1" dirty="0"/>
          </a:p>
          <a:p>
            <a:r>
              <a:rPr lang="zh-CN" altLang="en-US" b="1" dirty="0"/>
              <a:t>第二代预训练模型以</a:t>
            </a:r>
            <a:r>
              <a:rPr lang="en-US" altLang="zh-CN" b="1" dirty="0"/>
              <a:t>context-aware</a:t>
            </a:r>
            <a:r>
              <a:rPr lang="zh-CN" altLang="en-US" b="1" dirty="0"/>
              <a:t>为核心特征，也就是说“苹果”这个词在分别表示水果和公司时，对应</a:t>
            </a:r>
            <a:r>
              <a:rPr lang="en-US" altLang="zh-CN" b="1" dirty="0"/>
              <a:t>output</a:t>
            </a:r>
            <a:r>
              <a:rPr lang="zh-CN" altLang="en-US" b="1" dirty="0"/>
              <a:t>是不一样的，其中具有代表性的有</a:t>
            </a:r>
            <a:r>
              <a:rPr lang="en-US" altLang="zh-CN" b="1" dirty="0" err="1"/>
              <a:t>ELMo</a:t>
            </a:r>
            <a:r>
              <a:rPr lang="en-US" altLang="zh-CN" b="1" dirty="0"/>
              <a:t>, GPT, BERT</a:t>
            </a:r>
            <a:r>
              <a:rPr lang="zh-CN" altLang="en-US" b="1" dirty="0"/>
              <a:t>等</a:t>
            </a:r>
            <a:endParaRPr lang="en-US" altLang="zh-CN" b="1" dirty="0"/>
          </a:p>
          <a:p>
            <a:endParaRPr lang="en-US" altLang="zh-CN" b="1" dirty="0"/>
          </a:p>
          <a:p>
            <a:r>
              <a:rPr lang="zh-CN" altLang="en-US" dirty="0"/>
              <a:t>如果使用</a:t>
            </a:r>
            <a:r>
              <a:rPr lang="en-US" altLang="zh-CN" dirty="0"/>
              <a:t>word2vec</a:t>
            </a:r>
            <a:r>
              <a:rPr lang="zh-CN" altLang="en-US" dirty="0"/>
              <a:t>、</a:t>
            </a:r>
            <a:r>
              <a:rPr lang="en-US" altLang="zh-CN" dirty="0" err="1"/>
              <a:t>GloVe</a:t>
            </a:r>
            <a:r>
              <a:rPr lang="zh-CN" altLang="en-US" dirty="0"/>
              <a:t>的那些词嵌入，那么不管</a:t>
            </a:r>
            <a:r>
              <a:rPr lang="en-US" altLang="zh-CN" dirty="0"/>
              <a:t>stick</a:t>
            </a:r>
            <a:r>
              <a:rPr lang="zh-CN" altLang="en-US" dirty="0"/>
              <a:t>的上下文是什么，单词</a:t>
            </a:r>
            <a:r>
              <a:rPr lang="en-US" altLang="zh-CN" dirty="0"/>
              <a:t>stick</a:t>
            </a:r>
            <a:r>
              <a:rPr lang="zh-CN" altLang="en-US" dirty="0"/>
              <a:t>都将由同一个向量表示。也就是说，对一个词只有一个词嵌入，哪怕这个词其实有超级多的意思</a:t>
            </a:r>
            <a:endParaRPr lang="en-US" altLang="zh-CN" dirty="0"/>
          </a:p>
        </p:txBody>
      </p:sp>
    </p:spTree>
    <p:extLst>
      <p:ext uri="{BB962C8B-B14F-4D97-AF65-F5344CB8AC3E}">
        <p14:creationId xmlns:p14="http://schemas.microsoft.com/office/powerpoint/2010/main" val="555004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2172506" y="514289"/>
            <a:ext cx="7847020" cy="646331"/>
          </a:xfrm>
          <a:prstGeom prst="rect">
            <a:avLst/>
          </a:prstGeom>
          <a:noFill/>
        </p:spPr>
        <p:txBody>
          <a:bodyPr wrap="none" rtlCol="0">
            <a:spAutoFit/>
          </a:bodyPr>
          <a:lstStyle/>
          <a:p>
            <a:pPr algn="ctr"/>
            <a:r>
              <a:rPr lang="en-US" altLang="zh-CN" sz="3600" b="1" dirty="0" err="1">
                <a:solidFill>
                  <a:srgbClr val="828979"/>
                </a:solidFill>
                <a:hlinkClick r:id="rId2"/>
              </a:rPr>
              <a:t>ELMo</a:t>
            </a:r>
            <a:r>
              <a:rPr lang="zh-CN" altLang="en-US" sz="3600" b="1" dirty="0">
                <a:solidFill>
                  <a:srgbClr val="828979"/>
                </a:solidFill>
              </a:rPr>
              <a:t>模型的意义</a:t>
            </a:r>
            <a:r>
              <a:rPr lang="en-US" altLang="zh-CN" sz="3600" b="1" dirty="0">
                <a:solidFill>
                  <a:srgbClr val="828979"/>
                </a:solidFill>
              </a:rPr>
              <a:t>——ELMO</a:t>
            </a:r>
            <a:r>
              <a:rPr lang="zh-CN" altLang="en-US" sz="3600" b="1" dirty="0">
                <a:solidFill>
                  <a:srgbClr val="828979"/>
                </a:solidFill>
              </a:rPr>
              <a:t>模型的结构</a:t>
            </a:r>
            <a:endParaRPr lang="en-US" altLang="zh-CN" sz="3600" b="1" dirty="0">
              <a:solidFill>
                <a:srgbClr val="828979"/>
              </a:solidFill>
            </a:endParaRPr>
          </a:p>
        </p:txBody>
      </p:sp>
      <p:sp>
        <p:nvSpPr>
          <p:cNvPr id="6" name="文本框 5">
            <a:extLst>
              <a:ext uri="{FF2B5EF4-FFF2-40B4-BE49-F238E27FC236}">
                <a16:creationId xmlns:a16="http://schemas.microsoft.com/office/drawing/2014/main" id="{65826FD6-C2EE-126B-3FC6-D1608680E03D}"/>
              </a:ext>
            </a:extLst>
          </p:cNvPr>
          <p:cNvSpPr txBox="1"/>
          <p:nvPr/>
        </p:nvSpPr>
        <p:spPr>
          <a:xfrm>
            <a:off x="7955594" y="1435792"/>
            <a:ext cx="4127863" cy="1877437"/>
          </a:xfrm>
          <a:prstGeom prst="rect">
            <a:avLst/>
          </a:prstGeom>
          <a:noFill/>
        </p:spPr>
        <p:txBody>
          <a:bodyPr wrap="square" rtlCol="0">
            <a:spAutoFit/>
          </a:bodyPr>
          <a:lstStyle/>
          <a:p>
            <a:r>
              <a:rPr lang="zh-CN" altLang="en-US" b="1" dirty="0"/>
              <a:t>宏观上</a:t>
            </a:r>
            <a:r>
              <a:rPr lang="en-US" altLang="zh-CN" b="1" dirty="0" err="1"/>
              <a:t>ELMo</a:t>
            </a:r>
            <a:r>
              <a:rPr lang="zh-CN" altLang="en-US" b="1" dirty="0"/>
              <a:t>分三个主要模块：</a:t>
            </a:r>
            <a:endParaRPr lang="en-US" altLang="zh-CN" b="1" dirty="0"/>
          </a:p>
          <a:p>
            <a:r>
              <a:rPr lang="zh-CN" altLang="en-US" b="1" dirty="0"/>
              <a:t>  </a:t>
            </a:r>
            <a:endParaRPr lang="en-US" altLang="zh-CN" b="1" dirty="0"/>
          </a:p>
          <a:p>
            <a:pPr marL="285750" indent="-285750">
              <a:buFont typeface="Arial" panose="020B0604020202020204" pitchFamily="34" charset="0"/>
              <a:buChar char="•"/>
            </a:pPr>
            <a:r>
              <a:rPr lang="zh-CN" altLang="en-US" sz="1600" dirty="0"/>
              <a:t>最底层黄色标记的</a:t>
            </a:r>
            <a:r>
              <a:rPr lang="en-US" altLang="zh-CN" sz="1600" dirty="0"/>
              <a:t>Embedding</a:t>
            </a:r>
            <a:r>
              <a:rPr lang="zh-CN" altLang="en-US" sz="1600" dirty="0"/>
              <a:t>模块</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dirty="0"/>
              <a:t>中间层蓝色标记的两部分双层</a:t>
            </a:r>
            <a:r>
              <a:rPr lang="en-US" altLang="zh-CN" sz="1600" dirty="0"/>
              <a:t>LSTM</a:t>
            </a:r>
            <a:r>
              <a:rPr lang="zh-CN" altLang="en-US" sz="1600" dirty="0"/>
              <a:t>模块</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dirty="0"/>
              <a:t>最上层绿色标记的词向量表征模块</a:t>
            </a:r>
            <a:endParaRPr lang="en-US" altLang="zh-CN" sz="1600" dirty="0"/>
          </a:p>
        </p:txBody>
      </p:sp>
      <p:pic>
        <p:nvPicPr>
          <p:cNvPr id="4" name="图片 3" descr="图示&#10;&#10;描述已自动生成">
            <a:extLst>
              <a:ext uri="{FF2B5EF4-FFF2-40B4-BE49-F238E27FC236}">
                <a16:creationId xmlns:a16="http://schemas.microsoft.com/office/drawing/2014/main" id="{C56F89FB-B469-386C-9BB9-486C958B4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9294"/>
            <a:ext cx="7968343" cy="3653558"/>
          </a:xfrm>
          <a:prstGeom prst="rect">
            <a:avLst/>
          </a:prstGeom>
        </p:spPr>
      </p:pic>
      <p:sp>
        <p:nvSpPr>
          <p:cNvPr id="7" name="文本框 6">
            <a:extLst>
              <a:ext uri="{FF2B5EF4-FFF2-40B4-BE49-F238E27FC236}">
                <a16:creationId xmlns:a16="http://schemas.microsoft.com/office/drawing/2014/main" id="{853E78A7-B6CF-7F64-998F-E5E364D1CB90}"/>
              </a:ext>
            </a:extLst>
          </p:cNvPr>
          <p:cNvSpPr txBox="1"/>
          <p:nvPr/>
        </p:nvSpPr>
        <p:spPr>
          <a:xfrm>
            <a:off x="7955594" y="3401908"/>
            <a:ext cx="4127863" cy="1415772"/>
          </a:xfrm>
          <a:prstGeom prst="rect">
            <a:avLst/>
          </a:prstGeom>
          <a:noFill/>
        </p:spPr>
        <p:txBody>
          <a:bodyPr wrap="square" rtlCol="0">
            <a:spAutoFit/>
          </a:bodyPr>
          <a:lstStyle/>
          <a:p>
            <a:r>
              <a:rPr lang="zh-CN" altLang="en-US" b="1" dirty="0"/>
              <a:t>字符嵌入层</a:t>
            </a:r>
            <a:endParaRPr lang="en-US" altLang="zh-CN" b="1" dirty="0"/>
          </a:p>
          <a:p>
            <a:r>
              <a:rPr lang="zh-CN" altLang="en-US" b="1" dirty="0"/>
              <a:t>（</a:t>
            </a:r>
            <a:r>
              <a:rPr lang="en-US" altLang="zh-CN" b="1" dirty="0"/>
              <a:t>Character Embeddings Layer</a:t>
            </a:r>
            <a:r>
              <a:rPr lang="zh-CN" altLang="en-US" b="1" dirty="0"/>
              <a:t>）：</a:t>
            </a:r>
            <a:endParaRPr lang="en-US" altLang="zh-CN" b="1" dirty="0"/>
          </a:p>
          <a:p>
            <a:r>
              <a:rPr lang="zh-CN" altLang="en-US" b="1" dirty="0"/>
              <a:t>  </a:t>
            </a:r>
            <a:endParaRPr lang="en-US" altLang="zh-CN" b="1" dirty="0"/>
          </a:p>
          <a:p>
            <a:pPr marL="285750" indent="-285750">
              <a:buFont typeface="Arial" panose="020B0604020202020204" pitchFamily="34" charset="0"/>
              <a:buChar char="•"/>
            </a:pPr>
            <a:r>
              <a:rPr lang="en-US" altLang="zh-CN" sz="1600" dirty="0" err="1"/>
              <a:t>ELMo</a:t>
            </a:r>
            <a:r>
              <a:rPr lang="zh-CN" altLang="en-US" sz="1600" dirty="0"/>
              <a:t>模型使用字符嵌入来表示每个词语，这是通过卷积神经网络来实现的</a:t>
            </a:r>
            <a:endParaRPr lang="en-US" altLang="zh-CN" sz="1600" dirty="0"/>
          </a:p>
        </p:txBody>
      </p:sp>
      <p:sp>
        <p:nvSpPr>
          <p:cNvPr id="10" name="文本框 9">
            <a:extLst>
              <a:ext uri="{FF2B5EF4-FFF2-40B4-BE49-F238E27FC236}">
                <a16:creationId xmlns:a16="http://schemas.microsoft.com/office/drawing/2014/main" id="{ACE1DEB5-13E5-A78C-43CA-8EED75731E83}"/>
              </a:ext>
            </a:extLst>
          </p:cNvPr>
          <p:cNvSpPr txBox="1"/>
          <p:nvPr/>
        </p:nvSpPr>
        <p:spPr>
          <a:xfrm>
            <a:off x="143408" y="5092852"/>
            <a:ext cx="5282032" cy="1631216"/>
          </a:xfrm>
          <a:prstGeom prst="rect">
            <a:avLst/>
          </a:prstGeom>
          <a:noFill/>
        </p:spPr>
        <p:txBody>
          <a:bodyPr wrap="square" rtlCol="0">
            <a:spAutoFit/>
          </a:bodyPr>
          <a:lstStyle/>
          <a:p>
            <a:r>
              <a:rPr lang="zh-CN" altLang="en-US" b="1" dirty="0"/>
              <a:t>双向</a:t>
            </a:r>
            <a:r>
              <a:rPr lang="en-US" altLang="zh-CN" b="1" dirty="0"/>
              <a:t>LSTM</a:t>
            </a:r>
            <a:r>
              <a:rPr lang="zh-CN" altLang="en-US" b="1" dirty="0"/>
              <a:t>层（</a:t>
            </a:r>
            <a:r>
              <a:rPr lang="en-US" altLang="zh-CN" b="1" dirty="0"/>
              <a:t>Bidirectional LSTM Layer</a:t>
            </a:r>
            <a:r>
              <a:rPr lang="zh-CN" altLang="en-US" b="1" dirty="0"/>
              <a:t>）：</a:t>
            </a:r>
            <a:endParaRPr lang="en-US" altLang="zh-CN" b="1" dirty="0"/>
          </a:p>
          <a:p>
            <a:r>
              <a:rPr lang="zh-CN" altLang="en-US" b="1" dirty="0"/>
              <a:t>  </a:t>
            </a:r>
            <a:endParaRPr lang="en-US" altLang="zh-CN" b="1" dirty="0"/>
          </a:p>
          <a:p>
            <a:pPr marL="285750" indent="-285750">
              <a:buFont typeface="Arial" panose="020B0604020202020204" pitchFamily="34" charset="0"/>
              <a:buChar char="•"/>
            </a:pPr>
            <a:r>
              <a:rPr lang="en-US" altLang="zh-CN" sz="1600" dirty="0"/>
              <a:t>ELMO</a:t>
            </a:r>
            <a:r>
              <a:rPr lang="zh-CN" altLang="en-US" sz="1600" dirty="0"/>
              <a:t>模型使用双向</a:t>
            </a:r>
            <a:r>
              <a:rPr lang="en-US" altLang="zh-CN" sz="1600" dirty="0"/>
              <a:t>LSTM</a:t>
            </a:r>
            <a:r>
              <a:rPr lang="zh-CN" altLang="en-US" sz="1600" dirty="0"/>
              <a:t>（</a:t>
            </a:r>
            <a:r>
              <a:rPr lang="en-US" altLang="zh-CN" sz="1600" dirty="0"/>
              <a:t>Bi-LTSM</a:t>
            </a:r>
            <a:r>
              <a:rPr lang="zh-CN" altLang="en-US" sz="1600" dirty="0"/>
              <a:t>）来捕捉词语在上下文中的语义信息。</a:t>
            </a:r>
            <a:r>
              <a:rPr lang="en-US" altLang="zh-CN" sz="1600" dirty="0"/>
              <a:t>Bi-LSTM</a:t>
            </a:r>
            <a:r>
              <a:rPr lang="zh-CN" altLang="en-US" sz="1600" dirty="0"/>
              <a:t>分别从左向右和从右向左对输入序列进行扫描，可以同时考虑到前向和后向的上下文信息，从而生成上下文相关的词向量</a:t>
            </a:r>
            <a:endParaRPr lang="en-US" altLang="zh-CN" sz="1600" dirty="0"/>
          </a:p>
        </p:txBody>
      </p:sp>
      <p:sp>
        <p:nvSpPr>
          <p:cNvPr id="11" name="文本框 10">
            <a:extLst>
              <a:ext uri="{FF2B5EF4-FFF2-40B4-BE49-F238E27FC236}">
                <a16:creationId xmlns:a16="http://schemas.microsoft.com/office/drawing/2014/main" id="{A965A395-EE7C-2556-1BA5-BEB1B048226B}"/>
              </a:ext>
            </a:extLst>
          </p:cNvPr>
          <p:cNvSpPr txBox="1"/>
          <p:nvPr/>
        </p:nvSpPr>
        <p:spPr>
          <a:xfrm>
            <a:off x="5568848" y="5092852"/>
            <a:ext cx="5282032" cy="1384995"/>
          </a:xfrm>
          <a:prstGeom prst="rect">
            <a:avLst/>
          </a:prstGeom>
          <a:noFill/>
        </p:spPr>
        <p:txBody>
          <a:bodyPr wrap="square" rtlCol="0">
            <a:spAutoFit/>
          </a:bodyPr>
          <a:lstStyle/>
          <a:p>
            <a:r>
              <a:rPr lang="zh-CN" altLang="en-US" b="1" dirty="0"/>
              <a:t>输出层（</a:t>
            </a:r>
            <a:r>
              <a:rPr lang="en-US" altLang="zh-CN" b="1" dirty="0"/>
              <a:t>Output Layer</a:t>
            </a:r>
            <a:r>
              <a:rPr lang="zh-CN" altLang="en-US" b="1" dirty="0"/>
              <a:t>）：</a:t>
            </a:r>
            <a:endParaRPr lang="en-US" altLang="zh-CN" b="1" dirty="0"/>
          </a:p>
          <a:p>
            <a:r>
              <a:rPr lang="zh-CN" altLang="en-US" b="1" dirty="0"/>
              <a:t>  </a:t>
            </a:r>
            <a:endParaRPr lang="en-US" altLang="zh-CN" b="1" dirty="0"/>
          </a:p>
          <a:p>
            <a:pPr marL="285750" indent="-285750">
              <a:buFont typeface="Arial" panose="020B0604020202020204" pitchFamily="34" charset="0"/>
              <a:buChar char="•"/>
            </a:pPr>
            <a:r>
              <a:rPr lang="en-US" altLang="zh-CN" sz="1600" dirty="0" err="1"/>
              <a:t>ELMo</a:t>
            </a:r>
            <a:r>
              <a:rPr lang="zh-CN" altLang="en-US" sz="1600" dirty="0"/>
              <a:t>模型可以通过在上下文相关词向量上添加任务特定的输出层，如全连接层、</a:t>
            </a:r>
            <a:r>
              <a:rPr lang="en-US" altLang="zh-CN" sz="1600" dirty="0" err="1"/>
              <a:t>Softmax</a:t>
            </a:r>
            <a:r>
              <a:rPr lang="zh-CN" altLang="en-US" sz="1600" dirty="0"/>
              <a:t>层等，来进行具体的</a:t>
            </a:r>
            <a:r>
              <a:rPr lang="en-US" altLang="zh-CN" sz="1600" dirty="0"/>
              <a:t>NLP</a:t>
            </a:r>
            <a:r>
              <a:rPr lang="zh-CN" altLang="en-US" sz="1600" dirty="0"/>
              <a:t>任务，如文本分类、命名实体识别等</a:t>
            </a:r>
            <a:endParaRPr lang="en-US" altLang="zh-CN" sz="1600" dirty="0"/>
          </a:p>
        </p:txBody>
      </p:sp>
      <p:sp>
        <p:nvSpPr>
          <p:cNvPr id="12" name="文本框 11">
            <a:extLst>
              <a:ext uri="{FF2B5EF4-FFF2-40B4-BE49-F238E27FC236}">
                <a16:creationId xmlns:a16="http://schemas.microsoft.com/office/drawing/2014/main" id="{F79777CC-6593-AC39-B3FC-47DC9F08A46C}"/>
              </a:ext>
            </a:extLst>
          </p:cNvPr>
          <p:cNvSpPr txBox="1"/>
          <p:nvPr/>
        </p:nvSpPr>
        <p:spPr>
          <a:xfrm>
            <a:off x="644853" y="1113540"/>
            <a:ext cx="10902294" cy="369332"/>
          </a:xfrm>
          <a:prstGeom prst="rect">
            <a:avLst/>
          </a:prstGeom>
          <a:noFill/>
        </p:spPr>
        <p:txBody>
          <a:bodyPr wrap="square" rtlCol="0">
            <a:spAutoFit/>
          </a:bodyPr>
          <a:lstStyle/>
          <a:p>
            <a:pPr algn="ctr"/>
            <a:r>
              <a:rPr lang="zh-CN" altLang="en-US" dirty="0">
                <a:solidFill>
                  <a:srgbClr val="7C6250"/>
                </a:solidFill>
              </a:rPr>
              <a:t>因为</a:t>
            </a:r>
            <a:r>
              <a:rPr lang="en-US" altLang="zh-CN" dirty="0" err="1">
                <a:solidFill>
                  <a:srgbClr val="7C6250"/>
                </a:solidFill>
              </a:rPr>
              <a:t>ELMo</a:t>
            </a:r>
            <a:r>
              <a:rPr lang="zh-CN" altLang="en-US" dirty="0">
                <a:solidFill>
                  <a:srgbClr val="7C6250"/>
                </a:solidFill>
              </a:rPr>
              <a:t>给下游提供的是每个单词的特征形式</a:t>
            </a:r>
            <a:r>
              <a:rPr lang="en-US" altLang="zh-CN" dirty="0">
                <a:solidFill>
                  <a:srgbClr val="7C6250"/>
                </a:solidFill>
              </a:rPr>
              <a:t>, </a:t>
            </a:r>
            <a:r>
              <a:rPr lang="zh-CN" altLang="en-US" dirty="0">
                <a:solidFill>
                  <a:srgbClr val="7C6250"/>
                </a:solidFill>
              </a:rPr>
              <a:t>所以这一类预训练方法被称为</a:t>
            </a:r>
            <a:r>
              <a:rPr lang="en-US" altLang="zh-CN" dirty="0">
                <a:solidFill>
                  <a:srgbClr val="7C6250"/>
                </a:solidFill>
              </a:rPr>
              <a:t>"Feature-based Pre-Training"</a:t>
            </a:r>
            <a:endParaRPr lang="zh-CN" altLang="en-US" dirty="0">
              <a:solidFill>
                <a:srgbClr val="7C6250"/>
              </a:solidFill>
            </a:endParaRPr>
          </a:p>
        </p:txBody>
      </p:sp>
    </p:spTree>
    <p:extLst>
      <p:ext uri="{BB962C8B-B14F-4D97-AF65-F5344CB8AC3E}">
        <p14:creationId xmlns:p14="http://schemas.microsoft.com/office/powerpoint/2010/main" val="3704832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BB96788-E9D4-4605-9D8B-F085D8D368A4}"/>
              </a:ext>
            </a:extLst>
          </p:cNvPr>
          <p:cNvGrpSpPr/>
          <p:nvPr/>
        </p:nvGrpSpPr>
        <p:grpSpPr>
          <a:xfrm>
            <a:off x="4992999" y="1560424"/>
            <a:ext cx="2206002" cy="1880958"/>
            <a:chOff x="4669360" y="1703658"/>
            <a:chExt cx="2853279" cy="2432862"/>
          </a:xfrm>
        </p:grpSpPr>
        <p:pic>
          <p:nvPicPr>
            <p:cNvPr id="7" name="图形 6">
              <a:extLst>
                <a:ext uri="{FF2B5EF4-FFF2-40B4-BE49-F238E27FC236}">
                  <a16:creationId xmlns:a16="http://schemas.microsoft.com/office/drawing/2014/main" id="{87F4ADDC-3E03-48A4-B38A-B2A8576B32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69360" y="2721479"/>
              <a:ext cx="2853279" cy="1415041"/>
            </a:xfrm>
            <a:prstGeom prst="rect">
              <a:avLst/>
            </a:prstGeom>
          </p:spPr>
        </p:pic>
        <p:sp>
          <p:nvSpPr>
            <p:cNvPr id="8" name="椭圆 7">
              <a:extLst>
                <a:ext uri="{FF2B5EF4-FFF2-40B4-BE49-F238E27FC236}">
                  <a16:creationId xmlns:a16="http://schemas.microsoft.com/office/drawing/2014/main" id="{BFDED210-AC3A-464D-8101-9347000726AE}"/>
                </a:ext>
              </a:extLst>
            </p:cNvPr>
            <p:cNvSpPr/>
            <p:nvPr userDrawn="1"/>
          </p:nvSpPr>
          <p:spPr>
            <a:xfrm>
              <a:off x="5083214" y="1703658"/>
              <a:ext cx="2025569" cy="2025569"/>
            </a:xfrm>
            <a:prstGeom prst="ellipse">
              <a:avLst/>
            </a:prstGeom>
            <a:solidFill>
              <a:srgbClr val="BDC2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0056221D-7EDF-4C13-969E-3958F8FCD6C1}"/>
              </a:ext>
            </a:extLst>
          </p:cNvPr>
          <p:cNvSpPr txBox="1"/>
          <p:nvPr/>
        </p:nvSpPr>
        <p:spPr>
          <a:xfrm>
            <a:off x="5574062" y="1800487"/>
            <a:ext cx="1043876" cy="1107996"/>
          </a:xfrm>
          <a:prstGeom prst="rect">
            <a:avLst/>
          </a:prstGeom>
          <a:noFill/>
        </p:spPr>
        <p:txBody>
          <a:bodyPr wrap="none" rtlCol="0">
            <a:spAutoFit/>
          </a:bodyPr>
          <a:lstStyle/>
          <a:p>
            <a:pPr algn="ctr"/>
            <a:r>
              <a:rPr lang="en-US" altLang="zh-CN" sz="6600" dirty="0">
                <a:solidFill>
                  <a:schemeClr val="bg1"/>
                </a:solidFill>
              </a:rPr>
              <a:t>04</a:t>
            </a:r>
            <a:endParaRPr lang="zh-CN" altLang="en-US" sz="6600" dirty="0">
              <a:solidFill>
                <a:schemeClr val="bg1"/>
              </a:solidFill>
            </a:endParaRPr>
          </a:p>
        </p:txBody>
      </p:sp>
      <p:sp>
        <p:nvSpPr>
          <p:cNvPr id="3" name="文本框 2">
            <a:extLst>
              <a:ext uri="{FF2B5EF4-FFF2-40B4-BE49-F238E27FC236}">
                <a16:creationId xmlns:a16="http://schemas.microsoft.com/office/drawing/2014/main" id="{A59A5DF0-DF26-4F0A-988B-738C3976C745}"/>
              </a:ext>
            </a:extLst>
          </p:cNvPr>
          <p:cNvSpPr txBox="1"/>
          <p:nvPr/>
        </p:nvSpPr>
        <p:spPr>
          <a:xfrm>
            <a:off x="3782448" y="3405577"/>
            <a:ext cx="4627101" cy="830997"/>
          </a:xfrm>
          <a:prstGeom prst="rect">
            <a:avLst/>
          </a:prstGeom>
          <a:noFill/>
        </p:spPr>
        <p:txBody>
          <a:bodyPr wrap="none" rtlCol="0">
            <a:spAutoFit/>
          </a:bodyPr>
          <a:lstStyle/>
          <a:p>
            <a:pPr algn="ctr"/>
            <a:r>
              <a:rPr lang="en-US" altLang="zh-CN" sz="4800" b="1" dirty="0">
                <a:solidFill>
                  <a:srgbClr val="E0CCB4"/>
                </a:solidFill>
              </a:rPr>
              <a:t>LLM</a:t>
            </a:r>
            <a:r>
              <a:rPr lang="zh-CN" altLang="en-US" sz="4800" b="1" dirty="0">
                <a:solidFill>
                  <a:srgbClr val="E0CCB4"/>
                </a:solidFill>
              </a:rPr>
              <a:t>和</a:t>
            </a:r>
            <a:r>
              <a:rPr lang="en-US" altLang="zh-CN" sz="4800" b="1" dirty="0">
                <a:solidFill>
                  <a:srgbClr val="E0CCB4"/>
                </a:solidFill>
              </a:rPr>
              <a:t>AGI</a:t>
            </a:r>
            <a:r>
              <a:rPr lang="zh-CN" altLang="en-US" sz="4800" b="1" dirty="0">
                <a:solidFill>
                  <a:srgbClr val="E0CCB4"/>
                </a:solidFill>
              </a:rPr>
              <a:t>的当下</a:t>
            </a:r>
          </a:p>
        </p:txBody>
      </p:sp>
      <p:sp>
        <p:nvSpPr>
          <p:cNvPr id="4" name="矩形 3">
            <a:extLst>
              <a:ext uri="{FF2B5EF4-FFF2-40B4-BE49-F238E27FC236}">
                <a16:creationId xmlns:a16="http://schemas.microsoft.com/office/drawing/2014/main" id="{3E94D74B-07AE-4044-B91C-EBD6266390DB}"/>
              </a:ext>
            </a:extLst>
          </p:cNvPr>
          <p:cNvSpPr/>
          <p:nvPr/>
        </p:nvSpPr>
        <p:spPr>
          <a:xfrm>
            <a:off x="3695343" y="4145601"/>
            <a:ext cx="4801314" cy="307777"/>
          </a:xfrm>
          <a:prstGeom prst="rect">
            <a:avLst/>
          </a:prstGeom>
        </p:spPr>
        <p:txBody>
          <a:bodyPr wrap="square">
            <a:spAutoFit/>
          </a:bodyPr>
          <a:lstStyle/>
          <a:p>
            <a:pPr algn="dist"/>
            <a:r>
              <a:rPr lang="en-US" altLang="zh-CN" sz="1400" b="1" dirty="0">
                <a:solidFill>
                  <a:srgbClr val="373C3F"/>
                </a:solidFill>
                <a:latin typeface="Arial" panose="020B0604020202020204" pitchFamily="34" charset="0"/>
              </a:rPr>
              <a:t>The Current Situation of LLM and AGI</a:t>
            </a:r>
            <a:endParaRPr lang="zh-CN" altLang="en-US" sz="1400" b="1" dirty="0">
              <a:solidFill>
                <a:srgbClr val="373C3F"/>
              </a:solidFill>
              <a:latin typeface="Arial" panose="020B0604020202020204" pitchFamily="34" charset="0"/>
            </a:endParaRPr>
          </a:p>
        </p:txBody>
      </p:sp>
      <p:sp>
        <p:nvSpPr>
          <p:cNvPr id="5" name="文本框 4">
            <a:extLst>
              <a:ext uri="{FF2B5EF4-FFF2-40B4-BE49-F238E27FC236}">
                <a16:creationId xmlns:a16="http://schemas.microsoft.com/office/drawing/2014/main" id="{D44DFE5D-B1FE-4DC4-BE88-D6BAEED06A0D}"/>
              </a:ext>
            </a:extLst>
          </p:cNvPr>
          <p:cNvSpPr txBox="1"/>
          <p:nvPr/>
        </p:nvSpPr>
        <p:spPr>
          <a:xfrm>
            <a:off x="2946847" y="4508806"/>
            <a:ext cx="6298306" cy="340734"/>
          </a:xfrm>
          <a:prstGeom prst="rect">
            <a:avLst/>
          </a:prstGeom>
          <a:noFill/>
        </p:spPr>
        <p:txBody>
          <a:bodyPr wrap="square" rtlCol="0">
            <a:spAutoFit/>
          </a:bodyPr>
          <a:lstStyle/>
          <a:p>
            <a:pPr algn="ctr">
              <a:lnSpc>
                <a:spcPct val="150000"/>
              </a:lnSpc>
            </a:pPr>
            <a:r>
              <a:rPr lang="zh-CN" altLang="en-US" sz="1200" dirty="0"/>
              <a:t>介绍了模型走出各个特定领域，最终走向了通用模型的过程</a:t>
            </a:r>
            <a:endParaRPr lang="en-US" altLang="zh-CN" sz="1200" dirty="0"/>
          </a:p>
        </p:txBody>
      </p:sp>
    </p:spTree>
    <p:extLst>
      <p:ext uri="{BB962C8B-B14F-4D97-AF65-F5344CB8AC3E}">
        <p14:creationId xmlns:p14="http://schemas.microsoft.com/office/powerpoint/2010/main" val="3300961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1598630" y="514289"/>
            <a:ext cx="8994770" cy="646331"/>
          </a:xfrm>
          <a:prstGeom prst="rect">
            <a:avLst/>
          </a:prstGeom>
          <a:noFill/>
        </p:spPr>
        <p:txBody>
          <a:bodyPr wrap="none" rtlCol="0">
            <a:spAutoFit/>
          </a:bodyPr>
          <a:lstStyle/>
          <a:p>
            <a:pPr algn="ctr"/>
            <a:r>
              <a:rPr lang="en-US" altLang="zh-CN" sz="3600" b="1" dirty="0">
                <a:solidFill>
                  <a:srgbClr val="828979"/>
                </a:solidFill>
              </a:rPr>
              <a:t>Attention is All You Need——Attention</a:t>
            </a:r>
            <a:r>
              <a:rPr lang="zh-CN" altLang="en-US" sz="3600" b="1" dirty="0">
                <a:solidFill>
                  <a:srgbClr val="828979"/>
                </a:solidFill>
              </a:rPr>
              <a:t>的实现</a:t>
            </a:r>
            <a:endParaRPr lang="en-US" altLang="zh-CN" sz="3600" b="1" dirty="0">
              <a:solidFill>
                <a:srgbClr val="828979"/>
              </a:solidFill>
            </a:endParaRPr>
          </a:p>
        </p:txBody>
      </p:sp>
      <p:pic>
        <p:nvPicPr>
          <p:cNvPr id="5" name="图片 4" descr="图示&#10;&#10;描述已自动生成">
            <a:extLst>
              <a:ext uri="{FF2B5EF4-FFF2-40B4-BE49-F238E27FC236}">
                <a16:creationId xmlns:a16="http://schemas.microsoft.com/office/drawing/2014/main" id="{9D836ED2-8613-90F3-EC34-CD2731B2A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5345"/>
            <a:ext cx="4206240" cy="5692655"/>
          </a:xfrm>
          <a:prstGeom prst="rect">
            <a:avLst/>
          </a:prstGeom>
        </p:spPr>
      </p:pic>
      <p:pic>
        <p:nvPicPr>
          <p:cNvPr id="14" name="图片 13" descr="图示&#10;&#10;描述已自动生成">
            <a:extLst>
              <a:ext uri="{FF2B5EF4-FFF2-40B4-BE49-F238E27FC236}">
                <a16:creationId xmlns:a16="http://schemas.microsoft.com/office/drawing/2014/main" id="{E6ECCE5D-8BF6-B9DA-FF6A-FE1DA97A9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240" y="1160620"/>
            <a:ext cx="7985760" cy="4467034"/>
          </a:xfrm>
          <a:prstGeom prst="rect">
            <a:avLst/>
          </a:prstGeom>
        </p:spPr>
      </p:pic>
      <p:pic>
        <p:nvPicPr>
          <p:cNvPr id="9" name="图片 8" descr="图表, 箱线图&#10;&#10;描述已自动生成">
            <a:extLst>
              <a:ext uri="{FF2B5EF4-FFF2-40B4-BE49-F238E27FC236}">
                <a16:creationId xmlns:a16="http://schemas.microsoft.com/office/drawing/2014/main" id="{F37FFA9D-FCF9-BEE7-CC20-1FC187EA81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91364" y="5355771"/>
            <a:ext cx="2700636" cy="1502229"/>
          </a:xfrm>
          <a:prstGeom prst="rect">
            <a:avLst/>
          </a:prstGeom>
        </p:spPr>
      </p:pic>
    </p:spTree>
    <p:extLst>
      <p:ext uri="{BB962C8B-B14F-4D97-AF65-F5344CB8AC3E}">
        <p14:creationId xmlns:p14="http://schemas.microsoft.com/office/powerpoint/2010/main" val="547688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663758" y="514289"/>
            <a:ext cx="10864513" cy="646331"/>
          </a:xfrm>
          <a:prstGeom prst="rect">
            <a:avLst/>
          </a:prstGeom>
          <a:noFill/>
        </p:spPr>
        <p:txBody>
          <a:bodyPr wrap="none" rtlCol="0">
            <a:spAutoFit/>
          </a:bodyPr>
          <a:lstStyle/>
          <a:p>
            <a:pPr algn="ctr"/>
            <a:r>
              <a:rPr lang="en-US" altLang="zh-CN" sz="3600" b="1" dirty="0">
                <a:solidFill>
                  <a:srgbClr val="828979"/>
                </a:solidFill>
              </a:rPr>
              <a:t>Attention is All You Need——</a:t>
            </a:r>
            <a:r>
              <a:rPr lang="zh-CN" altLang="en-US" sz="3600" b="1" dirty="0">
                <a:solidFill>
                  <a:srgbClr val="828979"/>
                </a:solidFill>
              </a:rPr>
              <a:t>带掩码的多头自注意力层</a:t>
            </a:r>
            <a:endParaRPr lang="en-US" altLang="zh-CN" sz="3600" b="1" dirty="0">
              <a:solidFill>
                <a:srgbClr val="828979"/>
              </a:solidFill>
            </a:endParaRPr>
          </a:p>
        </p:txBody>
      </p:sp>
      <p:pic>
        <p:nvPicPr>
          <p:cNvPr id="4" name="图片 3" descr="图表&#10;&#10;描述已自动生成">
            <a:extLst>
              <a:ext uri="{FF2B5EF4-FFF2-40B4-BE49-F238E27FC236}">
                <a16:creationId xmlns:a16="http://schemas.microsoft.com/office/drawing/2014/main" id="{533DDD5C-DA32-2F4D-16CB-DB3AB2E09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257"/>
            <a:ext cx="4838700" cy="1872170"/>
          </a:xfrm>
          <a:prstGeom prst="rect">
            <a:avLst/>
          </a:prstGeom>
        </p:spPr>
      </p:pic>
      <p:pic>
        <p:nvPicPr>
          <p:cNvPr id="6" name="图片 5" descr="表格&#10;&#10;描述已自动生成">
            <a:extLst>
              <a:ext uri="{FF2B5EF4-FFF2-40B4-BE49-F238E27FC236}">
                <a16:creationId xmlns:a16="http://schemas.microsoft.com/office/drawing/2014/main" id="{4409582C-EE51-9ACC-FF71-8BCD02A4D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700" y="1575257"/>
            <a:ext cx="7353300" cy="2240459"/>
          </a:xfrm>
          <a:prstGeom prst="rect">
            <a:avLst/>
          </a:prstGeom>
        </p:spPr>
      </p:pic>
      <p:pic>
        <p:nvPicPr>
          <p:cNvPr id="10" name="图片 9" descr="日历&#10;&#10;低可信度描述已自动生成">
            <a:extLst>
              <a:ext uri="{FF2B5EF4-FFF2-40B4-BE49-F238E27FC236}">
                <a16:creationId xmlns:a16="http://schemas.microsoft.com/office/drawing/2014/main" id="{B0A8A324-D06C-8B58-6700-EBD86AFF7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87" y="3943349"/>
            <a:ext cx="12087225" cy="2185131"/>
          </a:xfrm>
          <a:prstGeom prst="rect">
            <a:avLst/>
          </a:prstGeom>
        </p:spPr>
      </p:pic>
    </p:spTree>
    <p:extLst>
      <p:ext uri="{BB962C8B-B14F-4D97-AF65-F5344CB8AC3E}">
        <p14:creationId xmlns:p14="http://schemas.microsoft.com/office/powerpoint/2010/main" val="3309360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362394" y="514289"/>
            <a:ext cx="11467242" cy="646331"/>
          </a:xfrm>
          <a:prstGeom prst="rect">
            <a:avLst/>
          </a:prstGeom>
          <a:noFill/>
        </p:spPr>
        <p:txBody>
          <a:bodyPr wrap="none" rtlCol="0">
            <a:spAutoFit/>
          </a:bodyPr>
          <a:lstStyle/>
          <a:p>
            <a:pPr algn="ctr"/>
            <a:r>
              <a:rPr lang="en-US" altLang="zh-CN" sz="3600" b="1" dirty="0">
                <a:solidFill>
                  <a:srgbClr val="828979"/>
                </a:solidFill>
              </a:rPr>
              <a:t>Attention is All You Need——</a:t>
            </a:r>
            <a:r>
              <a:rPr lang="zh-CN" altLang="en-US" sz="3600" b="1" dirty="0">
                <a:solidFill>
                  <a:srgbClr val="828979"/>
                </a:solidFill>
              </a:rPr>
              <a:t>多头编码器</a:t>
            </a:r>
            <a:r>
              <a:rPr lang="en-US" altLang="zh-CN" sz="3600" b="1" dirty="0">
                <a:solidFill>
                  <a:srgbClr val="828979"/>
                </a:solidFill>
              </a:rPr>
              <a:t>-</a:t>
            </a:r>
            <a:r>
              <a:rPr lang="zh-CN" altLang="en-US" sz="3600" b="1" dirty="0">
                <a:solidFill>
                  <a:srgbClr val="828979"/>
                </a:solidFill>
              </a:rPr>
              <a:t>解码器注意力层</a:t>
            </a:r>
            <a:endParaRPr lang="en-US" altLang="zh-CN" sz="3600" b="1" dirty="0">
              <a:solidFill>
                <a:srgbClr val="828979"/>
              </a:solidFill>
            </a:endParaRPr>
          </a:p>
        </p:txBody>
      </p:sp>
      <p:sp>
        <p:nvSpPr>
          <p:cNvPr id="13" name="文本框 12">
            <a:extLst>
              <a:ext uri="{FF2B5EF4-FFF2-40B4-BE49-F238E27FC236}">
                <a16:creationId xmlns:a16="http://schemas.microsoft.com/office/drawing/2014/main" id="{A1D95C78-E94A-A86E-5497-A71F98437D60}"/>
              </a:ext>
            </a:extLst>
          </p:cNvPr>
          <p:cNvSpPr txBox="1"/>
          <p:nvPr/>
        </p:nvSpPr>
        <p:spPr>
          <a:xfrm>
            <a:off x="5211336" y="5619953"/>
            <a:ext cx="5935635" cy="923330"/>
          </a:xfrm>
          <a:prstGeom prst="rect">
            <a:avLst/>
          </a:prstGeom>
          <a:noFill/>
        </p:spPr>
        <p:txBody>
          <a:bodyPr wrap="square" rtlCol="0">
            <a:spAutoFit/>
          </a:bodyPr>
          <a:lstStyle/>
          <a:p>
            <a:r>
              <a:rPr lang="zh-CN" altLang="en-US" b="1" dirty="0"/>
              <a:t>在这一层中，解码器组件使用自己的带掩码的第一层自注意力层产生的</a:t>
            </a:r>
            <a:r>
              <a:rPr lang="en-US" altLang="zh-CN" b="1" dirty="0"/>
              <a:t>8</a:t>
            </a:r>
            <a:r>
              <a:rPr lang="zh-CN" altLang="en-US" b="1" dirty="0"/>
              <a:t>个</a:t>
            </a:r>
            <a:r>
              <a:rPr lang="en-US" altLang="zh-CN" b="1" dirty="0"/>
              <a:t>Z</a:t>
            </a:r>
            <a:r>
              <a:rPr lang="zh-CN" altLang="en-US" b="1" dirty="0"/>
              <a:t>矩阵作为</a:t>
            </a:r>
            <a:r>
              <a:rPr lang="en-US" altLang="zh-CN" b="1" dirty="0"/>
              <a:t>8</a:t>
            </a:r>
            <a:r>
              <a:rPr lang="zh-CN" altLang="en-US" b="1" dirty="0"/>
              <a:t>种</a:t>
            </a:r>
            <a:r>
              <a:rPr lang="en-US" altLang="zh-CN" b="1" dirty="0"/>
              <a:t>Query</a:t>
            </a:r>
            <a:r>
              <a:rPr lang="zh-CN" altLang="en-US" b="1" dirty="0"/>
              <a:t>矩阵，并使用编码器传过来的</a:t>
            </a:r>
            <a:r>
              <a:rPr lang="en-US" altLang="zh-CN" b="1" dirty="0"/>
              <a:t>8</a:t>
            </a:r>
            <a:r>
              <a:rPr lang="zh-CN" altLang="en-US" b="1" dirty="0"/>
              <a:t>个</a:t>
            </a:r>
            <a:r>
              <a:rPr lang="en-US" altLang="zh-CN" b="1" dirty="0"/>
              <a:t>Key</a:t>
            </a:r>
            <a:r>
              <a:rPr lang="zh-CN" altLang="en-US" b="1" dirty="0"/>
              <a:t>和</a:t>
            </a:r>
            <a:r>
              <a:rPr lang="en-US" altLang="zh-CN" b="1" dirty="0"/>
              <a:t>Value</a:t>
            </a:r>
            <a:r>
              <a:rPr lang="zh-CN" altLang="en-US" b="1" dirty="0"/>
              <a:t>矩阵，来做多头自注意力的运算</a:t>
            </a:r>
            <a:endParaRPr lang="en-US" altLang="zh-CN" b="1" dirty="0"/>
          </a:p>
        </p:txBody>
      </p:sp>
      <p:pic>
        <p:nvPicPr>
          <p:cNvPr id="16" name="图片 15" descr="图示&#10;&#10;描述已自动生成">
            <a:extLst>
              <a:ext uri="{FF2B5EF4-FFF2-40B4-BE49-F238E27FC236}">
                <a16:creationId xmlns:a16="http://schemas.microsoft.com/office/drawing/2014/main" id="{849D9252-26DC-31D4-06FD-E4B711E35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1336" y="1160620"/>
            <a:ext cx="5935635" cy="4062200"/>
          </a:xfrm>
          <a:prstGeom prst="rect">
            <a:avLst/>
          </a:prstGeom>
        </p:spPr>
      </p:pic>
      <p:pic>
        <p:nvPicPr>
          <p:cNvPr id="18" name="图片 17" descr="图示&#10;&#10;描述已自动生成">
            <a:extLst>
              <a:ext uri="{FF2B5EF4-FFF2-40B4-BE49-F238E27FC236}">
                <a16:creationId xmlns:a16="http://schemas.microsoft.com/office/drawing/2014/main" id="{9E8EF2E1-0B62-BAE1-F34B-34FC6E2B8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0620"/>
            <a:ext cx="4124800" cy="5697380"/>
          </a:xfrm>
          <a:prstGeom prst="rect">
            <a:avLst/>
          </a:prstGeom>
        </p:spPr>
      </p:pic>
      <p:sp>
        <p:nvSpPr>
          <p:cNvPr id="19" name="文本框 18">
            <a:extLst>
              <a:ext uri="{FF2B5EF4-FFF2-40B4-BE49-F238E27FC236}">
                <a16:creationId xmlns:a16="http://schemas.microsoft.com/office/drawing/2014/main" id="{EA01E9B2-0FFF-91C6-E058-8BBE6EE9F49F}"/>
              </a:ext>
            </a:extLst>
          </p:cNvPr>
          <p:cNvSpPr txBox="1"/>
          <p:nvPr/>
        </p:nvSpPr>
        <p:spPr>
          <a:xfrm>
            <a:off x="2406134" y="3771900"/>
            <a:ext cx="142875" cy="369332"/>
          </a:xfrm>
          <a:prstGeom prst="rect">
            <a:avLst/>
          </a:prstGeom>
          <a:noFill/>
        </p:spPr>
        <p:txBody>
          <a:bodyPr wrap="square" rtlCol="0">
            <a:spAutoFit/>
          </a:bodyPr>
          <a:lstStyle/>
          <a:p>
            <a:pPr algn="ctr"/>
            <a:r>
              <a:rPr lang="en-US" altLang="zh-CN" dirty="0">
                <a:solidFill>
                  <a:srgbClr val="FF0000"/>
                </a:solidFill>
              </a:rPr>
              <a:t>V</a:t>
            </a:r>
            <a:endParaRPr lang="zh-CN" altLang="en-US" dirty="0">
              <a:solidFill>
                <a:srgbClr val="FF0000"/>
              </a:solidFill>
            </a:endParaRPr>
          </a:p>
        </p:txBody>
      </p:sp>
      <p:sp>
        <p:nvSpPr>
          <p:cNvPr id="20" name="文本框 19">
            <a:extLst>
              <a:ext uri="{FF2B5EF4-FFF2-40B4-BE49-F238E27FC236}">
                <a16:creationId xmlns:a16="http://schemas.microsoft.com/office/drawing/2014/main" id="{ED702EF2-8E5B-A70C-C600-489F34E6797B}"/>
              </a:ext>
            </a:extLst>
          </p:cNvPr>
          <p:cNvSpPr txBox="1"/>
          <p:nvPr/>
        </p:nvSpPr>
        <p:spPr>
          <a:xfrm>
            <a:off x="2738437" y="3771900"/>
            <a:ext cx="142875" cy="369332"/>
          </a:xfrm>
          <a:prstGeom prst="rect">
            <a:avLst/>
          </a:prstGeom>
          <a:noFill/>
        </p:spPr>
        <p:txBody>
          <a:bodyPr wrap="square" rtlCol="0">
            <a:spAutoFit/>
          </a:bodyPr>
          <a:lstStyle/>
          <a:p>
            <a:pPr algn="ctr"/>
            <a:r>
              <a:rPr lang="en-US" altLang="zh-CN" dirty="0">
                <a:solidFill>
                  <a:srgbClr val="FF0000"/>
                </a:solidFill>
              </a:rPr>
              <a:t>K</a:t>
            </a:r>
            <a:endParaRPr lang="zh-CN" altLang="en-US" dirty="0">
              <a:solidFill>
                <a:srgbClr val="FF0000"/>
              </a:solidFill>
            </a:endParaRPr>
          </a:p>
        </p:txBody>
      </p:sp>
      <p:sp>
        <p:nvSpPr>
          <p:cNvPr id="21" name="文本框 20">
            <a:extLst>
              <a:ext uri="{FF2B5EF4-FFF2-40B4-BE49-F238E27FC236}">
                <a16:creationId xmlns:a16="http://schemas.microsoft.com/office/drawing/2014/main" id="{E379B707-463E-EB96-64AE-F819F9BFA31C}"/>
              </a:ext>
            </a:extLst>
          </p:cNvPr>
          <p:cNvSpPr txBox="1"/>
          <p:nvPr/>
        </p:nvSpPr>
        <p:spPr>
          <a:xfrm>
            <a:off x="3070740" y="3764994"/>
            <a:ext cx="142875" cy="369332"/>
          </a:xfrm>
          <a:prstGeom prst="rect">
            <a:avLst/>
          </a:prstGeom>
          <a:noFill/>
        </p:spPr>
        <p:txBody>
          <a:bodyPr wrap="square" rtlCol="0">
            <a:spAutoFit/>
          </a:bodyPr>
          <a:lstStyle/>
          <a:p>
            <a:pPr algn="ctr"/>
            <a:r>
              <a:rPr lang="en-US" altLang="zh-CN" dirty="0">
                <a:solidFill>
                  <a:srgbClr val="FF0000"/>
                </a:solidFill>
              </a:rPr>
              <a:t>Q</a:t>
            </a:r>
            <a:endParaRPr lang="zh-CN" altLang="en-US" dirty="0">
              <a:solidFill>
                <a:srgbClr val="FF0000"/>
              </a:solidFill>
            </a:endParaRPr>
          </a:p>
        </p:txBody>
      </p:sp>
    </p:spTree>
    <p:extLst>
      <p:ext uri="{BB962C8B-B14F-4D97-AF65-F5344CB8AC3E}">
        <p14:creationId xmlns:p14="http://schemas.microsoft.com/office/powerpoint/2010/main" val="1825854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5080358" y="514289"/>
            <a:ext cx="2031325" cy="646331"/>
          </a:xfrm>
          <a:prstGeom prst="rect">
            <a:avLst/>
          </a:prstGeom>
          <a:noFill/>
        </p:spPr>
        <p:txBody>
          <a:bodyPr wrap="none" rtlCol="0">
            <a:spAutoFit/>
          </a:bodyPr>
          <a:lstStyle/>
          <a:p>
            <a:pPr algn="ctr"/>
            <a:r>
              <a:rPr lang="zh-CN" altLang="en-US" sz="3600" b="1" dirty="0">
                <a:solidFill>
                  <a:srgbClr val="828979"/>
                </a:solidFill>
              </a:rPr>
              <a:t>发展历程</a:t>
            </a:r>
            <a:endParaRPr lang="en-US" altLang="zh-CN" sz="3600" b="1" dirty="0">
              <a:solidFill>
                <a:srgbClr val="828979"/>
              </a:solidFill>
            </a:endParaRPr>
          </a:p>
        </p:txBody>
      </p:sp>
      <p:pic>
        <p:nvPicPr>
          <p:cNvPr id="6" name="图片 5" descr="手机屏幕截图&#10;&#10;描述已自动生成">
            <a:extLst>
              <a:ext uri="{FF2B5EF4-FFF2-40B4-BE49-F238E27FC236}">
                <a16:creationId xmlns:a16="http://schemas.microsoft.com/office/drawing/2014/main" id="{304A5E66-6A20-7268-047C-759F76D8D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 y="1585911"/>
            <a:ext cx="12187571" cy="4367213"/>
          </a:xfrm>
          <a:prstGeom prst="rect">
            <a:avLst/>
          </a:prstGeom>
        </p:spPr>
      </p:pic>
    </p:spTree>
    <p:extLst>
      <p:ext uri="{BB962C8B-B14F-4D97-AF65-F5344CB8AC3E}">
        <p14:creationId xmlns:p14="http://schemas.microsoft.com/office/powerpoint/2010/main" val="2446540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5520217" y="514289"/>
            <a:ext cx="1151597" cy="646331"/>
          </a:xfrm>
          <a:prstGeom prst="rect">
            <a:avLst/>
          </a:prstGeom>
          <a:noFill/>
        </p:spPr>
        <p:txBody>
          <a:bodyPr wrap="none" rtlCol="0">
            <a:spAutoFit/>
          </a:bodyPr>
          <a:lstStyle/>
          <a:p>
            <a:pPr algn="ctr"/>
            <a:r>
              <a:rPr lang="en-US" altLang="zh-CN" sz="3600" b="1" dirty="0">
                <a:solidFill>
                  <a:srgbClr val="828979"/>
                </a:solidFill>
              </a:rPr>
              <a:t>BERT</a:t>
            </a:r>
          </a:p>
        </p:txBody>
      </p:sp>
      <p:pic>
        <p:nvPicPr>
          <p:cNvPr id="4" name="图片 3" descr="图示&#10;&#10;描述已自动生成">
            <a:extLst>
              <a:ext uri="{FF2B5EF4-FFF2-40B4-BE49-F238E27FC236}">
                <a16:creationId xmlns:a16="http://schemas.microsoft.com/office/drawing/2014/main" id="{32A794B9-2C49-10DA-320D-1CE201E4FC18}"/>
              </a:ext>
            </a:extLst>
          </p:cNvPr>
          <p:cNvPicPr>
            <a:picLocks noChangeAspect="1"/>
          </p:cNvPicPr>
          <p:nvPr/>
        </p:nvPicPr>
        <p:blipFill rotWithShape="1">
          <a:blip r:embed="rId2">
            <a:extLst>
              <a:ext uri="{28A0092B-C50C-407E-A947-70E740481C1C}">
                <a14:useLocalDpi xmlns:a14="http://schemas.microsoft.com/office/drawing/2010/main" val="0"/>
              </a:ext>
            </a:extLst>
          </a:blip>
          <a:srcRect t="4281" b="41829"/>
          <a:stretch/>
        </p:blipFill>
        <p:spPr>
          <a:xfrm>
            <a:off x="0" y="1085850"/>
            <a:ext cx="12192000" cy="2638425"/>
          </a:xfrm>
          <a:prstGeom prst="rect">
            <a:avLst/>
          </a:prstGeom>
        </p:spPr>
      </p:pic>
      <p:sp>
        <p:nvSpPr>
          <p:cNvPr id="5" name="文本框 4">
            <a:extLst>
              <a:ext uri="{FF2B5EF4-FFF2-40B4-BE49-F238E27FC236}">
                <a16:creationId xmlns:a16="http://schemas.microsoft.com/office/drawing/2014/main" id="{0F6A6C46-875C-D6E7-8439-0B261A62416E}"/>
              </a:ext>
            </a:extLst>
          </p:cNvPr>
          <p:cNvSpPr txBox="1"/>
          <p:nvPr/>
        </p:nvSpPr>
        <p:spPr>
          <a:xfrm>
            <a:off x="0" y="3724275"/>
            <a:ext cx="12192000" cy="1077218"/>
          </a:xfrm>
          <a:prstGeom prst="rect">
            <a:avLst/>
          </a:prstGeom>
          <a:noFill/>
        </p:spPr>
        <p:txBody>
          <a:bodyPr wrap="square" rtlCol="0">
            <a:spAutoFit/>
          </a:bodyPr>
          <a:lstStyle/>
          <a:p>
            <a:r>
              <a:rPr lang="zh-CN" altLang="en-US" sz="1600" dirty="0"/>
              <a:t>这张图对比了</a:t>
            </a:r>
            <a:r>
              <a:rPr lang="en-US" altLang="zh-CN" sz="1600" dirty="0"/>
              <a:t>BERT</a:t>
            </a:r>
            <a:r>
              <a:rPr lang="zh-CN" altLang="en-US" sz="1600" dirty="0"/>
              <a:t>、</a:t>
            </a:r>
            <a:r>
              <a:rPr lang="en-US" altLang="zh-CN" sz="1600" dirty="0"/>
              <a:t>OpenAI</a:t>
            </a:r>
            <a:r>
              <a:rPr lang="zh-CN" altLang="en-US" sz="1600" dirty="0"/>
              <a:t>和</a:t>
            </a:r>
            <a:r>
              <a:rPr lang="en-US" altLang="zh-CN" sz="1600" dirty="0" err="1"/>
              <a:t>ELMo</a:t>
            </a:r>
            <a:r>
              <a:rPr lang="zh-CN" altLang="en-US" sz="1600" dirty="0"/>
              <a:t>，其中</a:t>
            </a:r>
            <a:r>
              <a:rPr lang="en-US" altLang="zh-CN" sz="1600" dirty="0" err="1"/>
              <a:t>ELMo</a:t>
            </a:r>
            <a:r>
              <a:rPr lang="zh-CN" altLang="en-US" sz="1600" dirty="0"/>
              <a:t>是相对比较落后的，因为它没有用</a:t>
            </a:r>
            <a:r>
              <a:rPr lang="en-US" altLang="zh-CN" sz="1600" dirty="0"/>
              <a:t>Transformer</a:t>
            </a:r>
            <a:r>
              <a:rPr lang="zh-CN" altLang="en-US" sz="1600" dirty="0"/>
              <a:t>，而是只是用了双向的</a:t>
            </a:r>
            <a:r>
              <a:rPr lang="en-US" altLang="zh-CN" sz="1600" dirty="0"/>
              <a:t>LSTM</a:t>
            </a:r>
            <a:r>
              <a:rPr lang="zh-CN" altLang="en-US" sz="1600" dirty="0"/>
              <a:t>模型，把一个从左到右的</a:t>
            </a:r>
            <a:r>
              <a:rPr lang="en-US" altLang="zh-CN" sz="1600" dirty="0"/>
              <a:t>RNN</a:t>
            </a:r>
            <a:r>
              <a:rPr lang="zh-CN" altLang="en-US" sz="1600" dirty="0"/>
              <a:t>和一个从右到左的</a:t>
            </a:r>
            <a:r>
              <a:rPr lang="en-US" altLang="zh-CN" sz="1600" dirty="0"/>
              <a:t>RNN</a:t>
            </a:r>
            <a:r>
              <a:rPr lang="zh-CN" altLang="en-US" sz="1600" dirty="0"/>
              <a:t>拼接起来。</a:t>
            </a:r>
            <a:r>
              <a:rPr lang="en-US" altLang="zh-CN" sz="1600" dirty="0"/>
              <a:t>GPT</a:t>
            </a:r>
            <a:r>
              <a:rPr lang="zh-CN" altLang="en-US" sz="1600" dirty="0"/>
              <a:t>和</a:t>
            </a:r>
            <a:r>
              <a:rPr lang="en-US" altLang="zh-CN" sz="1600" dirty="0"/>
              <a:t>BERT</a:t>
            </a:r>
            <a:r>
              <a:rPr lang="zh-CN" altLang="en-US" sz="1600" dirty="0"/>
              <a:t>都是用了</a:t>
            </a:r>
            <a:r>
              <a:rPr lang="en-US" altLang="zh-CN" sz="1600" dirty="0"/>
              <a:t>Transformer</a:t>
            </a:r>
            <a:r>
              <a:rPr lang="zh-CN" altLang="en-US" sz="1600" dirty="0"/>
              <a:t>，但</a:t>
            </a:r>
            <a:r>
              <a:rPr lang="en-US" altLang="zh-CN" sz="1600" dirty="0"/>
              <a:t>GPT</a:t>
            </a:r>
            <a:r>
              <a:rPr lang="zh-CN" altLang="en-US" sz="1600" dirty="0"/>
              <a:t>用的是解码器，所以在当前时间步，“注意”不到后面时间步的信息。参考第二张图，它是没有向左的箭头的。而</a:t>
            </a:r>
            <a:r>
              <a:rPr lang="en-US" altLang="zh-CN" sz="1600" dirty="0"/>
              <a:t>BERT</a:t>
            </a:r>
            <a:r>
              <a:rPr lang="zh-CN" altLang="en-US" sz="1600" dirty="0"/>
              <a:t>则是用了编码器，所以可以看到全部时间步的信息。这样一来，模型的训练会变得容易很多，让他去做判别式的任务（多分类），就容易以更小的数据集、更小的参数数量体现出更强的效果</a:t>
            </a:r>
            <a:endParaRPr lang="en-US" altLang="zh-CN" sz="1600" dirty="0"/>
          </a:p>
        </p:txBody>
      </p:sp>
      <p:pic>
        <p:nvPicPr>
          <p:cNvPr id="7" name="图片 6" descr="图形用户界面&#10;&#10;低可信度描述已自动生成">
            <a:extLst>
              <a:ext uri="{FF2B5EF4-FFF2-40B4-BE49-F238E27FC236}">
                <a16:creationId xmlns:a16="http://schemas.microsoft.com/office/drawing/2014/main" id="{AE83FCC4-36F9-1A02-DC21-D723EBE37D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1493"/>
            <a:ext cx="6270660" cy="2056507"/>
          </a:xfrm>
          <a:prstGeom prst="rect">
            <a:avLst/>
          </a:prstGeom>
        </p:spPr>
      </p:pic>
      <p:sp>
        <p:nvSpPr>
          <p:cNvPr id="8" name="文本框 7">
            <a:extLst>
              <a:ext uri="{FF2B5EF4-FFF2-40B4-BE49-F238E27FC236}">
                <a16:creationId xmlns:a16="http://schemas.microsoft.com/office/drawing/2014/main" id="{46104279-C6FD-31CD-626A-07CF0DADA116}"/>
              </a:ext>
            </a:extLst>
          </p:cNvPr>
          <p:cNvSpPr txBox="1"/>
          <p:nvPr/>
        </p:nvSpPr>
        <p:spPr>
          <a:xfrm>
            <a:off x="6671814" y="4801493"/>
            <a:ext cx="5520186" cy="954107"/>
          </a:xfrm>
          <a:prstGeom prst="rect">
            <a:avLst/>
          </a:prstGeom>
          <a:noFill/>
        </p:spPr>
        <p:txBody>
          <a:bodyPr wrap="square" rtlCol="0">
            <a:spAutoFit/>
          </a:bodyPr>
          <a:lstStyle/>
          <a:p>
            <a:r>
              <a:rPr lang="zh-CN" altLang="en-US" sz="1400" b="1" dirty="0"/>
              <a:t>替换策略</a:t>
            </a:r>
            <a:r>
              <a:rPr lang="zh-CN" altLang="en-US" sz="1400" dirty="0"/>
              <a:t>：</a:t>
            </a:r>
            <a:endParaRPr lang="en-US" altLang="zh-CN" sz="1400" dirty="0"/>
          </a:p>
          <a:p>
            <a:r>
              <a:rPr lang="zh-CN" altLang="en-US" sz="1400" dirty="0"/>
              <a:t>在所有语料中，随机抽取</a:t>
            </a:r>
            <a:r>
              <a:rPr lang="en-US" altLang="zh-CN" sz="1400" dirty="0"/>
              <a:t>15%</a:t>
            </a:r>
            <a:r>
              <a:rPr lang="zh-CN" altLang="en-US" sz="1400" dirty="0"/>
              <a:t>的文本。被选中的文本中，则有</a:t>
            </a:r>
            <a:r>
              <a:rPr lang="en-US" altLang="zh-CN" sz="1400" dirty="0"/>
              <a:t>80%</a:t>
            </a:r>
            <a:r>
              <a:rPr lang="zh-CN" altLang="en-US" sz="1400" dirty="0"/>
              <a:t>的文本中，随机挑选一个</a:t>
            </a:r>
            <a:r>
              <a:rPr lang="en-US" altLang="zh-CN" sz="1400" dirty="0"/>
              <a:t>token</a:t>
            </a:r>
            <a:r>
              <a:rPr lang="zh-CN" altLang="en-US" sz="1400" dirty="0"/>
              <a:t>并替换为 </a:t>
            </a:r>
            <a:r>
              <a:rPr lang="en-US" altLang="zh-CN" sz="1400" dirty="0"/>
              <a:t>[mask]</a:t>
            </a:r>
            <a:r>
              <a:rPr lang="zh-CN" altLang="en-US" sz="1400" dirty="0"/>
              <a:t>，</a:t>
            </a:r>
            <a:r>
              <a:rPr lang="en-US" altLang="zh-CN" sz="1400" dirty="0"/>
              <a:t>10%</a:t>
            </a:r>
            <a:r>
              <a:rPr lang="zh-CN" altLang="en-US" sz="1400" dirty="0"/>
              <a:t>的文本中则随机挑选一个</a:t>
            </a:r>
            <a:r>
              <a:rPr lang="en-US" altLang="zh-CN" sz="1400" dirty="0"/>
              <a:t>token</a:t>
            </a:r>
            <a:r>
              <a:rPr lang="zh-CN" altLang="en-US" sz="1400" dirty="0"/>
              <a:t>替换为其他</a:t>
            </a:r>
            <a:r>
              <a:rPr lang="en-US" altLang="zh-CN" sz="1400" dirty="0"/>
              <a:t>token</a:t>
            </a:r>
            <a:r>
              <a:rPr lang="zh-CN" altLang="en-US" sz="1400" dirty="0"/>
              <a:t>，</a:t>
            </a:r>
            <a:r>
              <a:rPr lang="en-US" altLang="zh-CN" sz="1400" dirty="0"/>
              <a:t>10%</a:t>
            </a:r>
            <a:r>
              <a:rPr lang="zh-CN" altLang="en-US" sz="1400" dirty="0"/>
              <a:t>的文本中保持不变</a:t>
            </a:r>
            <a:endParaRPr lang="en-US" altLang="zh-CN" sz="1400" dirty="0"/>
          </a:p>
        </p:txBody>
      </p:sp>
      <p:sp>
        <p:nvSpPr>
          <p:cNvPr id="9" name="文本框 8">
            <a:extLst>
              <a:ext uri="{FF2B5EF4-FFF2-40B4-BE49-F238E27FC236}">
                <a16:creationId xmlns:a16="http://schemas.microsoft.com/office/drawing/2014/main" id="{309AE312-DED9-4E64-62CA-6CA51365343F}"/>
              </a:ext>
            </a:extLst>
          </p:cNvPr>
          <p:cNvSpPr txBox="1"/>
          <p:nvPr/>
        </p:nvSpPr>
        <p:spPr>
          <a:xfrm>
            <a:off x="6671814" y="5829746"/>
            <a:ext cx="4596261" cy="954107"/>
          </a:xfrm>
          <a:prstGeom prst="rect">
            <a:avLst/>
          </a:prstGeom>
          <a:noFill/>
        </p:spPr>
        <p:txBody>
          <a:bodyPr wrap="square" rtlCol="0">
            <a:spAutoFit/>
          </a:bodyPr>
          <a:lstStyle/>
          <a:p>
            <a:r>
              <a:rPr lang="zh-CN" altLang="en-US" sz="1400" b="1" dirty="0"/>
              <a:t>训练目标：</a:t>
            </a:r>
            <a:endParaRPr lang="en-US" altLang="zh-CN" sz="1400" b="1" dirty="0"/>
          </a:p>
          <a:p>
            <a:r>
              <a:rPr lang="zh-CN" altLang="en-US" sz="1400" dirty="0"/>
              <a:t>当模型遇见 </a:t>
            </a:r>
            <a:r>
              <a:rPr lang="en-US" altLang="zh-CN" sz="1400" dirty="0"/>
              <a:t>[mask] token</a:t>
            </a:r>
            <a:r>
              <a:rPr lang="zh-CN" altLang="en-US" sz="1400" dirty="0"/>
              <a:t>时，则根据学习得到的上下文语义去预测该位置可能的词，因此，训练的目标是对整个词表上的分类任务，可以使用交叉信息熵作为目标函数</a:t>
            </a:r>
            <a:endParaRPr lang="en-US" altLang="zh-CN" sz="1400" dirty="0"/>
          </a:p>
        </p:txBody>
      </p:sp>
    </p:spTree>
    <p:extLst>
      <p:ext uri="{BB962C8B-B14F-4D97-AF65-F5344CB8AC3E}">
        <p14:creationId xmlns:p14="http://schemas.microsoft.com/office/powerpoint/2010/main" val="1972750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4277924" y="514289"/>
            <a:ext cx="3636187" cy="646331"/>
          </a:xfrm>
          <a:prstGeom prst="rect">
            <a:avLst/>
          </a:prstGeom>
          <a:noFill/>
        </p:spPr>
        <p:txBody>
          <a:bodyPr wrap="none" rtlCol="0">
            <a:spAutoFit/>
          </a:bodyPr>
          <a:lstStyle/>
          <a:p>
            <a:pPr algn="ctr"/>
            <a:r>
              <a:rPr lang="en-US" altLang="zh-CN" sz="3600" b="1" dirty="0">
                <a:solidFill>
                  <a:srgbClr val="828979"/>
                </a:solidFill>
              </a:rPr>
              <a:t>GPT——</a:t>
            </a:r>
            <a:r>
              <a:rPr lang="zh-CN" altLang="en-US" sz="3600" b="1" dirty="0">
                <a:solidFill>
                  <a:srgbClr val="828979"/>
                </a:solidFill>
              </a:rPr>
              <a:t>开山之作</a:t>
            </a:r>
            <a:endParaRPr lang="en-US" altLang="zh-CN" sz="3600" b="1" dirty="0">
              <a:solidFill>
                <a:srgbClr val="828979"/>
              </a:solidFill>
            </a:endParaRPr>
          </a:p>
        </p:txBody>
      </p:sp>
      <p:pic>
        <p:nvPicPr>
          <p:cNvPr id="11" name="图片 10" descr="图示&#10;&#10;描述已自动生成">
            <a:extLst>
              <a:ext uri="{FF2B5EF4-FFF2-40B4-BE49-F238E27FC236}">
                <a16:creationId xmlns:a16="http://schemas.microsoft.com/office/drawing/2014/main" id="{72C8372D-536C-26F3-F63B-885E77DD3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0620"/>
            <a:ext cx="3985052" cy="5697380"/>
          </a:xfrm>
          <a:prstGeom prst="rect">
            <a:avLst/>
          </a:prstGeom>
        </p:spPr>
      </p:pic>
      <p:pic>
        <p:nvPicPr>
          <p:cNvPr id="6" name="图片 5" descr="表格&#10;&#10;描述已自动生成">
            <a:extLst>
              <a:ext uri="{FF2B5EF4-FFF2-40B4-BE49-F238E27FC236}">
                <a16:creationId xmlns:a16="http://schemas.microsoft.com/office/drawing/2014/main" id="{93C69F9B-0561-C6EA-FEA1-E3877C96D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8525" y="1093945"/>
            <a:ext cx="8753475" cy="3773820"/>
          </a:xfrm>
          <a:prstGeom prst="rect">
            <a:avLst/>
          </a:prstGeom>
        </p:spPr>
      </p:pic>
      <p:sp>
        <p:nvSpPr>
          <p:cNvPr id="12" name="文本框 11">
            <a:extLst>
              <a:ext uri="{FF2B5EF4-FFF2-40B4-BE49-F238E27FC236}">
                <a16:creationId xmlns:a16="http://schemas.microsoft.com/office/drawing/2014/main" id="{8B5ED095-8672-6F0D-5DB9-66F74DF43706}"/>
              </a:ext>
            </a:extLst>
          </p:cNvPr>
          <p:cNvSpPr txBox="1"/>
          <p:nvPr/>
        </p:nvSpPr>
        <p:spPr>
          <a:xfrm>
            <a:off x="3985052" y="5380672"/>
            <a:ext cx="7159198"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GPT</a:t>
            </a:r>
            <a:r>
              <a:rPr lang="zh-CN" altLang="en-US" dirty="0"/>
              <a:t>是一个</a:t>
            </a:r>
            <a:r>
              <a:rPr lang="en-US" altLang="zh-CN" dirty="0"/>
              <a:t>Decoder-Only</a:t>
            </a:r>
            <a:r>
              <a:rPr lang="zh-CN" altLang="en-US" dirty="0"/>
              <a:t>的结构</a:t>
            </a:r>
            <a:endParaRPr lang="en-US" altLang="zh-CN" dirty="0"/>
          </a:p>
          <a:p>
            <a:pPr marL="285750" indent="-285750">
              <a:buFont typeface="Arial" panose="020B0604020202020204" pitchFamily="34" charset="0"/>
              <a:buChar char="•"/>
            </a:pPr>
            <a:r>
              <a:rPr lang="zh-CN" altLang="en-US" dirty="0">
                <a:effectLst/>
              </a:rPr>
              <a:t>根本就没有编码器</a:t>
            </a:r>
            <a:r>
              <a:rPr lang="zh-CN" altLang="en-US" dirty="0"/>
              <a:t>，自然不能从编码器中获得</a:t>
            </a:r>
            <a:r>
              <a:rPr lang="en-US" altLang="zh-CN" dirty="0"/>
              <a:t>Key</a:t>
            </a:r>
            <a:r>
              <a:rPr lang="zh-CN" altLang="en-US" dirty="0"/>
              <a:t>和</a:t>
            </a:r>
            <a:r>
              <a:rPr lang="en-US" altLang="zh-CN" dirty="0"/>
              <a:t>Value</a:t>
            </a:r>
          </a:p>
          <a:p>
            <a:pPr marL="285750" indent="-285750">
              <a:buFont typeface="Arial" panose="020B0604020202020204" pitchFamily="34" charset="0"/>
              <a:buChar char="•"/>
            </a:pPr>
            <a:r>
              <a:rPr lang="zh-CN" altLang="en-US" dirty="0"/>
              <a:t>因此，在</a:t>
            </a:r>
            <a:r>
              <a:rPr lang="en-US" altLang="zh-CN" dirty="0"/>
              <a:t>Decoder-Only</a:t>
            </a:r>
            <a:r>
              <a:rPr lang="zh-CN" altLang="en-US" dirty="0"/>
              <a:t>的魔改</a:t>
            </a:r>
            <a:r>
              <a:rPr lang="en-US" altLang="zh-CN" dirty="0"/>
              <a:t>Transformer</a:t>
            </a:r>
            <a:r>
              <a:rPr lang="zh-CN" altLang="en-US" dirty="0"/>
              <a:t>中</a:t>
            </a:r>
            <a:endParaRPr lang="en-US" altLang="zh-CN" dirty="0"/>
          </a:p>
          <a:p>
            <a:pPr marL="285750" indent="-285750">
              <a:buFont typeface="Arial" panose="020B0604020202020204" pitchFamily="34" charset="0"/>
              <a:buChar char="•"/>
            </a:pPr>
            <a:r>
              <a:rPr lang="zh-CN" altLang="en-US" dirty="0"/>
              <a:t>取消第二个</a:t>
            </a:r>
            <a:r>
              <a:rPr lang="en-US" altLang="zh-CN" dirty="0"/>
              <a:t>Encoder-decoder Attention</a:t>
            </a:r>
            <a:r>
              <a:rPr lang="zh-CN" altLang="en-US" dirty="0"/>
              <a:t>子层</a:t>
            </a:r>
            <a:r>
              <a:rPr lang="en-US" altLang="zh-CN" dirty="0"/>
              <a:t>,</a:t>
            </a:r>
          </a:p>
          <a:p>
            <a:pPr marL="285750" indent="-285750">
              <a:buFont typeface="Arial" panose="020B0604020202020204" pitchFamily="34" charset="0"/>
              <a:buChar char="•"/>
            </a:pPr>
            <a:r>
              <a:rPr lang="zh-CN" altLang="en-US" dirty="0"/>
              <a:t>只保留</a:t>
            </a:r>
            <a:r>
              <a:rPr lang="en-US" altLang="zh-CN" dirty="0"/>
              <a:t>Masked Multi-Head Attention</a:t>
            </a:r>
            <a:r>
              <a:rPr lang="zh-CN" altLang="en-US" dirty="0"/>
              <a:t>层</a:t>
            </a:r>
            <a:r>
              <a:rPr lang="en-US" altLang="zh-CN" dirty="0"/>
              <a:t>, </a:t>
            </a:r>
            <a:r>
              <a:rPr lang="zh-CN" altLang="en-US" dirty="0"/>
              <a:t>和</a:t>
            </a:r>
            <a:r>
              <a:rPr lang="en-US" altLang="zh-CN" dirty="0"/>
              <a:t>Feed Forward</a:t>
            </a:r>
            <a:r>
              <a:rPr lang="zh-CN" altLang="en-US" dirty="0"/>
              <a:t>层</a:t>
            </a:r>
          </a:p>
        </p:txBody>
      </p:sp>
      <p:sp>
        <p:nvSpPr>
          <p:cNvPr id="13" name="文本框 12">
            <a:extLst>
              <a:ext uri="{FF2B5EF4-FFF2-40B4-BE49-F238E27FC236}">
                <a16:creationId xmlns:a16="http://schemas.microsoft.com/office/drawing/2014/main" id="{DCDEF3A8-2D29-EE04-5A52-93B89630E44E}"/>
              </a:ext>
            </a:extLst>
          </p:cNvPr>
          <p:cNvSpPr txBox="1"/>
          <p:nvPr/>
        </p:nvSpPr>
        <p:spPr>
          <a:xfrm>
            <a:off x="3908852" y="4867765"/>
            <a:ext cx="5029200" cy="369332"/>
          </a:xfrm>
          <a:prstGeom prst="rect">
            <a:avLst/>
          </a:prstGeom>
          <a:noFill/>
        </p:spPr>
        <p:txBody>
          <a:bodyPr wrap="square" rtlCol="0">
            <a:spAutoFit/>
          </a:bodyPr>
          <a:lstStyle/>
          <a:p>
            <a:pPr algn="ctr"/>
            <a:r>
              <a:rPr lang="en-US" altLang="zh-CN" dirty="0">
                <a:solidFill>
                  <a:srgbClr val="7C6250"/>
                </a:solidFill>
              </a:rPr>
              <a:t>GPT</a:t>
            </a:r>
            <a:r>
              <a:rPr lang="zh-CN" altLang="en-US" dirty="0">
                <a:solidFill>
                  <a:srgbClr val="7C6250"/>
                </a:solidFill>
              </a:rPr>
              <a:t>的创新点：</a:t>
            </a:r>
            <a:r>
              <a:rPr lang="en-US" altLang="zh-CN" dirty="0">
                <a:solidFill>
                  <a:srgbClr val="7C6250"/>
                </a:solidFill>
              </a:rPr>
              <a:t>Task-specific input transformations</a:t>
            </a:r>
          </a:p>
        </p:txBody>
      </p:sp>
    </p:spTree>
    <p:extLst>
      <p:ext uri="{BB962C8B-B14F-4D97-AF65-F5344CB8AC3E}">
        <p14:creationId xmlns:p14="http://schemas.microsoft.com/office/powerpoint/2010/main" val="3740287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3930079" y="514289"/>
            <a:ext cx="4331890" cy="646331"/>
          </a:xfrm>
          <a:prstGeom prst="rect">
            <a:avLst/>
          </a:prstGeom>
          <a:noFill/>
        </p:spPr>
        <p:txBody>
          <a:bodyPr wrap="none" rtlCol="0">
            <a:spAutoFit/>
          </a:bodyPr>
          <a:lstStyle/>
          <a:p>
            <a:pPr algn="ctr"/>
            <a:r>
              <a:rPr lang="en-US" altLang="zh-CN" sz="3600" b="1" dirty="0">
                <a:solidFill>
                  <a:srgbClr val="828979"/>
                </a:solidFill>
              </a:rPr>
              <a:t>GPT2——</a:t>
            </a:r>
            <a:r>
              <a:rPr lang="zh-CN" altLang="en-US" sz="3600" b="1" dirty="0">
                <a:solidFill>
                  <a:srgbClr val="828979"/>
                </a:solidFill>
              </a:rPr>
              <a:t>多任务学习</a:t>
            </a:r>
            <a:endParaRPr lang="en-US" altLang="zh-CN" sz="3600" b="1" dirty="0">
              <a:solidFill>
                <a:srgbClr val="828979"/>
              </a:solidFill>
            </a:endParaRPr>
          </a:p>
        </p:txBody>
      </p:sp>
      <p:sp>
        <p:nvSpPr>
          <p:cNvPr id="3" name="TextBox 30">
            <a:extLst>
              <a:ext uri="{FF2B5EF4-FFF2-40B4-BE49-F238E27FC236}">
                <a16:creationId xmlns:a16="http://schemas.microsoft.com/office/drawing/2014/main" id="{F6303FD2-5777-EF1B-B887-569298E8EBD5}"/>
              </a:ext>
            </a:extLst>
          </p:cNvPr>
          <p:cNvSpPr txBox="1"/>
          <p:nvPr/>
        </p:nvSpPr>
        <p:spPr>
          <a:xfrm>
            <a:off x="752474" y="1840872"/>
            <a:ext cx="10687051" cy="830997"/>
          </a:xfrm>
          <a:prstGeom prst="rect">
            <a:avLst/>
          </a:prstGeom>
          <a:noFill/>
        </p:spPr>
        <p:txBody>
          <a:bodyPr wrap="square" lIns="0" tIns="0" rIns="0" bIns="0" rtlCol="0" anchor="t">
            <a:spAutoFit/>
          </a:bodyPr>
          <a:lstStyle/>
          <a:p>
            <a:pPr marL="285750" indent="-28575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多任务学习（</a:t>
            </a:r>
            <a:r>
              <a:rPr lang="en-US" altLang="zh-CN" dirty="0">
                <a:solidFill>
                  <a:schemeClr val="tx1">
                    <a:lumMod val="95000"/>
                    <a:lumOff val="5000"/>
                  </a:schemeClr>
                </a:solidFill>
              </a:rPr>
              <a:t>Multi-Task Learning, MTL</a:t>
            </a:r>
            <a:r>
              <a:rPr lang="zh-CN" altLang="en-US" dirty="0">
                <a:solidFill>
                  <a:schemeClr val="tx1">
                    <a:lumMod val="95000"/>
                    <a:lumOff val="5000"/>
                  </a:schemeClr>
                </a:solidFill>
              </a:rPr>
              <a:t>）是一种机器学习方法，它可以通过同时学习多个相关的任务来提高模型的性能和泛化能力。与单任务学习只针对单个任务进行模型训练不同，多任务学习通过共享模型的部分参数来同时学习多个任务，从而可以更有效地利用数据，提高模型的预测能力和效率</a:t>
            </a:r>
            <a:endParaRPr lang="en-US" altLang="zh-CN" dirty="0">
              <a:solidFill>
                <a:schemeClr val="tx1">
                  <a:lumMod val="95000"/>
                  <a:lumOff val="5000"/>
                </a:schemeClr>
              </a:solidFill>
            </a:endParaRPr>
          </a:p>
        </p:txBody>
      </p:sp>
      <p:sp>
        <p:nvSpPr>
          <p:cNvPr id="4" name="文本框 3">
            <a:extLst>
              <a:ext uri="{FF2B5EF4-FFF2-40B4-BE49-F238E27FC236}">
                <a16:creationId xmlns:a16="http://schemas.microsoft.com/office/drawing/2014/main" id="{024B0C0A-0C2F-EDAD-1710-0C1E6BD88069}"/>
              </a:ext>
            </a:extLst>
          </p:cNvPr>
          <p:cNvSpPr txBox="1"/>
          <p:nvPr/>
        </p:nvSpPr>
        <p:spPr>
          <a:xfrm>
            <a:off x="752475" y="1316080"/>
            <a:ext cx="4457700" cy="369332"/>
          </a:xfrm>
          <a:prstGeom prst="rect">
            <a:avLst/>
          </a:prstGeom>
          <a:noFill/>
        </p:spPr>
        <p:txBody>
          <a:bodyPr wrap="square" rtlCol="0">
            <a:spAutoFit/>
          </a:bodyPr>
          <a:lstStyle/>
          <a:p>
            <a:r>
              <a:rPr lang="zh-CN" altLang="en-US" b="1" dirty="0"/>
              <a:t>多任务学习的定义：</a:t>
            </a:r>
            <a:endParaRPr lang="en-US" altLang="zh-CN" b="1" dirty="0"/>
          </a:p>
        </p:txBody>
      </p:sp>
      <p:sp>
        <p:nvSpPr>
          <p:cNvPr id="5" name="TextBox 30">
            <a:extLst>
              <a:ext uri="{FF2B5EF4-FFF2-40B4-BE49-F238E27FC236}">
                <a16:creationId xmlns:a16="http://schemas.microsoft.com/office/drawing/2014/main" id="{C383A672-DA93-E9E6-25AE-89C18840E785}"/>
              </a:ext>
            </a:extLst>
          </p:cNvPr>
          <p:cNvSpPr txBox="1"/>
          <p:nvPr/>
        </p:nvSpPr>
        <p:spPr>
          <a:xfrm>
            <a:off x="752474" y="3890023"/>
            <a:ext cx="3048001" cy="1606594"/>
          </a:xfrm>
          <a:prstGeom prst="rect">
            <a:avLst/>
          </a:prstGeom>
          <a:noFill/>
        </p:spPr>
        <p:txBody>
          <a:bodyPr wrap="square" lIns="0" tIns="0" rIns="0" bIns="0" rtlCol="0" anchor="t">
            <a:spAutoFit/>
          </a:bodyPr>
          <a:lstStyle/>
          <a:p>
            <a:pPr marL="342900" indent="-34290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问题回答</a:t>
            </a:r>
            <a:endParaRPr lang="en-US" altLang="zh-CN" dirty="0">
              <a:solidFill>
                <a:schemeClr val="tx1">
                  <a:lumMod val="95000"/>
                  <a:lumOff val="5000"/>
                </a:schemeClr>
              </a:solidFill>
            </a:endParaRPr>
          </a:p>
          <a:p>
            <a:pPr marL="342900" indent="-34290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机器翻译</a:t>
            </a:r>
            <a:endParaRPr lang="en-US" altLang="zh-CN" dirty="0">
              <a:solidFill>
                <a:schemeClr val="tx1">
                  <a:lumMod val="95000"/>
                  <a:lumOff val="5000"/>
                </a:schemeClr>
              </a:solidFill>
            </a:endParaRPr>
          </a:p>
          <a:p>
            <a:pPr marL="342900" indent="-34290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摘要总结</a:t>
            </a:r>
            <a:endParaRPr lang="en-US" altLang="zh-CN" dirty="0">
              <a:solidFill>
                <a:schemeClr val="tx1">
                  <a:lumMod val="95000"/>
                  <a:lumOff val="5000"/>
                </a:schemeClr>
              </a:solidFill>
            </a:endParaRPr>
          </a:p>
          <a:p>
            <a:pPr marL="342900" indent="-34290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自然语言推理</a:t>
            </a:r>
            <a:endParaRPr lang="en-US" altLang="zh-CN" dirty="0">
              <a:solidFill>
                <a:schemeClr val="tx1">
                  <a:lumMod val="95000"/>
                  <a:lumOff val="5000"/>
                </a:schemeClr>
              </a:solidFill>
            </a:endParaRPr>
          </a:p>
          <a:p>
            <a:pPr marL="342900" indent="-34290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情感分析</a:t>
            </a:r>
            <a:endParaRPr lang="en-US" altLang="zh-CN" dirty="0">
              <a:solidFill>
                <a:schemeClr val="tx1">
                  <a:lumMod val="95000"/>
                  <a:lumOff val="5000"/>
                </a:schemeClr>
              </a:solidFill>
            </a:endParaRPr>
          </a:p>
        </p:txBody>
      </p:sp>
      <p:sp>
        <p:nvSpPr>
          <p:cNvPr id="7" name="文本框 6">
            <a:extLst>
              <a:ext uri="{FF2B5EF4-FFF2-40B4-BE49-F238E27FC236}">
                <a16:creationId xmlns:a16="http://schemas.microsoft.com/office/drawing/2014/main" id="{25B978D1-BB37-B831-853E-569B01666236}"/>
              </a:ext>
            </a:extLst>
          </p:cNvPr>
          <p:cNvSpPr txBox="1"/>
          <p:nvPr/>
        </p:nvSpPr>
        <p:spPr>
          <a:xfrm>
            <a:off x="752474" y="3360861"/>
            <a:ext cx="6762750" cy="369332"/>
          </a:xfrm>
          <a:prstGeom prst="rect">
            <a:avLst/>
          </a:prstGeom>
          <a:noFill/>
        </p:spPr>
        <p:txBody>
          <a:bodyPr wrap="square" rtlCol="0">
            <a:spAutoFit/>
          </a:bodyPr>
          <a:lstStyle/>
          <a:p>
            <a:r>
              <a:rPr lang="zh-CN" altLang="en-US" b="1" dirty="0"/>
              <a:t>自然语言十项全能竞赛 </a:t>
            </a:r>
            <a:r>
              <a:rPr lang="en-US" altLang="zh-CN" b="1" dirty="0"/>
              <a:t>The Natural Language Decathlon</a:t>
            </a:r>
            <a:r>
              <a:rPr lang="zh-CN" altLang="en-US" b="1" dirty="0"/>
              <a:t>：</a:t>
            </a:r>
            <a:endParaRPr lang="en-US" altLang="zh-CN" b="1" dirty="0"/>
          </a:p>
        </p:txBody>
      </p:sp>
      <p:sp>
        <p:nvSpPr>
          <p:cNvPr id="8" name="文本框 7">
            <a:extLst>
              <a:ext uri="{FF2B5EF4-FFF2-40B4-BE49-F238E27FC236}">
                <a16:creationId xmlns:a16="http://schemas.microsoft.com/office/drawing/2014/main" id="{7761F597-7A59-C81E-254D-B7DE9563B52D}"/>
              </a:ext>
            </a:extLst>
          </p:cNvPr>
          <p:cNvSpPr txBox="1"/>
          <p:nvPr/>
        </p:nvSpPr>
        <p:spPr>
          <a:xfrm>
            <a:off x="752474" y="2831699"/>
            <a:ext cx="6762750" cy="369332"/>
          </a:xfrm>
          <a:prstGeom prst="rect">
            <a:avLst/>
          </a:prstGeom>
          <a:noFill/>
        </p:spPr>
        <p:txBody>
          <a:bodyPr wrap="square" rtlCol="0">
            <a:spAutoFit/>
          </a:bodyPr>
          <a:lstStyle/>
          <a:p>
            <a:r>
              <a:rPr lang="en-US" altLang="zh-CN" b="1" dirty="0"/>
              <a:t>NLP</a:t>
            </a:r>
            <a:r>
              <a:rPr lang="zh-CN" altLang="en-US" b="1" dirty="0"/>
              <a:t>的众多子任务都可以转为问答任务</a:t>
            </a:r>
            <a:endParaRPr lang="en-US" altLang="zh-CN" b="1" dirty="0"/>
          </a:p>
        </p:txBody>
      </p:sp>
      <p:sp>
        <p:nvSpPr>
          <p:cNvPr id="9" name="TextBox 30">
            <a:extLst>
              <a:ext uri="{FF2B5EF4-FFF2-40B4-BE49-F238E27FC236}">
                <a16:creationId xmlns:a16="http://schemas.microsoft.com/office/drawing/2014/main" id="{648EF4FB-DA42-35B2-5657-A9FF4746C0D7}"/>
              </a:ext>
            </a:extLst>
          </p:cNvPr>
          <p:cNvSpPr txBox="1"/>
          <p:nvPr/>
        </p:nvSpPr>
        <p:spPr>
          <a:xfrm>
            <a:off x="3990974" y="3890023"/>
            <a:ext cx="3048001" cy="1606594"/>
          </a:xfrm>
          <a:prstGeom prst="rect">
            <a:avLst/>
          </a:prstGeom>
          <a:noFill/>
        </p:spPr>
        <p:txBody>
          <a:bodyPr wrap="square" lIns="0" tIns="0" rIns="0" bIns="0" rtlCol="0" anchor="t">
            <a:spAutoFit/>
          </a:bodyPr>
          <a:lstStyle/>
          <a:p>
            <a:pPr marL="342900" indent="-34290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语义角色标签</a:t>
            </a:r>
            <a:endParaRPr lang="en-US" altLang="zh-CN" dirty="0">
              <a:solidFill>
                <a:schemeClr val="tx1">
                  <a:lumMod val="95000"/>
                  <a:lumOff val="5000"/>
                </a:schemeClr>
              </a:solidFill>
            </a:endParaRPr>
          </a:p>
          <a:p>
            <a:pPr marL="342900" indent="-34290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关系提取</a:t>
            </a:r>
            <a:endParaRPr lang="en-US" altLang="zh-CN" dirty="0">
              <a:solidFill>
                <a:schemeClr val="tx1">
                  <a:lumMod val="95000"/>
                  <a:lumOff val="5000"/>
                </a:schemeClr>
              </a:solidFill>
            </a:endParaRPr>
          </a:p>
          <a:p>
            <a:pPr marL="342900" indent="-34290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面向目标的对话</a:t>
            </a:r>
            <a:endParaRPr lang="en-US" altLang="zh-CN" dirty="0">
              <a:solidFill>
                <a:schemeClr val="tx1">
                  <a:lumMod val="95000"/>
                  <a:lumOff val="5000"/>
                </a:schemeClr>
              </a:solidFill>
            </a:endParaRPr>
          </a:p>
          <a:p>
            <a:pPr marL="342900" indent="-34290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语义解析</a:t>
            </a:r>
            <a:endParaRPr lang="en-US" altLang="zh-CN" dirty="0">
              <a:solidFill>
                <a:schemeClr val="tx1">
                  <a:lumMod val="95000"/>
                  <a:lumOff val="5000"/>
                </a:schemeClr>
              </a:solidFill>
            </a:endParaRPr>
          </a:p>
          <a:p>
            <a:pPr marL="342900" indent="-34290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常识性代词解析</a:t>
            </a:r>
            <a:endParaRPr lang="en-US" altLang="zh-CN" dirty="0">
              <a:solidFill>
                <a:schemeClr val="tx1">
                  <a:lumMod val="95000"/>
                  <a:lumOff val="5000"/>
                </a:schemeClr>
              </a:solidFill>
            </a:endParaRPr>
          </a:p>
        </p:txBody>
      </p:sp>
      <p:pic>
        <p:nvPicPr>
          <p:cNvPr id="14" name="图片 13" descr="图表&#10;&#10;低可信度描述已自动生成">
            <a:extLst>
              <a:ext uri="{FF2B5EF4-FFF2-40B4-BE49-F238E27FC236}">
                <a16:creationId xmlns:a16="http://schemas.microsoft.com/office/drawing/2014/main" id="{8287053E-E4BC-8894-800F-C5EA43B24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3431609"/>
            <a:ext cx="5791200" cy="2065008"/>
          </a:xfrm>
          <a:prstGeom prst="rect">
            <a:avLst/>
          </a:prstGeom>
        </p:spPr>
      </p:pic>
    </p:spTree>
    <p:extLst>
      <p:ext uri="{BB962C8B-B14F-4D97-AF65-F5344CB8AC3E}">
        <p14:creationId xmlns:p14="http://schemas.microsoft.com/office/powerpoint/2010/main" val="3153753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직사각형 53">
            <a:extLst>
              <a:ext uri="{FF2B5EF4-FFF2-40B4-BE49-F238E27FC236}">
                <a16:creationId xmlns:a16="http://schemas.microsoft.com/office/drawing/2014/main" id="{11A7E129-A6D9-4048-9FFF-0752A8C9D0D8}"/>
              </a:ext>
            </a:extLst>
          </p:cNvPr>
          <p:cNvSpPr/>
          <p:nvPr/>
        </p:nvSpPr>
        <p:spPr>
          <a:xfrm>
            <a:off x="5819500" y="1599133"/>
            <a:ext cx="5589109" cy="2585323"/>
          </a:xfrm>
          <a:prstGeom prst="rect">
            <a:avLst/>
          </a:prstGeom>
        </p:spPr>
        <p:txBody>
          <a:bodyPr wrap="square">
            <a:spAutoFit/>
          </a:bodyPr>
          <a:lstStyle/>
          <a:p>
            <a:r>
              <a:rPr lang="zh-CN" altLang="en-US" sz="5400" dirty="0">
                <a:solidFill>
                  <a:schemeClr val="bg1"/>
                </a:solidFill>
              </a:rPr>
              <a:t>不妨我们</a:t>
            </a:r>
            <a:endParaRPr lang="en-US" altLang="zh-CN" sz="5400" dirty="0">
              <a:solidFill>
                <a:schemeClr val="bg1"/>
              </a:solidFill>
            </a:endParaRPr>
          </a:p>
          <a:p>
            <a:r>
              <a:rPr lang="zh-CN" altLang="en-US" sz="5400" dirty="0">
                <a:solidFill>
                  <a:schemeClr val="bg1"/>
                </a:solidFill>
              </a:rPr>
              <a:t>先一起拷打一下</a:t>
            </a:r>
            <a:r>
              <a:rPr lang="en-US" altLang="zh-CN" sz="5400" dirty="0">
                <a:solidFill>
                  <a:schemeClr val="bg1"/>
                </a:solidFill>
                <a:hlinkClick r:id="rId2"/>
              </a:rPr>
              <a:t>Gemini</a:t>
            </a:r>
            <a:r>
              <a:rPr lang="zh-CN" altLang="en-US" sz="5400" dirty="0">
                <a:solidFill>
                  <a:schemeClr val="bg1"/>
                </a:solidFill>
              </a:rPr>
              <a:t>？</a:t>
            </a:r>
            <a:endParaRPr lang="ko-KR" altLang="en-US" sz="5400" dirty="0">
              <a:solidFill>
                <a:schemeClr val="bg1"/>
              </a:solidFill>
            </a:endParaRPr>
          </a:p>
        </p:txBody>
      </p:sp>
      <p:sp>
        <p:nvSpPr>
          <p:cNvPr id="55" name="직사각형 54">
            <a:extLst>
              <a:ext uri="{FF2B5EF4-FFF2-40B4-BE49-F238E27FC236}">
                <a16:creationId xmlns:a16="http://schemas.microsoft.com/office/drawing/2014/main" id="{73A0C814-F4B4-4076-8D5D-DC5CCDDC5432}"/>
              </a:ext>
            </a:extLst>
          </p:cNvPr>
          <p:cNvSpPr/>
          <p:nvPr/>
        </p:nvSpPr>
        <p:spPr>
          <a:xfrm>
            <a:off x="5819500" y="4320282"/>
            <a:ext cx="5056090" cy="276999"/>
          </a:xfrm>
          <a:prstGeom prst="rect">
            <a:avLst/>
          </a:prstGeom>
        </p:spPr>
        <p:txBody>
          <a:bodyPr wrap="square">
            <a:spAutoFit/>
          </a:bodyPr>
          <a:lstStyle/>
          <a:p>
            <a:r>
              <a:rPr lang="zh-CN" altLang="en-US" sz="1200" dirty="0">
                <a:solidFill>
                  <a:schemeClr val="bg1"/>
                </a:solidFill>
              </a:rPr>
              <a:t>其实</a:t>
            </a:r>
            <a:r>
              <a:rPr lang="en-US" altLang="zh-CN" sz="1200" dirty="0">
                <a:solidFill>
                  <a:schemeClr val="bg1"/>
                </a:solidFill>
              </a:rPr>
              <a:t>Gemini</a:t>
            </a:r>
            <a:r>
              <a:rPr lang="zh-CN" altLang="en-US" sz="1200" dirty="0">
                <a:solidFill>
                  <a:schemeClr val="bg1"/>
                </a:solidFill>
              </a:rPr>
              <a:t>还有一个好兄弟，叫 </a:t>
            </a:r>
            <a:r>
              <a:rPr lang="en-US" altLang="zh-CN" sz="1200" dirty="0">
                <a:solidFill>
                  <a:schemeClr val="bg1"/>
                </a:solidFill>
              </a:rPr>
              <a:t>Google Bard</a:t>
            </a:r>
            <a:r>
              <a:rPr lang="zh-CN" altLang="en-US" sz="1200" dirty="0">
                <a:solidFill>
                  <a:schemeClr val="bg1"/>
                </a:solidFill>
              </a:rPr>
              <a:t>，他们之间的区别详见</a:t>
            </a:r>
            <a:r>
              <a:rPr lang="zh-CN" altLang="en-US" sz="1200" dirty="0">
                <a:solidFill>
                  <a:schemeClr val="bg1"/>
                </a:solidFill>
                <a:hlinkClick r:id="rId3"/>
              </a:rPr>
              <a:t>博客</a:t>
            </a:r>
            <a:endParaRPr lang="ko-KR" altLang="en-US" sz="1200" dirty="0">
              <a:solidFill>
                <a:schemeClr val="bg1"/>
              </a:solidFill>
              <a:cs typeface="Arial" pitchFamily="34" charset="0"/>
            </a:endParaRPr>
          </a:p>
        </p:txBody>
      </p:sp>
      <p:sp>
        <p:nvSpPr>
          <p:cNvPr id="16" name="文本框 15">
            <a:extLst>
              <a:ext uri="{FF2B5EF4-FFF2-40B4-BE49-F238E27FC236}">
                <a16:creationId xmlns:a16="http://schemas.microsoft.com/office/drawing/2014/main" id="{30CC59AA-7EC5-4E47-9A5E-5FB844D405DF}"/>
              </a:ext>
            </a:extLst>
          </p:cNvPr>
          <p:cNvSpPr txBox="1"/>
          <p:nvPr/>
        </p:nvSpPr>
        <p:spPr>
          <a:xfrm>
            <a:off x="3019682" y="329094"/>
            <a:ext cx="6152645" cy="646331"/>
          </a:xfrm>
          <a:prstGeom prst="rect">
            <a:avLst/>
          </a:prstGeom>
          <a:noFill/>
        </p:spPr>
        <p:txBody>
          <a:bodyPr wrap="none" rtlCol="0">
            <a:spAutoFit/>
          </a:bodyPr>
          <a:lstStyle/>
          <a:p>
            <a:pPr algn="ctr"/>
            <a:r>
              <a:rPr lang="en-US" altLang="zh-CN" sz="3600" b="1" dirty="0">
                <a:solidFill>
                  <a:srgbClr val="CAB8AC"/>
                </a:solidFill>
              </a:rPr>
              <a:t>LLM</a:t>
            </a:r>
            <a:r>
              <a:rPr lang="zh-CN" altLang="en-US" sz="3600" b="1" dirty="0">
                <a:solidFill>
                  <a:srgbClr val="CAB8AC"/>
                </a:solidFill>
              </a:rPr>
              <a:t>在干什么</a:t>
            </a:r>
            <a:r>
              <a:rPr lang="en-US" altLang="zh-CN" sz="3600" b="1" dirty="0">
                <a:solidFill>
                  <a:srgbClr val="CAB8AC"/>
                </a:solidFill>
              </a:rPr>
              <a:t> LLM</a:t>
            </a:r>
            <a:r>
              <a:rPr lang="zh-CN" altLang="en-US" sz="3600" b="1" dirty="0">
                <a:solidFill>
                  <a:srgbClr val="CAB8AC"/>
                </a:solidFill>
              </a:rPr>
              <a:t>到底是什么</a:t>
            </a:r>
          </a:p>
        </p:txBody>
      </p:sp>
      <p:pic>
        <p:nvPicPr>
          <p:cNvPr id="12" name="图片 11" descr="徽标, 公司名称&#10;&#10;描述已自动生成">
            <a:extLst>
              <a:ext uri="{FF2B5EF4-FFF2-40B4-BE49-F238E27FC236}">
                <a16:creationId xmlns:a16="http://schemas.microsoft.com/office/drawing/2014/main" id="{1F38BE47-1286-1A84-1E62-08C311BC5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10912"/>
            <a:ext cx="5056090" cy="5347088"/>
          </a:xfrm>
          <a:prstGeom prst="rect">
            <a:avLst/>
          </a:prstGeom>
        </p:spPr>
      </p:pic>
      <p:sp>
        <p:nvSpPr>
          <p:cNvPr id="13" name="직사각형 53">
            <a:extLst>
              <a:ext uri="{FF2B5EF4-FFF2-40B4-BE49-F238E27FC236}">
                <a16:creationId xmlns:a16="http://schemas.microsoft.com/office/drawing/2014/main" id="{221A0B5E-0661-6924-2FF3-6F110FD76685}"/>
              </a:ext>
            </a:extLst>
          </p:cNvPr>
          <p:cNvSpPr/>
          <p:nvPr/>
        </p:nvSpPr>
        <p:spPr>
          <a:xfrm>
            <a:off x="5261011" y="5010108"/>
            <a:ext cx="6706088" cy="1384995"/>
          </a:xfrm>
          <a:prstGeom prst="rect">
            <a:avLst/>
          </a:prstGeom>
        </p:spPr>
        <p:txBody>
          <a:bodyPr wrap="square">
            <a:spAutoFit/>
          </a:bodyPr>
          <a:lstStyle/>
          <a:p>
            <a:r>
              <a:rPr lang="zh-CN" altLang="en-US" sz="2800" dirty="0">
                <a:solidFill>
                  <a:srgbClr val="7C6250"/>
                </a:solidFill>
              </a:rPr>
              <a:t>大型语言模型（</a:t>
            </a:r>
            <a:r>
              <a:rPr lang="en-US" altLang="zh-CN" sz="2800" dirty="0">
                <a:solidFill>
                  <a:srgbClr val="7C6250"/>
                </a:solidFill>
              </a:rPr>
              <a:t>LLM</a:t>
            </a:r>
            <a:r>
              <a:rPr lang="zh-CN" altLang="en-US" sz="2800" dirty="0">
                <a:solidFill>
                  <a:srgbClr val="7C6250"/>
                </a:solidFill>
              </a:rPr>
              <a:t>）是一种人工智能算法，它使用深度学习技术和大量大型数据集来理解、总结、生成和预测新内容</a:t>
            </a:r>
            <a:endParaRPr lang="ko-KR" altLang="en-US" sz="2800" dirty="0">
              <a:solidFill>
                <a:srgbClr val="7C6250"/>
              </a:solidFill>
            </a:endParaRPr>
          </a:p>
        </p:txBody>
      </p:sp>
    </p:spTree>
    <p:extLst>
      <p:ext uri="{BB962C8B-B14F-4D97-AF65-F5344CB8AC3E}">
        <p14:creationId xmlns:p14="http://schemas.microsoft.com/office/powerpoint/2010/main" val="30502121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4112726" y="514289"/>
            <a:ext cx="3966599" cy="646331"/>
          </a:xfrm>
          <a:prstGeom prst="rect">
            <a:avLst/>
          </a:prstGeom>
          <a:noFill/>
        </p:spPr>
        <p:txBody>
          <a:bodyPr wrap="none" rtlCol="0">
            <a:spAutoFit/>
          </a:bodyPr>
          <a:lstStyle/>
          <a:p>
            <a:pPr algn="ctr"/>
            <a:r>
              <a:rPr lang="en-US" altLang="zh-CN" sz="3600" b="1" dirty="0">
                <a:solidFill>
                  <a:srgbClr val="828979"/>
                </a:solidFill>
              </a:rPr>
              <a:t>GPT2——Zero-shot</a:t>
            </a:r>
          </a:p>
        </p:txBody>
      </p:sp>
      <p:sp>
        <p:nvSpPr>
          <p:cNvPr id="3" name="TextBox 30">
            <a:extLst>
              <a:ext uri="{FF2B5EF4-FFF2-40B4-BE49-F238E27FC236}">
                <a16:creationId xmlns:a16="http://schemas.microsoft.com/office/drawing/2014/main" id="{F6303FD2-5777-EF1B-B887-569298E8EBD5}"/>
              </a:ext>
            </a:extLst>
          </p:cNvPr>
          <p:cNvSpPr txBox="1"/>
          <p:nvPr/>
        </p:nvSpPr>
        <p:spPr>
          <a:xfrm>
            <a:off x="752474" y="1840872"/>
            <a:ext cx="10687051" cy="276999"/>
          </a:xfrm>
          <a:prstGeom prst="rect">
            <a:avLst/>
          </a:prstGeom>
          <a:noFill/>
        </p:spPr>
        <p:txBody>
          <a:bodyPr wrap="square" lIns="0" tIns="0" rIns="0" bIns="0" rtlCol="0" anchor="t">
            <a:spAutoFit/>
          </a:bodyPr>
          <a:lstStyle/>
          <a:p>
            <a:pPr marL="285750" indent="-28575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在预训练做下游任务时，不需要任何额外的标注信息，自然也不去改模型参数</a:t>
            </a:r>
            <a:endParaRPr lang="en-US" altLang="zh-CN" dirty="0">
              <a:solidFill>
                <a:schemeClr val="tx1">
                  <a:lumMod val="95000"/>
                  <a:lumOff val="5000"/>
                </a:schemeClr>
              </a:solidFill>
            </a:endParaRPr>
          </a:p>
        </p:txBody>
      </p:sp>
      <p:sp>
        <p:nvSpPr>
          <p:cNvPr id="4" name="文本框 3">
            <a:extLst>
              <a:ext uri="{FF2B5EF4-FFF2-40B4-BE49-F238E27FC236}">
                <a16:creationId xmlns:a16="http://schemas.microsoft.com/office/drawing/2014/main" id="{024B0C0A-0C2F-EDAD-1710-0C1E6BD88069}"/>
              </a:ext>
            </a:extLst>
          </p:cNvPr>
          <p:cNvSpPr txBox="1"/>
          <p:nvPr/>
        </p:nvSpPr>
        <p:spPr>
          <a:xfrm>
            <a:off x="752475" y="1316080"/>
            <a:ext cx="4457700" cy="369332"/>
          </a:xfrm>
          <a:prstGeom prst="rect">
            <a:avLst/>
          </a:prstGeom>
          <a:noFill/>
        </p:spPr>
        <p:txBody>
          <a:bodyPr wrap="square" rtlCol="0">
            <a:spAutoFit/>
          </a:bodyPr>
          <a:lstStyle/>
          <a:p>
            <a:r>
              <a:rPr lang="en-US" altLang="zh-CN" b="1" dirty="0"/>
              <a:t>Zero-shot</a:t>
            </a:r>
            <a:r>
              <a:rPr lang="zh-CN" altLang="en-US" b="1" dirty="0"/>
              <a:t>的含义：</a:t>
            </a:r>
            <a:endParaRPr lang="en-US" altLang="zh-CN" b="1" dirty="0"/>
          </a:p>
        </p:txBody>
      </p:sp>
      <p:sp>
        <p:nvSpPr>
          <p:cNvPr id="5" name="TextBox 30">
            <a:extLst>
              <a:ext uri="{FF2B5EF4-FFF2-40B4-BE49-F238E27FC236}">
                <a16:creationId xmlns:a16="http://schemas.microsoft.com/office/drawing/2014/main" id="{C383A672-DA93-E9E6-25AE-89C18840E785}"/>
              </a:ext>
            </a:extLst>
          </p:cNvPr>
          <p:cNvSpPr txBox="1"/>
          <p:nvPr/>
        </p:nvSpPr>
        <p:spPr>
          <a:xfrm>
            <a:off x="752474" y="4862746"/>
            <a:ext cx="11277601" cy="941796"/>
          </a:xfrm>
          <a:prstGeom prst="rect">
            <a:avLst/>
          </a:prstGeom>
          <a:noFill/>
        </p:spPr>
        <p:txBody>
          <a:bodyPr wrap="square" lIns="0" tIns="0" rIns="0" bIns="0" rtlCol="0" anchor="t">
            <a:spAutoFit/>
          </a:bodyPr>
          <a:lstStyle/>
          <a:p>
            <a:pPr marL="342900" indent="-34290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实现</a:t>
            </a:r>
            <a:r>
              <a:rPr lang="en-US" altLang="zh-CN" dirty="0">
                <a:solidFill>
                  <a:schemeClr val="tx1">
                    <a:lumMod val="95000"/>
                    <a:lumOff val="5000"/>
                  </a:schemeClr>
                </a:solidFill>
              </a:rPr>
              <a:t>Zero-shot learning</a:t>
            </a:r>
            <a:r>
              <a:rPr lang="zh-CN" altLang="en-US" dirty="0">
                <a:solidFill>
                  <a:schemeClr val="tx1">
                    <a:lumMod val="95000"/>
                    <a:lumOff val="5000"/>
                  </a:schemeClr>
                </a:solidFill>
              </a:rPr>
              <a:t>的前提就是，得能够做到不需要针对下游的任务，给模型的输入结构做专门的设计</a:t>
            </a:r>
            <a:endParaRPr lang="en-US" altLang="zh-CN" dirty="0">
              <a:solidFill>
                <a:schemeClr val="tx1">
                  <a:lumMod val="95000"/>
                  <a:lumOff val="5000"/>
                </a:schemeClr>
              </a:solidFill>
            </a:endParaRPr>
          </a:p>
          <a:p>
            <a:pPr marL="342900" indent="-342900" algn="just" defTabSz="1219170">
              <a:spcBef>
                <a:spcPct val="20000"/>
              </a:spcBef>
              <a:buFont typeface="Arial" panose="020B0604020202020204" pitchFamily="34" charset="0"/>
              <a:buChar char="•"/>
              <a:defRPr/>
            </a:pPr>
            <a:endParaRPr lang="en-US" altLang="zh-CN" dirty="0">
              <a:solidFill>
                <a:schemeClr val="tx1">
                  <a:lumMod val="95000"/>
                  <a:lumOff val="5000"/>
                </a:schemeClr>
              </a:solidFill>
            </a:endParaRPr>
          </a:p>
          <a:p>
            <a:pPr marL="342900" indent="-34290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而是只需要给模型指示，也就是</a:t>
            </a:r>
            <a:r>
              <a:rPr lang="zh-CN" altLang="en-US" b="1" dirty="0">
                <a:solidFill>
                  <a:srgbClr val="FF0000"/>
                </a:solidFill>
              </a:rPr>
              <a:t>提示词（</a:t>
            </a:r>
            <a:r>
              <a:rPr lang="en-US" altLang="zh-CN" b="1" dirty="0">
                <a:solidFill>
                  <a:srgbClr val="FF0000"/>
                </a:solidFill>
              </a:rPr>
              <a:t>Prompt</a:t>
            </a:r>
            <a:r>
              <a:rPr lang="zh-CN" altLang="en-US" b="1" dirty="0">
                <a:solidFill>
                  <a:srgbClr val="FF0000"/>
                </a:solidFill>
              </a:rPr>
              <a:t>）</a:t>
            </a:r>
            <a:r>
              <a:rPr lang="zh-CN" altLang="en-US" dirty="0">
                <a:solidFill>
                  <a:schemeClr val="tx1">
                    <a:lumMod val="95000"/>
                    <a:lumOff val="5000"/>
                  </a:schemeClr>
                </a:solidFill>
              </a:rPr>
              <a:t>就好了</a:t>
            </a:r>
            <a:endParaRPr lang="en-US" altLang="zh-CN" dirty="0">
              <a:solidFill>
                <a:schemeClr val="tx1">
                  <a:lumMod val="95000"/>
                  <a:lumOff val="5000"/>
                </a:schemeClr>
              </a:solidFill>
            </a:endParaRPr>
          </a:p>
        </p:txBody>
      </p:sp>
      <p:sp>
        <p:nvSpPr>
          <p:cNvPr id="7" name="文本框 6">
            <a:extLst>
              <a:ext uri="{FF2B5EF4-FFF2-40B4-BE49-F238E27FC236}">
                <a16:creationId xmlns:a16="http://schemas.microsoft.com/office/drawing/2014/main" id="{25B978D1-BB37-B831-853E-569B01666236}"/>
              </a:ext>
            </a:extLst>
          </p:cNvPr>
          <p:cNvSpPr txBox="1"/>
          <p:nvPr/>
        </p:nvSpPr>
        <p:spPr>
          <a:xfrm>
            <a:off x="752474" y="4337954"/>
            <a:ext cx="3048001" cy="369332"/>
          </a:xfrm>
          <a:prstGeom prst="rect">
            <a:avLst/>
          </a:prstGeom>
          <a:noFill/>
        </p:spPr>
        <p:txBody>
          <a:bodyPr wrap="square" rtlCol="0">
            <a:spAutoFit/>
          </a:bodyPr>
          <a:lstStyle/>
          <a:p>
            <a:r>
              <a:rPr lang="zh-CN" altLang="en-US" b="1" dirty="0"/>
              <a:t>从</a:t>
            </a:r>
            <a:r>
              <a:rPr lang="en-US" altLang="zh-CN" b="1" dirty="0"/>
              <a:t>Zero-shot</a:t>
            </a:r>
            <a:r>
              <a:rPr lang="zh-CN" altLang="en-US" b="1" dirty="0"/>
              <a:t>到</a:t>
            </a:r>
            <a:r>
              <a:rPr lang="en-US" altLang="zh-CN" b="1" dirty="0"/>
              <a:t>Prompting</a:t>
            </a:r>
          </a:p>
        </p:txBody>
      </p:sp>
      <p:sp>
        <p:nvSpPr>
          <p:cNvPr id="8" name="文本框 7">
            <a:extLst>
              <a:ext uri="{FF2B5EF4-FFF2-40B4-BE49-F238E27FC236}">
                <a16:creationId xmlns:a16="http://schemas.microsoft.com/office/drawing/2014/main" id="{7761F597-7A59-C81E-254D-B7DE9563B52D}"/>
              </a:ext>
            </a:extLst>
          </p:cNvPr>
          <p:cNvSpPr txBox="1"/>
          <p:nvPr/>
        </p:nvSpPr>
        <p:spPr>
          <a:xfrm>
            <a:off x="752474" y="2273331"/>
            <a:ext cx="6762750" cy="369332"/>
          </a:xfrm>
          <a:prstGeom prst="rect">
            <a:avLst/>
          </a:prstGeom>
          <a:noFill/>
        </p:spPr>
        <p:txBody>
          <a:bodyPr wrap="square" rtlCol="0">
            <a:spAutoFit/>
          </a:bodyPr>
          <a:lstStyle/>
          <a:p>
            <a:r>
              <a:rPr lang="en-US" altLang="zh-CN" b="1" dirty="0"/>
              <a:t>Zero-shot</a:t>
            </a:r>
            <a:r>
              <a:rPr lang="zh-CN" altLang="en-US" b="1" dirty="0"/>
              <a:t>难在哪？</a:t>
            </a:r>
            <a:endParaRPr lang="en-US" altLang="zh-CN" b="1" dirty="0"/>
          </a:p>
        </p:txBody>
      </p:sp>
      <p:pic>
        <p:nvPicPr>
          <p:cNvPr id="10" name="图片 9" descr="表格&#10;&#10;描述已自动生成">
            <a:extLst>
              <a:ext uri="{FF2B5EF4-FFF2-40B4-BE49-F238E27FC236}">
                <a16:creationId xmlns:a16="http://schemas.microsoft.com/office/drawing/2014/main" id="{19FCCFE9-7D84-9C79-DC7B-A4074378B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74" y="2798123"/>
            <a:ext cx="3886400" cy="1384371"/>
          </a:xfrm>
          <a:prstGeom prst="rect">
            <a:avLst/>
          </a:prstGeom>
        </p:spPr>
      </p:pic>
      <p:sp>
        <p:nvSpPr>
          <p:cNvPr id="11" name="TextBox 30">
            <a:extLst>
              <a:ext uri="{FF2B5EF4-FFF2-40B4-BE49-F238E27FC236}">
                <a16:creationId xmlns:a16="http://schemas.microsoft.com/office/drawing/2014/main" id="{0D643C9E-652B-5AE3-CCF7-CD54D6715AFD}"/>
              </a:ext>
            </a:extLst>
          </p:cNvPr>
          <p:cNvSpPr txBox="1"/>
          <p:nvPr/>
        </p:nvSpPr>
        <p:spPr>
          <a:xfrm>
            <a:off x="5000624" y="2774944"/>
            <a:ext cx="7029451" cy="1440394"/>
          </a:xfrm>
          <a:prstGeom prst="rect">
            <a:avLst/>
          </a:prstGeom>
          <a:noFill/>
        </p:spPr>
        <p:txBody>
          <a:bodyPr wrap="square" lIns="0" tIns="0" rIns="0" bIns="0" rtlCol="0" anchor="t">
            <a:spAutoFit/>
          </a:bodyPr>
          <a:lstStyle/>
          <a:p>
            <a:pPr marL="285750" indent="-28575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如果想要做</a:t>
            </a:r>
            <a:r>
              <a:rPr lang="en-US" altLang="zh-CN" dirty="0">
                <a:solidFill>
                  <a:schemeClr val="tx1">
                    <a:lumMod val="95000"/>
                    <a:lumOff val="5000"/>
                  </a:schemeClr>
                </a:solidFill>
              </a:rPr>
              <a:t>Zero-short Learning</a:t>
            </a:r>
            <a:r>
              <a:rPr lang="zh-CN" altLang="en-US" dirty="0">
                <a:solidFill>
                  <a:schemeClr val="tx1">
                    <a:lumMod val="95000"/>
                    <a:lumOff val="5000"/>
                  </a:schemeClr>
                </a:solidFill>
              </a:rPr>
              <a:t>，即不做任何额外的下游任务训练的话，就没办法让模型去临时学习这些针对特定任务的构造了。</a:t>
            </a:r>
            <a:endParaRPr lang="en-US" altLang="zh-CN" dirty="0">
              <a:solidFill>
                <a:schemeClr val="tx1">
                  <a:lumMod val="95000"/>
                  <a:lumOff val="5000"/>
                </a:schemeClr>
              </a:solidFill>
            </a:endParaRPr>
          </a:p>
          <a:p>
            <a:pPr marL="285750" indent="-28575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因此，在构造下游任务的输入的时候，就不能引入特殊的符号，而是要让整个下游任务的输入和之前在预训练的时候看到的文本形式一样。简言之，输入的形式应该更像自然语言。</a:t>
            </a:r>
            <a:endParaRPr lang="en-US" altLang="zh-CN" dirty="0">
              <a:solidFill>
                <a:schemeClr val="tx1">
                  <a:lumMod val="95000"/>
                  <a:lumOff val="5000"/>
                </a:schemeClr>
              </a:solidFill>
            </a:endParaRPr>
          </a:p>
        </p:txBody>
      </p:sp>
    </p:spTree>
    <p:extLst>
      <p:ext uri="{BB962C8B-B14F-4D97-AF65-F5344CB8AC3E}">
        <p14:creationId xmlns:p14="http://schemas.microsoft.com/office/powerpoint/2010/main" val="1422511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3930081" y="514289"/>
            <a:ext cx="4331890" cy="646331"/>
          </a:xfrm>
          <a:prstGeom prst="rect">
            <a:avLst/>
          </a:prstGeom>
          <a:noFill/>
        </p:spPr>
        <p:txBody>
          <a:bodyPr wrap="none" rtlCol="0">
            <a:spAutoFit/>
          </a:bodyPr>
          <a:lstStyle/>
          <a:p>
            <a:pPr algn="ctr"/>
            <a:r>
              <a:rPr lang="en-US" altLang="zh-CN" sz="3600" b="1" dirty="0">
                <a:solidFill>
                  <a:srgbClr val="828979"/>
                </a:solidFill>
              </a:rPr>
              <a:t>GPT3——</a:t>
            </a:r>
            <a:r>
              <a:rPr lang="zh-CN" altLang="en-US" sz="3600" b="1" dirty="0">
                <a:solidFill>
                  <a:srgbClr val="828979"/>
                </a:solidFill>
              </a:rPr>
              <a:t>上下文学习</a:t>
            </a:r>
            <a:endParaRPr lang="en-US" altLang="zh-CN" sz="3600" b="1" dirty="0">
              <a:solidFill>
                <a:srgbClr val="828979"/>
              </a:solidFill>
            </a:endParaRPr>
          </a:p>
        </p:txBody>
      </p:sp>
      <p:sp>
        <p:nvSpPr>
          <p:cNvPr id="5" name="TextBox 30">
            <a:extLst>
              <a:ext uri="{FF2B5EF4-FFF2-40B4-BE49-F238E27FC236}">
                <a16:creationId xmlns:a16="http://schemas.microsoft.com/office/drawing/2014/main" id="{C383A672-DA93-E9E6-25AE-89C18840E785}"/>
              </a:ext>
            </a:extLst>
          </p:cNvPr>
          <p:cNvSpPr txBox="1"/>
          <p:nvPr/>
        </p:nvSpPr>
        <p:spPr>
          <a:xfrm>
            <a:off x="6674675" y="2664272"/>
            <a:ext cx="4162973" cy="2019014"/>
          </a:xfrm>
          <a:prstGeom prst="rect">
            <a:avLst/>
          </a:prstGeom>
          <a:noFill/>
        </p:spPr>
        <p:txBody>
          <a:bodyPr wrap="square" lIns="0" tIns="0" rIns="0" bIns="0" rtlCol="0" anchor="t">
            <a:spAutoFit/>
          </a:bodyPr>
          <a:lstStyle/>
          <a:p>
            <a:pPr marL="342900" indent="-342900" algn="just" defTabSz="1219170">
              <a:spcBef>
                <a:spcPct val="20000"/>
              </a:spcBef>
              <a:buFont typeface="Arial" panose="020B0604020202020204" pitchFamily="34" charset="0"/>
              <a:buChar char="•"/>
              <a:defRPr/>
            </a:pPr>
            <a:r>
              <a:rPr lang="zh-CN" altLang="en-US" sz="1600" dirty="0">
                <a:solidFill>
                  <a:schemeClr val="tx1">
                    <a:lumMod val="95000"/>
                    <a:lumOff val="5000"/>
                  </a:schemeClr>
                </a:solidFill>
              </a:rPr>
              <a:t>芬兰的流通收入增长了</a:t>
            </a:r>
            <a:r>
              <a:rPr lang="en-US" altLang="zh-CN" sz="1600" dirty="0">
                <a:solidFill>
                  <a:schemeClr val="tx1">
                    <a:lumMod val="95000"/>
                    <a:lumOff val="5000"/>
                  </a:schemeClr>
                </a:solidFill>
              </a:rPr>
              <a:t>5%</a:t>
            </a:r>
            <a:r>
              <a:rPr lang="zh-CN" altLang="en-US" sz="1600" dirty="0">
                <a:solidFill>
                  <a:schemeClr val="tx1">
                    <a:lumMod val="95000"/>
                    <a:lumOff val="5000"/>
                  </a:schemeClr>
                </a:solidFill>
              </a:rPr>
              <a:t>。</a:t>
            </a:r>
            <a:endParaRPr lang="en-US" altLang="zh-CN" sz="1600" dirty="0">
              <a:solidFill>
                <a:schemeClr val="tx1">
                  <a:lumMod val="95000"/>
                  <a:lumOff val="5000"/>
                </a:schemeClr>
              </a:solidFill>
            </a:endParaRPr>
          </a:p>
          <a:p>
            <a:pPr marL="342900" indent="-342900" algn="just" defTabSz="1219170">
              <a:spcBef>
                <a:spcPct val="20000"/>
              </a:spcBef>
              <a:buFont typeface="Arial" panose="020B0604020202020204" pitchFamily="34" charset="0"/>
              <a:buChar char="•"/>
              <a:defRPr/>
            </a:pPr>
            <a:endParaRPr lang="en-US" altLang="zh-CN" sz="1600" dirty="0">
              <a:solidFill>
                <a:schemeClr val="tx1">
                  <a:lumMod val="95000"/>
                  <a:lumOff val="5000"/>
                </a:schemeClr>
              </a:solidFill>
            </a:endParaRPr>
          </a:p>
          <a:p>
            <a:pPr marL="342900" indent="-342900" algn="just" defTabSz="1219170">
              <a:spcBef>
                <a:spcPct val="20000"/>
              </a:spcBef>
              <a:buFont typeface="Arial" panose="020B0604020202020204" pitchFamily="34" charset="0"/>
              <a:buChar char="•"/>
              <a:defRPr/>
            </a:pPr>
            <a:r>
              <a:rPr lang="zh-CN" altLang="en-US" sz="1600" dirty="0">
                <a:solidFill>
                  <a:schemeClr val="tx1">
                    <a:lumMod val="95000"/>
                    <a:lumOff val="5000"/>
                  </a:schemeClr>
                </a:solidFill>
              </a:rPr>
              <a:t>帕诺斯塔贾没有透露购买价格。</a:t>
            </a:r>
            <a:endParaRPr lang="en-US" altLang="zh-CN" sz="1600" dirty="0">
              <a:solidFill>
                <a:schemeClr val="tx1">
                  <a:lumMod val="95000"/>
                  <a:lumOff val="5000"/>
                </a:schemeClr>
              </a:solidFill>
            </a:endParaRPr>
          </a:p>
          <a:p>
            <a:pPr marL="342900" indent="-342900" algn="just" defTabSz="1219170">
              <a:spcBef>
                <a:spcPct val="20000"/>
              </a:spcBef>
              <a:buFont typeface="Arial" panose="020B0604020202020204" pitchFamily="34" charset="0"/>
              <a:buChar char="•"/>
              <a:defRPr/>
            </a:pPr>
            <a:endParaRPr lang="en-US" altLang="zh-CN" sz="1600" dirty="0">
              <a:solidFill>
                <a:schemeClr val="tx1">
                  <a:lumMod val="95000"/>
                  <a:lumOff val="5000"/>
                </a:schemeClr>
              </a:solidFill>
            </a:endParaRPr>
          </a:p>
          <a:p>
            <a:pPr marL="342900" indent="-342900" algn="just" defTabSz="1219170">
              <a:spcBef>
                <a:spcPct val="20000"/>
              </a:spcBef>
              <a:buFont typeface="Arial" panose="020B0604020202020204" pitchFamily="34" charset="0"/>
              <a:buChar char="•"/>
              <a:defRPr/>
            </a:pPr>
            <a:r>
              <a:rPr lang="zh-CN" altLang="en-US" sz="1600" dirty="0">
                <a:solidFill>
                  <a:schemeClr val="tx1">
                    <a:lumMod val="95000"/>
                    <a:lumOff val="5000"/>
                  </a:schemeClr>
                </a:solidFill>
              </a:rPr>
              <a:t>偿还国债将是极其痛苦的。</a:t>
            </a:r>
            <a:endParaRPr lang="en-US" altLang="zh-CN" sz="1600" dirty="0">
              <a:solidFill>
                <a:schemeClr val="tx1">
                  <a:lumMod val="95000"/>
                  <a:lumOff val="5000"/>
                </a:schemeClr>
              </a:solidFill>
            </a:endParaRPr>
          </a:p>
          <a:p>
            <a:pPr marL="342900" indent="-342900" algn="just" defTabSz="1219170">
              <a:spcBef>
                <a:spcPct val="20000"/>
              </a:spcBef>
              <a:buFont typeface="Arial" panose="020B0604020202020204" pitchFamily="34" charset="0"/>
              <a:buChar char="•"/>
              <a:defRPr/>
            </a:pPr>
            <a:endParaRPr lang="en-US" altLang="zh-CN" sz="1600" dirty="0">
              <a:solidFill>
                <a:schemeClr val="tx1">
                  <a:lumMod val="95000"/>
                  <a:lumOff val="5000"/>
                </a:schemeClr>
              </a:solidFill>
            </a:endParaRPr>
          </a:p>
          <a:p>
            <a:pPr marL="342900" indent="-342900" algn="just" defTabSz="1219170">
              <a:spcBef>
                <a:spcPct val="20000"/>
              </a:spcBef>
              <a:buFont typeface="Arial" panose="020B0604020202020204" pitchFamily="34" charset="0"/>
              <a:buChar char="•"/>
              <a:defRPr/>
            </a:pPr>
            <a:r>
              <a:rPr lang="zh-CN" altLang="en-US" sz="1600" dirty="0">
                <a:solidFill>
                  <a:schemeClr val="tx1">
                    <a:lumMod val="95000"/>
                    <a:lumOff val="5000"/>
                  </a:schemeClr>
                </a:solidFill>
              </a:rPr>
              <a:t>此次收购将立即产生积极影响。</a:t>
            </a:r>
            <a:endParaRPr lang="en-US" altLang="zh-CN" sz="1600" dirty="0">
              <a:solidFill>
                <a:schemeClr val="tx1">
                  <a:lumMod val="95000"/>
                  <a:lumOff val="5000"/>
                </a:schemeClr>
              </a:solidFill>
            </a:endParaRPr>
          </a:p>
        </p:txBody>
      </p:sp>
      <p:sp>
        <p:nvSpPr>
          <p:cNvPr id="7" name="文本框 6">
            <a:extLst>
              <a:ext uri="{FF2B5EF4-FFF2-40B4-BE49-F238E27FC236}">
                <a16:creationId xmlns:a16="http://schemas.microsoft.com/office/drawing/2014/main" id="{25B978D1-BB37-B831-853E-569B01666236}"/>
              </a:ext>
            </a:extLst>
          </p:cNvPr>
          <p:cNvSpPr txBox="1"/>
          <p:nvPr/>
        </p:nvSpPr>
        <p:spPr>
          <a:xfrm>
            <a:off x="752474" y="2204176"/>
            <a:ext cx="4057651" cy="369332"/>
          </a:xfrm>
          <a:prstGeom prst="rect">
            <a:avLst/>
          </a:prstGeom>
          <a:noFill/>
        </p:spPr>
        <p:txBody>
          <a:bodyPr wrap="square" rtlCol="0">
            <a:spAutoFit/>
          </a:bodyPr>
          <a:lstStyle/>
          <a:p>
            <a:r>
              <a:rPr lang="en-US" altLang="zh-CN" b="1" dirty="0"/>
              <a:t>In Context Learning </a:t>
            </a:r>
            <a:r>
              <a:rPr lang="zh-CN" altLang="en-US" b="1" dirty="0"/>
              <a:t>上下文学习（</a:t>
            </a:r>
            <a:r>
              <a:rPr lang="en-US" altLang="zh-CN" b="1" dirty="0"/>
              <a:t>ICL</a:t>
            </a:r>
            <a:r>
              <a:rPr lang="zh-CN" altLang="en-US" b="1" dirty="0"/>
              <a:t>）</a:t>
            </a:r>
            <a:endParaRPr lang="en-US" altLang="zh-CN" b="1" dirty="0"/>
          </a:p>
        </p:txBody>
      </p:sp>
      <p:sp>
        <p:nvSpPr>
          <p:cNvPr id="8" name="文本框 7">
            <a:extLst>
              <a:ext uri="{FF2B5EF4-FFF2-40B4-BE49-F238E27FC236}">
                <a16:creationId xmlns:a16="http://schemas.microsoft.com/office/drawing/2014/main" id="{7761F597-7A59-C81E-254D-B7DE9563B52D}"/>
              </a:ext>
            </a:extLst>
          </p:cNvPr>
          <p:cNvSpPr txBox="1"/>
          <p:nvPr/>
        </p:nvSpPr>
        <p:spPr>
          <a:xfrm>
            <a:off x="752474" y="1774731"/>
            <a:ext cx="5838826" cy="369332"/>
          </a:xfrm>
          <a:prstGeom prst="rect">
            <a:avLst/>
          </a:prstGeom>
          <a:noFill/>
        </p:spPr>
        <p:txBody>
          <a:bodyPr wrap="square" rtlCol="0">
            <a:spAutoFit/>
          </a:bodyPr>
          <a:lstStyle/>
          <a:p>
            <a:r>
              <a:rPr lang="en-US" altLang="zh-CN" b="1" dirty="0"/>
              <a:t>Sparse Transformer</a:t>
            </a:r>
            <a:r>
              <a:rPr lang="zh-CN" altLang="en-US" b="1" dirty="0"/>
              <a:t>允许我们处理更长更稀疏的输入序列</a:t>
            </a:r>
            <a:endParaRPr lang="en-US" altLang="zh-CN" b="1" dirty="0"/>
          </a:p>
        </p:txBody>
      </p:sp>
      <p:sp>
        <p:nvSpPr>
          <p:cNvPr id="6" name="文本框 5">
            <a:extLst>
              <a:ext uri="{FF2B5EF4-FFF2-40B4-BE49-F238E27FC236}">
                <a16:creationId xmlns:a16="http://schemas.microsoft.com/office/drawing/2014/main" id="{22A8C921-79C5-5EEA-D34C-CD87DF636E06}"/>
              </a:ext>
            </a:extLst>
          </p:cNvPr>
          <p:cNvSpPr txBox="1"/>
          <p:nvPr/>
        </p:nvSpPr>
        <p:spPr>
          <a:xfrm>
            <a:off x="935250" y="1128400"/>
            <a:ext cx="10321498" cy="646331"/>
          </a:xfrm>
          <a:prstGeom prst="rect">
            <a:avLst/>
          </a:prstGeom>
          <a:noFill/>
        </p:spPr>
        <p:txBody>
          <a:bodyPr wrap="square" rtlCol="0">
            <a:spAutoFit/>
          </a:bodyPr>
          <a:lstStyle/>
          <a:p>
            <a:pPr algn="ctr"/>
            <a:r>
              <a:rPr lang="en-US" altLang="zh-CN" dirty="0">
                <a:solidFill>
                  <a:srgbClr val="7C6250"/>
                </a:solidFill>
              </a:rPr>
              <a:t>GPT-3</a:t>
            </a:r>
            <a:r>
              <a:rPr lang="zh-CN" altLang="en-US" dirty="0">
                <a:solidFill>
                  <a:srgbClr val="7C6250"/>
                </a:solidFill>
              </a:rPr>
              <a:t>有</a:t>
            </a:r>
            <a:r>
              <a:rPr lang="en-US" altLang="zh-CN" dirty="0">
                <a:solidFill>
                  <a:srgbClr val="7C6250"/>
                </a:solidFill>
              </a:rPr>
              <a:t>1750</a:t>
            </a:r>
            <a:r>
              <a:rPr lang="zh-CN" altLang="en-US" dirty="0">
                <a:solidFill>
                  <a:srgbClr val="7C6250"/>
                </a:solidFill>
              </a:rPr>
              <a:t>亿参数，模型参数实在大到恐怖，以至于用在子任务的时候也不大能去微调</a:t>
            </a:r>
            <a:endParaRPr lang="en-US" altLang="zh-CN" dirty="0">
              <a:solidFill>
                <a:srgbClr val="7C6250"/>
              </a:solidFill>
            </a:endParaRPr>
          </a:p>
          <a:p>
            <a:pPr algn="ctr"/>
            <a:r>
              <a:rPr lang="zh-CN" altLang="en-US" dirty="0">
                <a:solidFill>
                  <a:srgbClr val="7C6250"/>
                </a:solidFill>
              </a:rPr>
              <a:t>因此</a:t>
            </a:r>
            <a:r>
              <a:rPr lang="en-US" altLang="zh-CN" dirty="0">
                <a:solidFill>
                  <a:srgbClr val="7C6250"/>
                </a:solidFill>
              </a:rPr>
              <a:t>GPT-3</a:t>
            </a:r>
            <a:r>
              <a:rPr lang="zh-CN" altLang="en-US" dirty="0">
                <a:solidFill>
                  <a:srgbClr val="7C6250"/>
                </a:solidFill>
              </a:rPr>
              <a:t>用于下游任务时，不做任何梯度更新</a:t>
            </a:r>
            <a:endParaRPr lang="en-US" altLang="zh-CN" dirty="0">
              <a:solidFill>
                <a:srgbClr val="7C6250"/>
              </a:solidFill>
            </a:endParaRPr>
          </a:p>
        </p:txBody>
      </p:sp>
      <p:pic>
        <p:nvPicPr>
          <p:cNvPr id="12" name="图片 11" descr="图示&#10;&#10;描述已自动生成">
            <a:extLst>
              <a:ext uri="{FF2B5EF4-FFF2-40B4-BE49-F238E27FC236}">
                <a16:creationId xmlns:a16="http://schemas.microsoft.com/office/drawing/2014/main" id="{DB6E9B3C-8D68-96EA-6E29-2C269A03B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75" y="2633621"/>
            <a:ext cx="5054022" cy="2080317"/>
          </a:xfrm>
          <a:prstGeom prst="rect">
            <a:avLst/>
          </a:prstGeom>
        </p:spPr>
      </p:pic>
      <p:sp>
        <p:nvSpPr>
          <p:cNvPr id="13" name="文本框 12">
            <a:extLst>
              <a:ext uri="{FF2B5EF4-FFF2-40B4-BE49-F238E27FC236}">
                <a16:creationId xmlns:a16="http://schemas.microsoft.com/office/drawing/2014/main" id="{B73D8FB8-462C-04B9-AB64-C3C5515E7747}"/>
              </a:ext>
            </a:extLst>
          </p:cNvPr>
          <p:cNvSpPr txBox="1"/>
          <p:nvPr/>
        </p:nvSpPr>
        <p:spPr>
          <a:xfrm>
            <a:off x="752474" y="5083270"/>
            <a:ext cx="9591675"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effectLst/>
              </a:rPr>
              <a:t>既然</a:t>
            </a:r>
            <a:r>
              <a:rPr lang="en-US" altLang="zh-CN" dirty="0">
                <a:effectLst/>
              </a:rPr>
              <a:t>GPT-3</a:t>
            </a:r>
            <a:r>
              <a:rPr lang="zh-CN" altLang="en-US" dirty="0">
                <a:effectLst/>
              </a:rPr>
              <a:t>是不会做梯度下降、更改模型参数的。那么，它是怎么做的呢？</a:t>
            </a:r>
            <a:endParaRPr lang="en-US" altLang="zh-CN" dirty="0"/>
          </a:p>
          <a:p>
            <a:pPr marL="285750" indent="-285750">
              <a:buFont typeface="Arial" panose="020B0604020202020204" pitchFamily="34" charset="0"/>
              <a:buChar char="•"/>
            </a:pPr>
            <a:r>
              <a:rPr lang="zh-CN" altLang="en-US" dirty="0">
                <a:effectLst/>
              </a:rPr>
              <a:t>只做预测，不做训练！</a:t>
            </a:r>
            <a:endParaRPr lang="en-US" altLang="zh-CN" dirty="0">
              <a:effectLst/>
            </a:endParaRPr>
          </a:p>
          <a:p>
            <a:pPr marL="285750" indent="-285750">
              <a:buFont typeface="Arial" panose="020B0604020202020204" pitchFamily="34" charset="0"/>
              <a:buChar char="•"/>
            </a:pPr>
            <a:r>
              <a:rPr lang="zh-CN" altLang="en-US" dirty="0">
                <a:effectLst/>
              </a:rPr>
              <a:t>人们希望</a:t>
            </a:r>
            <a:r>
              <a:rPr lang="en-US" altLang="zh-CN" dirty="0">
                <a:effectLst/>
              </a:rPr>
              <a:t>Transformer</a:t>
            </a:r>
            <a:r>
              <a:rPr lang="zh-CN" altLang="en-US" dirty="0">
                <a:effectLst/>
              </a:rPr>
              <a:t>在做前向推理的时候，能够通过注意力机制，从人们给他的输入之中抽取出有用的信息，从而进行预测任务，而预测出来的结果其实也就是人们的任务指示了</a:t>
            </a:r>
            <a:endParaRPr lang="en-US" altLang="zh-CN" dirty="0">
              <a:effectLst/>
            </a:endParaRPr>
          </a:p>
          <a:p>
            <a:pPr marL="285750" indent="-285750">
              <a:buFont typeface="Arial" panose="020B0604020202020204" pitchFamily="34" charset="0"/>
              <a:buChar char="•"/>
            </a:pPr>
            <a:r>
              <a:rPr lang="zh-CN" altLang="en-US" b="1" dirty="0">
                <a:solidFill>
                  <a:srgbClr val="FF0000"/>
                </a:solidFill>
                <a:effectLst/>
              </a:rPr>
              <a:t>这就是上下文学习（</a:t>
            </a:r>
            <a:r>
              <a:rPr lang="en-US" altLang="zh-CN" b="1" dirty="0">
                <a:solidFill>
                  <a:srgbClr val="FF0000"/>
                </a:solidFill>
                <a:effectLst/>
              </a:rPr>
              <a:t>In context learning</a:t>
            </a:r>
            <a:r>
              <a:rPr lang="zh-CN" altLang="en-US" b="1" dirty="0">
                <a:solidFill>
                  <a:srgbClr val="FF0000"/>
                </a:solidFill>
                <a:effectLst/>
              </a:rPr>
              <a:t>）</a:t>
            </a:r>
            <a:endParaRPr lang="zh-CN" altLang="en-US" dirty="0">
              <a:solidFill>
                <a:srgbClr val="FF0000"/>
              </a:solidFill>
            </a:endParaRPr>
          </a:p>
        </p:txBody>
      </p:sp>
    </p:spTree>
    <p:extLst>
      <p:ext uri="{BB962C8B-B14F-4D97-AF65-F5344CB8AC3E}">
        <p14:creationId xmlns:p14="http://schemas.microsoft.com/office/powerpoint/2010/main" val="11002163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2248210" y="514289"/>
            <a:ext cx="7695633" cy="646331"/>
          </a:xfrm>
          <a:prstGeom prst="rect">
            <a:avLst/>
          </a:prstGeom>
          <a:noFill/>
        </p:spPr>
        <p:txBody>
          <a:bodyPr wrap="none" rtlCol="0">
            <a:spAutoFit/>
          </a:bodyPr>
          <a:lstStyle/>
          <a:p>
            <a:pPr algn="ctr"/>
            <a:r>
              <a:rPr lang="en-US" altLang="zh-CN" sz="3600" b="1" dirty="0">
                <a:solidFill>
                  <a:srgbClr val="828979"/>
                </a:solidFill>
              </a:rPr>
              <a:t>GPT3——</a:t>
            </a:r>
            <a:r>
              <a:rPr lang="zh-CN" altLang="en-US" sz="3600" b="1" dirty="0">
                <a:solidFill>
                  <a:srgbClr val="828979"/>
                </a:solidFill>
              </a:rPr>
              <a:t>语言模型是</a:t>
            </a:r>
            <a:r>
              <a:rPr lang="en-US" altLang="zh-CN" sz="3600" b="1" dirty="0">
                <a:solidFill>
                  <a:srgbClr val="828979"/>
                </a:solidFill>
              </a:rPr>
              <a:t>Few-Shot Learner</a:t>
            </a:r>
          </a:p>
        </p:txBody>
      </p:sp>
      <p:sp>
        <p:nvSpPr>
          <p:cNvPr id="8" name="文本框 7">
            <a:extLst>
              <a:ext uri="{FF2B5EF4-FFF2-40B4-BE49-F238E27FC236}">
                <a16:creationId xmlns:a16="http://schemas.microsoft.com/office/drawing/2014/main" id="{7761F597-7A59-C81E-254D-B7DE9563B52D}"/>
              </a:ext>
            </a:extLst>
          </p:cNvPr>
          <p:cNvSpPr txBox="1"/>
          <p:nvPr/>
        </p:nvSpPr>
        <p:spPr>
          <a:xfrm>
            <a:off x="6531800" y="1160620"/>
            <a:ext cx="5242189" cy="369332"/>
          </a:xfrm>
          <a:prstGeom prst="rect">
            <a:avLst/>
          </a:prstGeom>
          <a:noFill/>
        </p:spPr>
        <p:txBody>
          <a:bodyPr wrap="square" rtlCol="0">
            <a:spAutoFit/>
          </a:bodyPr>
          <a:lstStyle/>
          <a:p>
            <a:r>
              <a:rPr lang="zh-CN" altLang="en-US" b="1" dirty="0"/>
              <a:t>为了体现</a:t>
            </a:r>
            <a:r>
              <a:rPr lang="en-US" altLang="zh-CN" b="1" dirty="0"/>
              <a:t>ICL</a:t>
            </a:r>
            <a:r>
              <a:rPr lang="zh-CN" altLang="en-US" b="1" dirty="0"/>
              <a:t>，</a:t>
            </a:r>
            <a:r>
              <a:rPr lang="en-US" altLang="zh-CN" b="1" dirty="0"/>
              <a:t>OpenAI</a:t>
            </a:r>
            <a:r>
              <a:rPr lang="zh-CN" altLang="en-US" b="1" dirty="0"/>
              <a:t>用三个方法来评估他：</a:t>
            </a:r>
            <a:endParaRPr lang="en-US" altLang="zh-CN" b="1" dirty="0"/>
          </a:p>
        </p:txBody>
      </p:sp>
      <p:pic>
        <p:nvPicPr>
          <p:cNvPr id="4" name="图片 3" descr="图形用户界面, 应用程序&#10;&#10;描述已自动生成">
            <a:extLst>
              <a:ext uri="{FF2B5EF4-FFF2-40B4-BE49-F238E27FC236}">
                <a16:creationId xmlns:a16="http://schemas.microsoft.com/office/drawing/2014/main" id="{DDE68C47-1E17-27F3-4E08-08E85B7F8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0620"/>
            <a:ext cx="6459386" cy="5697380"/>
          </a:xfrm>
          <a:prstGeom prst="rect">
            <a:avLst/>
          </a:prstGeom>
        </p:spPr>
      </p:pic>
      <p:sp>
        <p:nvSpPr>
          <p:cNvPr id="9" name="TextBox 30">
            <a:extLst>
              <a:ext uri="{FF2B5EF4-FFF2-40B4-BE49-F238E27FC236}">
                <a16:creationId xmlns:a16="http://schemas.microsoft.com/office/drawing/2014/main" id="{3794CFB3-EBDF-8BC9-0A15-4D11E3F10D77}"/>
              </a:ext>
            </a:extLst>
          </p:cNvPr>
          <p:cNvSpPr txBox="1"/>
          <p:nvPr/>
        </p:nvSpPr>
        <p:spPr>
          <a:xfrm>
            <a:off x="6610350" y="1699229"/>
            <a:ext cx="4828354" cy="246221"/>
          </a:xfrm>
          <a:prstGeom prst="rect">
            <a:avLst/>
          </a:prstGeom>
          <a:noFill/>
        </p:spPr>
        <p:txBody>
          <a:bodyPr wrap="square" lIns="0" tIns="0" rIns="0" bIns="0" rtlCol="0" anchor="t">
            <a:spAutoFit/>
          </a:bodyPr>
          <a:lstStyle/>
          <a:p>
            <a:pPr algn="just" defTabSz="1219170">
              <a:spcBef>
                <a:spcPct val="20000"/>
              </a:spcBef>
              <a:defRPr/>
            </a:pPr>
            <a:r>
              <a:rPr lang="en-US" altLang="zh-CN" sz="1600" b="1" dirty="0">
                <a:solidFill>
                  <a:schemeClr val="tx1">
                    <a:lumMod val="95000"/>
                    <a:lumOff val="5000"/>
                  </a:schemeClr>
                </a:solidFill>
              </a:rPr>
              <a:t>1. Few Shot Learning</a:t>
            </a:r>
            <a:r>
              <a:rPr lang="zh-CN" altLang="en-US" sz="1600" b="1" dirty="0">
                <a:solidFill>
                  <a:schemeClr val="tx1">
                    <a:lumMod val="95000"/>
                    <a:lumOff val="5000"/>
                  </a:schemeClr>
                </a:solidFill>
              </a:rPr>
              <a:t>（</a:t>
            </a:r>
            <a:r>
              <a:rPr lang="en-US" altLang="zh-CN" sz="1600" b="1" dirty="0">
                <a:solidFill>
                  <a:schemeClr val="tx1">
                    <a:lumMod val="95000"/>
                    <a:lumOff val="5000"/>
                  </a:schemeClr>
                </a:solidFill>
              </a:rPr>
              <a:t>FS</a:t>
            </a:r>
            <a:r>
              <a:rPr lang="zh-CN" altLang="en-US" sz="1600" b="1" dirty="0">
                <a:solidFill>
                  <a:schemeClr val="tx1">
                    <a:lumMod val="95000"/>
                    <a:lumOff val="5000"/>
                  </a:schemeClr>
                </a:solidFill>
              </a:rPr>
              <a:t>）：</a:t>
            </a:r>
            <a:endParaRPr lang="en-US" altLang="zh-CN" sz="1600" b="1" dirty="0">
              <a:solidFill>
                <a:schemeClr val="tx1">
                  <a:lumMod val="95000"/>
                  <a:lumOff val="5000"/>
                </a:schemeClr>
              </a:solidFill>
            </a:endParaRPr>
          </a:p>
        </p:txBody>
      </p:sp>
      <p:sp>
        <p:nvSpPr>
          <p:cNvPr id="10" name="文本框 9">
            <a:extLst>
              <a:ext uri="{FF2B5EF4-FFF2-40B4-BE49-F238E27FC236}">
                <a16:creationId xmlns:a16="http://schemas.microsoft.com/office/drawing/2014/main" id="{AB0046A8-55B2-A246-7958-9BC50554F049}"/>
              </a:ext>
            </a:extLst>
          </p:cNvPr>
          <p:cNvSpPr txBox="1"/>
          <p:nvPr/>
        </p:nvSpPr>
        <p:spPr>
          <a:xfrm>
            <a:off x="6727768" y="2044690"/>
            <a:ext cx="5464232"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用自然语言告诉模型任务</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对每个子任务，提供</a:t>
            </a:r>
            <a:r>
              <a:rPr lang="en-US" altLang="zh-CN" sz="1600" dirty="0">
                <a:solidFill>
                  <a:schemeClr val="tx1">
                    <a:lumMod val="95000"/>
                    <a:lumOff val="5000"/>
                  </a:schemeClr>
                </a:solidFill>
              </a:rPr>
              <a:t>10</a:t>
            </a:r>
            <a:r>
              <a:rPr lang="zh-CN" altLang="en-US" sz="1600" dirty="0">
                <a:solidFill>
                  <a:schemeClr val="tx1">
                    <a:lumMod val="95000"/>
                    <a:lumOff val="5000"/>
                  </a:schemeClr>
                </a:solidFill>
              </a:rPr>
              <a:t>～</a:t>
            </a:r>
            <a:r>
              <a:rPr lang="en-US" altLang="zh-CN" sz="1600" dirty="0">
                <a:solidFill>
                  <a:schemeClr val="tx1">
                    <a:lumMod val="95000"/>
                    <a:lumOff val="5000"/>
                  </a:schemeClr>
                </a:solidFill>
              </a:rPr>
              <a:t>100</a:t>
            </a:r>
            <a:r>
              <a:rPr lang="zh-CN" altLang="en-US" sz="1600" dirty="0">
                <a:solidFill>
                  <a:schemeClr val="tx1">
                    <a:lumMod val="95000"/>
                    <a:lumOff val="5000"/>
                  </a:schemeClr>
                </a:solidFill>
              </a:rPr>
              <a:t>个训练样本</a:t>
            </a:r>
            <a:endParaRPr lang="en-US" altLang="zh-CN" sz="1600" dirty="0">
              <a:solidFill>
                <a:schemeClr val="tx1">
                  <a:lumMod val="95000"/>
                  <a:lumOff val="5000"/>
                </a:schemeClr>
              </a:solidFill>
            </a:endParaRPr>
          </a:p>
        </p:txBody>
      </p:sp>
      <p:sp>
        <p:nvSpPr>
          <p:cNvPr id="22" name="TextBox 30">
            <a:extLst>
              <a:ext uri="{FF2B5EF4-FFF2-40B4-BE49-F238E27FC236}">
                <a16:creationId xmlns:a16="http://schemas.microsoft.com/office/drawing/2014/main" id="{6DC7D531-B2C4-A1C8-0E1E-D1BC2F454AC1}"/>
              </a:ext>
            </a:extLst>
          </p:cNvPr>
          <p:cNvSpPr txBox="1"/>
          <p:nvPr/>
        </p:nvSpPr>
        <p:spPr>
          <a:xfrm>
            <a:off x="6610350" y="2728705"/>
            <a:ext cx="4828354" cy="246221"/>
          </a:xfrm>
          <a:prstGeom prst="rect">
            <a:avLst/>
          </a:prstGeom>
          <a:noFill/>
        </p:spPr>
        <p:txBody>
          <a:bodyPr wrap="square" lIns="0" tIns="0" rIns="0" bIns="0" rtlCol="0" anchor="t">
            <a:spAutoFit/>
          </a:bodyPr>
          <a:lstStyle/>
          <a:p>
            <a:pPr algn="just" defTabSz="1219170">
              <a:spcBef>
                <a:spcPct val="20000"/>
              </a:spcBef>
              <a:defRPr/>
            </a:pPr>
            <a:r>
              <a:rPr lang="en-US" altLang="zh-CN" sz="1600" b="1" dirty="0">
                <a:solidFill>
                  <a:schemeClr val="tx1">
                    <a:lumMod val="95000"/>
                    <a:lumOff val="5000"/>
                  </a:schemeClr>
                </a:solidFill>
              </a:rPr>
              <a:t>2. One-shot Learning</a:t>
            </a:r>
            <a:r>
              <a:rPr lang="zh-CN" altLang="en-US" sz="1600" b="1" dirty="0">
                <a:solidFill>
                  <a:schemeClr val="tx1">
                    <a:lumMod val="95000"/>
                    <a:lumOff val="5000"/>
                  </a:schemeClr>
                </a:solidFill>
              </a:rPr>
              <a:t>（</a:t>
            </a:r>
            <a:r>
              <a:rPr lang="en-US" altLang="zh-CN" sz="1600" b="1" dirty="0">
                <a:solidFill>
                  <a:schemeClr val="tx1">
                    <a:lumMod val="95000"/>
                    <a:lumOff val="5000"/>
                  </a:schemeClr>
                </a:solidFill>
              </a:rPr>
              <a:t>1S</a:t>
            </a:r>
            <a:r>
              <a:rPr lang="zh-CN" altLang="en-US" sz="1600" b="1" dirty="0">
                <a:solidFill>
                  <a:schemeClr val="tx1">
                    <a:lumMod val="95000"/>
                    <a:lumOff val="5000"/>
                  </a:schemeClr>
                </a:solidFill>
              </a:rPr>
              <a:t>）：</a:t>
            </a:r>
            <a:endParaRPr lang="en-US" altLang="zh-CN" sz="1600" b="1" dirty="0">
              <a:solidFill>
                <a:schemeClr val="tx1">
                  <a:lumMod val="95000"/>
                  <a:lumOff val="5000"/>
                </a:schemeClr>
              </a:solidFill>
            </a:endParaRPr>
          </a:p>
        </p:txBody>
      </p:sp>
      <p:sp>
        <p:nvSpPr>
          <p:cNvPr id="23" name="文本框 22">
            <a:extLst>
              <a:ext uri="{FF2B5EF4-FFF2-40B4-BE49-F238E27FC236}">
                <a16:creationId xmlns:a16="http://schemas.microsoft.com/office/drawing/2014/main" id="{C4617E18-4A08-9953-2392-D024298BEEBE}"/>
              </a:ext>
            </a:extLst>
          </p:cNvPr>
          <p:cNvSpPr txBox="1"/>
          <p:nvPr/>
        </p:nvSpPr>
        <p:spPr>
          <a:xfrm>
            <a:off x="6727768" y="3074166"/>
            <a:ext cx="5464232"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用自然语言告诉模型任务</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而后只给该任务提供</a:t>
            </a:r>
            <a:r>
              <a:rPr lang="en-US" altLang="zh-CN" sz="1600" dirty="0">
                <a:solidFill>
                  <a:schemeClr val="tx1">
                    <a:lumMod val="95000"/>
                    <a:lumOff val="5000"/>
                  </a:schemeClr>
                </a:solidFill>
              </a:rPr>
              <a:t>1</a:t>
            </a:r>
            <a:r>
              <a:rPr lang="zh-CN" altLang="en-US" sz="1600" dirty="0">
                <a:solidFill>
                  <a:schemeClr val="tx1">
                    <a:lumMod val="95000"/>
                    <a:lumOff val="5000"/>
                  </a:schemeClr>
                </a:solidFill>
              </a:rPr>
              <a:t>个样本</a:t>
            </a:r>
            <a:endParaRPr lang="en-US" altLang="zh-CN" sz="1600" dirty="0">
              <a:solidFill>
                <a:schemeClr val="tx1">
                  <a:lumMod val="95000"/>
                  <a:lumOff val="5000"/>
                </a:schemeClr>
              </a:solidFill>
            </a:endParaRPr>
          </a:p>
        </p:txBody>
      </p:sp>
      <p:sp>
        <p:nvSpPr>
          <p:cNvPr id="24" name="TextBox 30">
            <a:extLst>
              <a:ext uri="{FF2B5EF4-FFF2-40B4-BE49-F238E27FC236}">
                <a16:creationId xmlns:a16="http://schemas.microsoft.com/office/drawing/2014/main" id="{CFE1D4F5-FF38-A20C-FC21-40C4B7AD92BA}"/>
              </a:ext>
            </a:extLst>
          </p:cNvPr>
          <p:cNvSpPr txBox="1"/>
          <p:nvPr/>
        </p:nvSpPr>
        <p:spPr>
          <a:xfrm>
            <a:off x="6610350" y="3753987"/>
            <a:ext cx="4828354" cy="246221"/>
          </a:xfrm>
          <a:prstGeom prst="rect">
            <a:avLst/>
          </a:prstGeom>
          <a:noFill/>
        </p:spPr>
        <p:txBody>
          <a:bodyPr wrap="square" lIns="0" tIns="0" rIns="0" bIns="0" rtlCol="0" anchor="t">
            <a:spAutoFit/>
          </a:bodyPr>
          <a:lstStyle/>
          <a:p>
            <a:pPr algn="just" defTabSz="1219170">
              <a:spcBef>
                <a:spcPct val="20000"/>
              </a:spcBef>
              <a:defRPr/>
            </a:pPr>
            <a:r>
              <a:rPr lang="en-US" altLang="zh-CN" sz="1600" b="1" dirty="0">
                <a:solidFill>
                  <a:schemeClr val="tx1">
                    <a:lumMod val="95000"/>
                    <a:lumOff val="5000"/>
                  </a:schemeClr>
                </a:solidFill>
              </a:rPr>
              <a:t>3. Zero-shot learning</a:t>
            </a:r>
            <a:r>
              <a:rPr lang="zh-CN" altLang="en-US" sz="1600" b="1" dirty="0">
                <a:solidFill>
                  <a:schemeClr val="tx1">
                    <a:lumMod val="95000"/>
                    <a:lumOff val="5000"/>
                  </a:schemeClr>
                </a:solidFill>
              </a:rPr>
              <a:t>（</a:t>
            </a:r>
            <a:r>
              <a:rPr lang="en-US" altLang="zh-CN" sz="1600" b="1" dirty="0">
                <a:solidFill>
                  <a:schemeClr val="tx1">
                    <a:lumMod val="95000"/>
                    <a:lumOff val="5000"/>
                  </a:schemeClr>
                </a:solidFill>
              </a:rPr>
              <a:t>0S</a:t>
            </a:r>
            <a:r>
              <a:rPr lang="zh-CN" altLang="en-US" sz="1600" b="1" dirty="0">
                <a:solidFill>
                  <a:schemeClr val="tx1">
                    <a:lumMod val="95000"/>
                    <a:lumOff val="5000"/>
                  </a:schemeClr>
                </a:solidFill>
              </a:rPr>
              <a:t>）：</a:t>
            </a:r>
            <a:endParaRPr lang="en-US" altLang="zh-CN" sz="1600" b="1" dirty="0">
              <a:solidFill>
                <a:schemeClr val="tx1">
                  <a:lumMod val="95000"/>
                  <a:lumOff val="5000"/>
                </a:schemeClr>
              </a:solidFill>
            </a:endParaRPr>
          </a:p>
        </p:txBody>
      </p:sp>
      <p:sp>
        <p:nvSpPr>
          <p:cNvPr id="25" name="文本框 24">
            <a:extLst>
              <a:ext uri="{FF2B5EF4-FFF2-40B4-BE49-F238E27FC236}">
                <a16:creationId xmlns:a16="http://schemas.microsoft.com/office/drawing/2014/main" id="{84E3FBEB-7490-B8F0-C6FA-9E0DF12A0DFA}"/>
              </a:ext>
            </a:extLst>
          </p:cNvPr>
          <p:cNvSpPr txBox="1"/>
          <p:nvPr/>
        </p:nvSpPr>
        <p:spPr>
          <a:xfrm>
            <a:off x="6727768" y="4099448"/>
            <a:ext cx="5464232"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用自然语言告诉模型任务</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但一个样本都不给</a:t>
            </a:r>
            <a:endParaRPr lang="en-US" altLang="zh-CN" sz="1600" dirty="0">
              <a:solidFill>
                <a:schemeClr val="tx1">
                  <a:lumMod val="95000"/>
                  <a:lumOff val="5000"/>
                </a:schemeClr>
              </a:solidFill>
            </a:endParaRPr>
          </a:p>
        </p:txBody>
      </p:sp>
      <p:sp>
        <p:nvSpPr>
          <p:cNvPr id="26" name="TextBox 30">
            <a:extLst>
              <a:ext uri="{FF2B5EF4-FFF2-40B4-BE49-F238E27FC236}">
                <a16:creationId xmlns:a16="http://schemas.microsoft.com/office/drawing/2014/main" id="{29328F2F-A2F2-84C9-9E5F-F68F32B12B57}"/>
              </a:ext>
            </a:extLst>
          </p:cNvPr>
          <p:cNvSpPr txBox="1"/>
          <p:nvPr/>
        </p:nvSpPr>
        <p:spPr>
          <a:xfrm>
            <a:off x="6610350" y="4684223"/>
            <a:ext cx="4828354" cy="246221"/>
          </a:xfrm>
          <a:prstGeom prst="rect">
            <a:avLst/>
          </a:prstGeom>
          <a:noFill/>
        </p:spPr>
        <p:txBody>
          <a:bodyPr wrap="square" lIns="0" tIns="0" rIns="0" bIns="0" rtlCol="0" anchor="t">
            <a:spAutoFit/>
          </a:bodyPr>
          <a:lstStyle/>
          <a:p>
            <a:pPr algn="just" defTabSz="1219170">
              <a:spcBef>
                <a:spcPct val="20000"/>
              </a:spcBef>
              <a:defRPr/>
            </a:pPr>
            <a:r>
              <a:rPr lang="zh-CN" altLang="en-US" sz="1600" b="1" dirty="0">
                <a:solidFill>
                  <a:schemeClr val="tx1">
                    <a:lumMod val="95000"/>
                    <a:lumOff val="5000"/>
                  </a:schemeClr>
                </a:solidFill>
              </a:rPr>
              <a:t>好处：</a:t>
            </a:r>
            <a:endParaRPr lang="en-US" altLang="zh-CN" sz="1600" b="1" dirty="0">
              <a:solidFill>
                <a:schemeClr val="tx1">
                  <a:lumMod val="95000"/>
                  <a:lumOff val="5000"/>
                </a:schemeClr>
              </a:solidFill>
            </a:endParaRPr>
          </a:p>
        </p:txBody>
      </p:sp>
      <p:sp>
        <p:nvSpPr>
          <p:cNvPr id="27" name="文本框 26">
            <a:extLst>
              <a:ext uri="{FF2B5EF4-FFF2-40B4-BE49-F238E27FC236}">
                <a16:creationId xmlns:a16="http://schemas.microsoft.com/office/drawing/2014/main" id="{3FFCB498-EE34-BE2A-1B78-7196E47E17D6}"/>
              </a:ext>
            </a:extLst>
          </p:cNvPr>
          <p:cNvSpPr txBox="1"/>
          <p:nvPr/>
        </p:nvSpPr>
        <p:spPr>
          <a:xfrm>
            <a:off x="6727768" y="5029684"/>
            <a:ext cx="5464232"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避免了对下游的任务做</a:t>
            </a:r>
            <a:r>
              <a:rPr lang="en-US" altLang="zh-CN" sz="1600" dirty="0">
                <a:solidFill>
                  <a:schemeClr val="tx1">
                    <a:lumMod val="95000"/>
                    <a:lumOff val="5000"/>
                  </a:schemeClr>
                </a:solidFill>
              </a:rPr>
              <a:t>Fine-tune</a:t>
            </a:r>
          </a:p>
        </p:txBody>
      </p:sp>
      <p:sp>
        <p:nvSpPr>
          <p:cNvPr id="28" name="TextBox 30">
            <a:extLst>
              <a:ext uri="{FF2B5EF4-FFF2-40B4-BE49-F238E27FC236}">
                <a16:creationId xmlns:a16="http://schemas.microsoft.com/office/drawing/2014/main" id="{D4303235-ED29-0440-6C07-DAB262471100}"/>
              </a:ext>
            </a:extLst>
          </p:cNvPr>
          <p:cNvSpPr txBox="1"/>
          <p:nvPr/>
        </p:nvSpPr>
        <p:spPr>
          <a:xfrm>
            <a:off x="6610350" y="5368238"/>
            <a:ext cx="4828354" cy="246221"/>
          </a:xfrm>
          <a:prstGeom prst="rect">
            <a:avLst/>
          </a:prstGeom>
          <a:noFill/>
        </p:spPr>
        <p:txBody>
          <a:bodyPr wrap="square" lIns="0" tIns="0" rIns="0" bIns="0" rtlCol="0" anchor="t">
            <a:spAutoFit/>
          </a:bodyPr>
          <a:lstStyle/>
          <a:p>
            <a:pPr algn="just" defTabSz="1219170">
              <a:spcBef>
                <a:spcPct val="20000"/>
              </a:spcBef>
              <a:defRPr/>
            </a:pPr>
            <a:r>
              <a:rPr lang="zh-CN" altLang="en-US" sz="1600" b="1" dirty="0">
                <a:solidFill>
                  <a:schemeClr val="tx1">
                    <a:lumMod val="95000"/>
                    <a:lumOff val="5000"/>
                  </a:schemeClr>
                </a:solidFill>
              </a:rPr>
              <a:t>坏处：</a:t>
            </a:r>
            <a:endParaRPr lang="en-US" altLang="zh-CN" sz="1600" b="1" dirty="0">
              <a:solidFill>
                <a:schemeClr val="tx1">
                  <a:lumMod val="95000"/>
                  <a:lumOff val="5000"/>
                </a:schemeClr>
              </a:solidFill>
            </a:endParaRPr>
          </a:p>
        </p:txBody>
      </p:sp>
      <p:sp>
        <p:nvSpPr>
          <p:cNvPr id="29" name="文本框 28">
            <a:extLst>
              <a:ext uri="{FF2B5EF4-FFF2-40B4-BE49-F238E27FC236}">
                <a16:creationId xmlns:a16="http://schemas.microsoft.com/office/drawing/2014/main" id="{DD993ED3-FF12-A2C2-3297-BF88E2CF920D}"/>
              </a:ext>
            </a:extLst>
          </p:cNvPr>
          <p:cNvSpPr txBox="1"/>
          <p:nvPr/>
        </p:nvSpPr>
        <p:spPr>
          <a:xfrm>
            <a:off x="6727768" y="5713699"/>
            <a:ext cx="4378382"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solidFill>
                  <a:schemeClr val="tx1">
                    <a:lumMod val="95000"/>
                    <a:lumOff val="5000"/>
                  </a:schemeClr>
                </a:solidFill>
              </a:rPr>
              <a:t>GPT-3</a:t>
            </a:r>
            <a:r>
              <a:rPr lang="zh-CN" altLang="en-US" sz="1600" dirty="0">
                <a:solidFill>
                  <a:schemeClr val="tx1">
                    <a:lumMod val="95000"/>
                    <a:lumOff val="5000"/>
                  </a:schemeClr>
                </a:solidFill>
              </a:rPr>
              <a:t>的输入窗口长度毕竟是有限的</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长文本生成能力还是很弱</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b="1" dirty="0">
                <a:solidFill>
                  <a:srgbClr val="FF0000"/>
                </a:solidFill>
              </a:rPr>
              <a:t>逻辑推理能力可能还不够</a:t>
            </a:r>
            <a:endParaRPr lang="en-US" altLang="zh-CN" sz="1600" b="1" dirty="0">
              <a:solidFill>
                <a:srgbClr val="FF0000"/>
              </a:solidFill>
            </a:endParaRPr>
          </a:p>
        </p:txBody>
      </p:sp>
    </p:spTree>
    <p:extLst>
      <p:ext uri="{BB962C8B-B14F-4D97-AF65-F5344CB8AC3E}">
        <p14:creationId xmlns:p14="http://schemas.microsoft.com/office/powerpoint/2010/main" val="2592731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4495557" y="514289"/>
            <a:ext cx="3200941" cy="646331"/>
          </a:xfrm>
          <a:prstGeom prst="rect">
            <a:avLst/>
          </a:prstGeom>
          <a:noFill/>
        </p:spPr>
        <p:txBody>
          <a:bodyPr wrap="none" rtlCol="0">
            <a:spAutoFit/>
          </a:bodyPr>
          <a:lstStyle/>
          <a:p>
            <a:pPr algn="ctr"/>
            <a:r>
              <a:rPr lang="en-US" altLang="zh-CN" sz="3600" b="1" dirty="0">
                <a:solidFill>
                  <a:srgbClr val="828979"/>
                </a:solidFill>
              </a:rPr>
              <a:t>GPT3——Codex</a:t>
            </a:r>
          </a:p>
        </p:txBody>
      </p:sp>
      <p:pic>
        <p:nvPicPr>
          <p:cNvPr id="5" name="图片 4" descr="手机屏幕的截图&#10;&#10;描述已自动生成">
            <a:extLst>
              <a:ext uri="{FF2B5EF4-FFF2-40B4-BE49-F238E27FC236}">
                <a16:creationId xmlns:a16="http://schemas.microsoft.com/office/drawing/2014/main" id="{57FAAC3A-69D3-13A9-64F0-651DD3F94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0620"/>
            <a:ext cx="8064488" cy="4857594"/>
          </a:xfrm>
          <a:prstGeom prst="rect">
            <a:avLst/>
          </a:prstGeom>
        </p:spPr>
      </p:pic>
      <p:sp>
        <p:nvSpPr>
          <p:cNvPr id="6" name="文本框 5">
            <a:extLst>
              <a:ext uri="{FF2B5EF4-FFF2-40B4-BE49-F238E27FC236}">
                <a16:creationId xmlns:a16="http://schemas.microsoft.com/office/drawing/2014/main" id="{941C441C-7DD4-4565-4325-AA2A35C03BA7}"/>
              </a:ext>
            </a:extLst>
          </p:cNvPr>
          <p:cNvSpPr txBox="1"/>
          <p:nvPr/>
        </p:nvSpPr>
        <p:spPr>
          <a:xfrm>
            <a:off x="8064488" y="1160620"/>
            <a:ext cx="4051312" cy="2554545"/>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t>Codex</a:t>
            </a:r>
            <a:r>
              <a:rPr lang="zh-CN" altLang="en-US" sz="1600" dirty="0">
                <a:effectLst/>
              </a:rPr>
              <a:t>是一个用来自</a:t>
            </a:r>
            <a:r>
              <a:rPr lang="en-US" altLang="zh-CN" sz="1600" dirty="0">
                <a:effectLst/>
              </a:rPr>
              <a:t>GitHub</a:t>
            </a:r>
            <a:r>
              <a:rPr lang="zh-CN" altLang="en-US" sz="1600" dirty="0">
                <a:effectLst/>
              </a:rPr>
              <a:t>上的公开的代码作为训练数据集，对</a:t>
            </a:r>
            <a:r>
              <a:rPr lang="en-US" altLang="zh-CN" sz="1600" dirty="0">
                <a:effectLst/>
              </a:rPr>
              <a:t>GPT-3</a:t>
            </a:r>
            <a:r>
              <a:rPr lang="zh-CN" altLang="en-US" sz="1600" dirty="0">
                <a:effectLst/>
              </a:rPr>
              <a:t>做一个</a:t>
            </a:r>
            <a:r>
              <a:rPr lang="zh-CN" altLang="en-US" sz="1600" b="1" dirty="0">
                <a:solidFill>
                  <a:srgbClr val="FF0000"/>
                </a:solidFill>
                <a:effectLst/>
              </a:rPr>
              <a:t>会改变权重的</a:t>
            </a:r>
            <a:r>
              <a:rPr lang="en-US" altLang="zh-CN" sz="1600" b="1" dirty="0">
                <a:solidFill>
                  <a:srgbClr val="FF0000"/>
                </a:solidFill>
                <a:effectLst/>
              </a:rPr>
              <a:t>Fine-tuning</a:t>
            </a:r>
            <a:r>
              <a:rPr lang="zh-CN" altLang="en-US" sz="1600" dirty="0">
                <a:effectLst/>
              </a:rPr>
              <a:t>，从而让他具有生成代码的能力的拓展版</a:t>
            </a:r>
            <a:r>
              <a:rPr lang="en-US" altLang="zh-CN" sz="1600" dirty="0">
                <a:effectLst/>
              </a:rPr>
              <a:t>GPT-3</a:t>
            </a:r>
            <a:r>
              <a:rPr lang="zh-CN" altLang="en-US" sz="1600" dirty="0">
                <a:effectLst/>
              </a:rPr>
              <a:t>模型</a:t>
            </a:r>
            <a:endParaRPr lang="en-US" altLang="zh-CN" sz="1600" dirty="0">
              <a:effectLst/>
            </a:endParaRPr>
          </a:p>
          <a:p>
            <a:pPr marL="285750" indent="-285750">
              <a:buFont typeface="Arial" panose="020B0604020202020204" pitchFamily="34" charset="0"/>
              <a:buChar char="•"/>
            </a:pPr>
            <a:endParaRPr lang="en-US" altLang="zh-CN" sz="1600" dirty="0">
              <a:effectLst/>
            </a:endParaRPr>
          </a:p>
          <a:p>
            <a:pPr marL="285750" indent="-285750">
              <a:buFont typeface="Arial" panose="020B0604020202020204" pitchFamily="34" charset="0"/>
              <a:buChar char="•"/>
            </a:pPr>
            <a:r>
              <a:rPr lang="zh-CN" altLang="en-US" sz="1600" dirty="0">
                <a:effectLst/>
              </a:rPr>
              <a:t>它生成代码的能力依然是来自于语言模型的下一词预测</a:t>
            </a:r>
            <a:endParaRPr lang="en-US" altLang="zh-CN" sz="1600" dirty="0">
              <a:effectLst/>
            </a:endParaRPr>
          </a:p>
          <a:p>
            <a:pPr marL="285750" indent="-285750">
              <a:buFont typeface="Arial" panose="020B0604020202020204" pitchFamily="34" charset="0"/>
              <a:buChar char="•"/>
            </a:pPr>
            <a:endParaRPr lang="en-US" altLang="zh-CN" sz="1600" dirty="0">
              <a:effectLst/>
            </a:endParaRPr>
          </a:p>
          <a:p>
            <a:pPr marL="285750" indent="-285750">
              <a:buFont typeface="Arial" panose="020B0604020202020204" pitchFamily="34" charset="0"/>
              <a:buChar char="•"/>
            </a:pPr>
            <a:r>
              <a:rPr lang="zh-CN" altLang="en-US" sz="1600" dirty="0">
                <a:effectLst/>
              </a:rPr>
              <a:t>它是预训练</a:t>
            </a:r>
            <a:r>
              <a:rPr lang="en-US" altLang="zh-CN" sz="1600" dirty="0">
                <a:effectLst/>
              </a:rPr>
              <a:t>LM</a:t>
            </a:r>
            <a:r>
              <a:rPr lang="zh-CN" altLang="en-US" sz="1600" dirty="0">
                <a:effectLst/>
              </a:rPr>
              <a:t>被</a:t>
            </a:r>
            <a:r>
              <a:rPr lang="en-US" altLang="zh-CN" sz="1600" dirty="0">
                <a:effectLst/>
              </a:rPr>
              <a:t>fine-tune</a:t>
            </a:r>
            <a:r>
              <a:rPr lang="zh-CN" altLang="en-US" sz="1600" dirty="0">
                <a:effectLst/>
              </a:rPr>
              <a:t>后实现的针对代码生成的下游应用</a:t>
            </a:r>
            <a:endParaRPr lang="zh-CN" altLang="en-US" sz="1600" dirty="0"/>
          </a:p>
        </p:txBody>
      </p:sp>
      <p:sp>
        <p:nvSpPr>
          <p:cNvPr id="7" name="TextBox 30">
            <a:extLst>
              <a:ext uri="{FF2B5EF4-FFF2-40B4-BE49-F238E27FC236}">
                <a16:creationId xmlns:a16="http://schemas.microsoft.com/office/drawing/2014/main" id="{3DE7A814-3BC5-04DC-5841-F80BD07899B0}"/>
              </a:ext>
            </a:extLst>
          </p:cNvPr>
          <p:cNvSpPr txBox="1"/>
          <p:nvPr/>
        </p:nvSpPr>
        <p:spPr>
          <a:xfrm>
            <a:off x="8132756" y="3881635"/>
            <a:ext cx="3914775" cy="246221"/>
          </a:xfrm>
          <a:prstGeom prst="rect">
            <a:avLst/>
          </a:prstGeom>
          <a:noFill/>
        </p:spPr>
        <p:txBody>
          <a:bodyPr wrap="square" lIns="0" tIns="0" rIns="0" bIns="0" rtlCol="0" anchor="t">
            <a:spAutoFit/>
          </a:bodyPr>
          <a:lstStyle/>
          <a:p>
            <a:pPr algn="just" defTabSz="1219170">
              <a:spcBef>
                <a:spcPct val="20000"/>
              </a:spcBef>
              <a:defRPr/>
            </a:pPr>
            <a:r>
              <a:rPr lang="en-US" altLang="zh-CN" sz="1600" b="1" dirty="0">
                <a:solidFill>
                  <a:schemeClr val="tx1">
                    <a:lumMod val="95000"/>
                    <a:lumOff val="5000"/>
                  </a:schemeClr>
                </a:solidFill>
                <a:hlinkClick r:id="rId3"/>
              </a:rPr>
              <a:t>Tune GPT-3</a:t>
            </a:r>
            <a:r>
              <a:rPr lang="zh-CN" altLang="en-US" sz="1600" b="1" dirty="0">
                <a:solidFill>
                  <a:schemeClr val="tx1">
                    <a:lumMod val="95000"/>
                    <a:lumOff val="5000"/>
                  </a:schemeClr>
                </a:solidFill>
                <a:hlinkClick r:id="rId3"/>
              </a:rPr>
              <a:t>的重要意义：</a:t>
            </a:r>
            <a:endParaRPr lang="en-US" altLang="zh-CN" sz="1600" b="1" dirty="0">
              <a:solidFill>
                <a:schemeClr val="tx1">
                  <a:lumMod val="95000"/>
                  <a:lumOff val="5000"/>
                </a:schemeClr>
              </a:solidFill>
            </a:endParaRPr>
          </a:p>
        </p:txBody>
      </p:sp>
      <p:sp>
        <p:nvSpPr>
          <p:cNvPr id="11" name="文本框 10">
            <a:extLst>
              <a:ext uri="{FF2B5EF4-FFF2-40B4-BE49-F238E27FC236}">
                <a16:creationId xmlns:a16="http://schemas.microsoft.com/office/drawing/2014/main" id="{F78F7D10-DFCB-32F3-042E-69AFAF643BB3}"/>
              </a:ext>
            </a:extLst>
          </p:cNvPr>
          <p:cNvSpPr txBox="1"/>
          <p:nvPr/>
        </p:nvSpPr>
        <p:spPr>
          <a:xfrm>
            <a:off x="8132756" y="4294327"/>
            <a:ext cx="3914775"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之所以要专门花篇幅介绍看起来没什么的</a:t>
            </a:r>
            <a:r>
              <a:rPr lang="en-US" altLang="zh-CN" sz="1600" dirty="0">
                <a:solidFill>
                  <a:schemeClr val="tx1">
                    <a:lumMod val="95000"/>
                    <a:lumOff val="5000"/>
                  </a:schemeClr>
                </a:solidFill>
              </a:rPr>
              <a:t>CODEX</a:t>
            </a:r>
            <a:r>
              <a:rPr lang="zh-CN" altLang="en-US" sz="1600" dirty="0">
                <a:solidFill>
                  <a:schemeClr val="tx1">
                    <a:lumMod val="95000"/>
                    <a:lumOff val="5000"/>
                  </a:schemeClr>
                </a:solidFill>
              </a:rPr>
              <a:t>，是因为有很多人推测（</a:t>
            </a:r>
            <a:r>
              <a:rPr lang="en-US" altLang="zh-CN" sz="1600" dirty="0">
                <a:solidFill>
                  <a:schemeClr val="tx1">
                    <a:lumMod val="95000"/>
                    <a:lumOff val="5000"/>
                  </a:schemeClr>
                </a:solidFill>
              </a:rPr>
              <a:t>or</a:t>
            </a:r>
            <a:r>
              <a:rPr lang="zh-CN" altLang="en-US" sz="1600" dirty="0">
                <a:solidFill>
                  <a:schemeClr val="tx1">
                    <a:lumMod val="95000"/>
                    <a:lumOff val="5000"/>
                  </a:schemeClr>
                </a:solidFill>
              </a:rPr>
              <a:t>认为）</a:t>
            </a:r>
            <a:r>
              <a:rPr lang="en-US" altLang="zh-CN" sz="1600" dirty="0">
                <a:solidFill>
                  <a:schemeClr val="tx1">
                    <a:lumMod val="95000"/>
                    <a:lumOff val="5000"/>
                  </a:schemeClr>
                </a:solidFill>
              </a:rPr>
              <a:t>ChatGPT</a:t>
            </a:r>
            <a:r>
              <a:rPr lang="zh-CN" altLang="en-US" sz="1600" dirty="0">
                <a:solidFill>
                  <a:schemeClr val="tx1">
                    <a:lumMod val="95000"/>
                    <a:lumOff val="5000"/>
                  </a:schemeClr>
                </a:solidFill>
              </a:rPr>
              <a:t>这样的大模型之所以涌现出了复杂的逻辑推理能力，多少是因为其学习了代码生成，在这个过程中大语言模型学会了</a:t>
            </a:r>
            <a:r>
              <a:rPr lang="en-US" altLang="zh-CN" sz="1600" dirty="0">
                <a:solidFill>
                  <a:schemeClr val="tx1">
                    <a:lumMod val="95000"/>
                    <a:lumOff val="5000"/>
                  </a:schemeClr>
                </a:solidFill>
              </a:rPr>
              <a:t>Reasoning</a:t>
            </a:r>
          </a:p>
        </p:txBody>
      </p:sp>
      <p:sp>
        <p:nvSpPr>
          <p:cNvPr id="3" name="文本框 2">
            <a:extLst>
              <a:ext uri="{FF2B5EF4-FFF2-40B4-BE49-F238E27FC236}">
                <a16:creationId xmlns:a16="http://schemas.microsoft.com/office/drawing/2014/main" id="{59256C6C-4F04-582A-43B5-9A1605933B5B}"/>
              </a:ext>
            </a:extLst>
          </p:cNvPr>
          <p:cNvSpPr txBox="1"/>
          <p:nvPr/>
        </p:nvSpPr>
        <p:spPr>
          <a:xfrm>
            <a:off x="2462463" y="6200455"/>
            <a:ext cx="7267073" cy="369332"/>
          </a:xfrm>
          <a:prstGeom prst="rect">
            <a:avLst/>
          </a:prstGeom>
          <a:noFill/>
        </p:spPr>
        <p:txBody>
          <a:bodyPr wrap="square" rtlCol="0">
            <a:spAutoFit/>
          </a:bodyPr>
          <a:lstStyle/>
          <a:p>
            <a:pPr algn="ctr"/>
            <a:r>
              <a:rPr lang="en-US" altLang="zh-CN" b="1" i="1" dirty="0">
                <a:solidFill>
                  <a:srgbClr val="D83931"/>
                </a:solidFill>
                <a:effectLst/>
              </a:rPr>
              <a:t>Tune GPT-3</a:t>
            </a:r>
            <a:r>
              <a:rPr lang="zh-CN" altLang="en-US" b="1" i="1" dirty="0">
                <a:solidFill>
                  <a:srgbClr val="D83931"/>
                </a:solidFill>
                <a:effectLst/>
              </a:rPr>
              <a:t>以让其学会代码是我们收集的通往</a:t>
            </a:r>
            <a:r>
              <a:rPr lang="en-US" altLang="zh-CN" b="1" i="1" dirty="0">
                <a:solidFill>
                  <a:srgbClr val="D83931"/>
                </a:solidFill>
                <a:effectLst/>
              </a:rPr>
              <a:t>ChatGPT</a:t>
            </a:r>
            <a:r>
              <a:rPr lang="zh-CN" altLang="en-US" b="1" i="1" dirty="0">
                <a:solidFill>
                  <a:srgbClr val="D83931"/>
                </a:solidFill>
                <a:effectLst/>
              </a:rPr>
              <a:t>的第一块拼图！</a:t>
            </a:r>
            <a:endParaRPr lang="zh-CN" altLang="en-US" dirty="0"/>
          </a:p>
        </p:txBody>
      </p:sp>
    </p:spTree>
    <p:extLst>
      <p:ext uri="{BB962C8B-B14F-4D97-AF65-F5344CB8AC3E}">
        <p14:creationId xmlns:p14="http://schemas.microsoft.com/office/powerpoint/2010/main" val="4049483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4363536" y="514289"/>
            <a:ext cx="3464988" cy="646331"/>
          </a:xfrm>
          <a:prstGeom prst="rect">
            <a:avLst/>
          </a:prstGeom>
          <a:noFill/>
        </p:spPr>
        <p:txBody>
          <a:bodyPr wrap="none" rtlCol="0">
            <a:spAutoFit/>
          </a:bodyPr>
          <a:lstStyle/>
          <a:p>
            <a:pPr algn="ctr"/>
            <a:r>
              <a:rPr lang="en-US" altLang="zh-CN" sz="3600" b="1" dirty="0">
                <a:solidFill>
                  <a:srgbClr val="828979"/>
                </a:solidFill>
              </a:rPr>
              <a:t>Prompt</a:t>
            </a:r>
            <a:r>
              <a:rPr lang="zh-CN" altLang="en-US" sz="3600" b="1" dirty="0">
                <a:solidFill>
                  <a:srgbClr val="828979"/>
                </a:solidFill>
              </a:rPr>
              <a:t>正式开始</a:t>
            </a:r>
            <a:endParaRPr lang="en-US" altLang="zh-CN" sz="3600" b="1" dirty="0">
              <a:solidFill>
                <a:srgbClr val="828979"/>
              </a:solidFill>
            </a:endParaRPr>
          </a:p>
        </p:txBody>
      </p:sp>
      <p:pic>
        <p:nvPicPr>
          <p:cNvPr id="4" name="图片 3" descr="图形用户界面, 文本&#10;&#10;描述已自动生成">
            <a:extLst>
              <a:ext uri="{FF2B5EF4-FFF2-40B4-BE49-F238E27FC236}">
                <a16:creationId xmlns:a16="http://schemas.microsoft.com/office/drawing/2014/main" id="{E7FDCD70-ADDD-07FB-6373-86888AAE6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041" y="1256884"/>
            <a:ext cx="9501917" cy="5422243"/>
          </a:xfrm>
          <a:prstGeom prst="rect">
            <a:avLst/>
          </a:prstGeom>
        </p:spPr>
      </p:pic>
    </p:spTree>
    <p:extLst>
      <p:ext uri="{BB962C8B-B14F-4D97-AF65-F5344CB8AC3E}">
        <p14:creationId xmlns:p14="http://schemas.microsoft.com/office/powerpoint/2010/main" val="23019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4533491" y="514289"/>
            <a:ext cx="3125087" cy="646331"/>
          </a:xfrm>
          <a:prstGeom prst="rect">
            <a:avLst/>
          </a:prstGeom>
          <a:noFill/>
        </p:spPr>
        <p:txBody>
          <a:bodyPr wrap="none" rtlCol="0">
            <a:spAutoFit/>
          </a:bodyPr>
          <a:lstStyle/>
          <a:p>
            <a:pPr algn="ctr"/>
            <a:r>
              <a:rPr lang="en-US" altLang="zh-CN" sz="3600" b="1" dirty="0">
                <a:solidFill>
                  <a:srgbClr val="828979"/>
                </a:solidFill>
              </a:rPr>
              <a:t>GPT3 -&gt; GPT3.5</a:t>
            </a:r>
          </a:p>
        </p:txBody>
      </p:sp>
      <p:pic>
        <p:nvPicPr>
          <p:cNvPr id="5" name="图片 4" descr="日程表&#10;&#10;描述已自动生成">
            <a:extLst>
              <a:ext uri="{FF2B5EF4-FFF2-40B4-BE49-F238E27FC236}">
                <a16:creationId xmlns:a16="http://schemas.microsoft.com/office/drawing/2014/main" id="{54A986F4-61B5-80D7-AB26-2DF8173E3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151" y="1073031"/>
            <a:ext cx="9815698" cy="5642094"/>
          </a:xfrm>
          <a:prstGeom prst="rect">
            <a:avLst/>
          </a:prstGeom>
        </p:spPr>
      </p:pic>
    </p:spTree>
    <p:extLst>
      <p:ext uri="{BB962C8B-B14F-4D97-AF65-F5344CB8AC3E}">
        <p14:creationId xmlns:p14="http://schemas.microsoft.com/office/powerpoint/2010/main" val="43986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388312" y="514289"/>
            <a:ext cx="11415434" cy="646331"/>
          </a:xfrm>
          <a:prstGeom prst="rect">
            <a:avLst/>
          </a:prstGeom>
          <a:noFill/>
        </p:spPr>
        <p:txBody>
          <a:bodyPr wrap="none" rtlCol="0">
            <a:spAutoFit/>
          </a:bodyPr>
          <a:lstStyle/>
          <a:p>
            <a:pPr algn="ctr"/>
            <a:r>
              <a:rPr lang="zh-CN" altLang="en-US" sz="3600" b="1" dirty="0">
                <a:solidFill>
                  <a:srgbClr val="828979"/>
                </a:solidFill>
              </a:rPr>
              <a:t>概念辨析：</a:t>
            </a:r>
            <a:r>
              <a:rPr lang="en-US" altLang="zh-CN" sz="3600" b="1" dirty="0">
                <a:solidFill>
                  <a:srgbClr val="828979"/>
                </a:solidFill>
              </a:rPr>
              <a:t>Prompting</a:t>
            </a:r>
            <a:r>
              <a:rPr lang="zh-CN" altLang="en-US" sz="3600" b="1" dirty="0">
                <a:solidFill>
                  <a:srgbClr val="828979"/>
                </a:solidFill>
              </a:rPr>
              <a:t>、</a:t>
            </a:r>
            <a:r>
              <a:rPr lang="en-US" altLang="zh-CN" sz="3600" b="1" dirty="0">
                <a:solidFill>
                  <a:srgbClr val="828979"/>
                </a:solidFill>
              </a:rPr>
              <a:t>Prompt Tuning</a:t>
            </a:r>
            <a:r>
              <a:rPr lang="zh-CN" altLang="en-US" sz="3600" b="1" dirty="0">
                <a:solidFill>
                  <a:srgbClr val="828979"/>
                </a:solidFill>
              </a:rPr>
              <a:t>和</a:t>
            </a:r>
            <a:r>
              <a:rPr lang="en-US" altLang="zh-CN" sz="3600" b="1" dirty="0">
                <a:solidFill>
                  <a:srgbClr val="828979"/>
                </a:solidFill>
              </a:rPr>
              <a:t>Prompt Learning</a:t>
            </a:r>
          </a:p>
        </p:txBody>
      </p:sp>
      <p:sp>
        <p:nvSpPr>
          <p:cNvPr id="5" name="TextBox 30">
            <a:extLst>
              <a:ext uri="{FF2B5EF4-FFF2-40B4-BE49-F238E27FC236}">
                <a16:creationId xmlns:a16="http://schemas.microsoft.com/office/drawing/2014/main" id="{5753964F-CF2C-C963-23E4-CFC574083EC0}"/>
              </a:ext>
            </a:extLst>
          </p:cNvPr>
          <p:cNvSpPr txBox="1"/>
          <p:nvPr/>
        </p:nvSpPr>
        <p:spPr>
          <a:xfrm>
            <a:off x="388312" y="1333500"/>
            <a:ext cx="4707312"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1. Prompting</a:t>
            </a:r>
            <a:r>
              <a:rPr lang="zh-CN" altLang="en-US" b="1" dirty="0">
                <a:solidFill>
                  <a:schemeClr val="tx1">
                    <a:lumMod val="95000"/>
                    <a:lumOff val="5000"/>
                  </a:schemeClr>
                </a:solidFill>
              </a:rPr>
              <a:t>：</a:t>
            </a:r>
            <a:endParaRPr lang="en-US" altLang="zh-CN" b="1" dirty="0">
              <a:solidFill>
                <a:schemeClr val="tx1">
                  <a:lumMod val="95000"/>
                  <a:lumOff val="5000"/>
                </a:schemeClr>
              </a:solidFill>
            </a:endParaRPr>
          </a:p>
        </p:txBody>
      </p:sp>
      <p:sp>
        <p:nvSpPr>
          <p:cNvPr id="6" name="文本框 5">
            <a:extLst>
              <a:ext uri="{FF2B5EF4-FFF2-40B4-BE49-F238E27FC236}">
                <a16:creationId xmlns:a16="http://schemas.microsoft.com/office/drawing/2014/main" id="{72524BB8-EA4C-C422-861D-C7ED5644C38C}"/>
              </a:ext>
            </a:extLst>
          </p:cNvPr>
          <p:cNvSpPr txBox="1"/>
          <p:nvPr/>
        </p:nvSpPr>
        <p:spPr>
          <a:xfrm>
            <a:off x="505729" y="1699537"/>
            <a:ext cx="11298017"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指的是给语言模型输入一段特定的文本（即提示词），从而引导模型去生成特定的我们想要的输出文本</a:t>
            </a:r>
            <a:endParaRPr lang="en-US" altLang="zh-CN" sz="1600" dirty="0">
              <a:solidFill>
                <a:schemeClr val="tx1">
                  <a:lumMod val="95000"/>
                  <a:lumOff val="5000"/>
                </a:schemeClr>
              </a:solidFill>
            </a:endParaRPr>
          </a:p>
          <a:p>
            <a:pPr marL="285750" indent="-285750">
              <a:buFont typeface="Arial" panose="020B0604020202020204" pitchFamily="34" charset="0"/>
              <a:buChar char="•"/>
            </a:pP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其实就类似在</a:t>
            </a:r>
            <a:r>
              <a:rPr lang="en-US" altLang="zh-CN" sz="1600" dirty="0">
                <a:solidFill>
                  <a:schemeClr val="tx1">
                    <a:lumMod val="95000"/>
                    <a:lumOff val="5000"/>
                  </a:schemeClr>
                </a:solidFill>
              </a:rPr>
              <a:t>ChatGPT</a:t>
            </a:r>
            <a:r>
              <a:rPr lang="zh-CN" altLang="en-US" sz="1600" dirty="0">
                <a:solidFill>
                  <a:schemeClr val="tx1">
                    <a:lumMod val="95000"/>
                    <a:lumOff val="5000"/>
                  </a:schemeClr>
                </a:solidFill>
              </a:rPr>
              <a:t>里打字的过程</a:t>
            </a:r>
            <a:endParaRPr lang="en-US" altLang="zh-CN" sz="1600" dirty="0">
              <a:solidFill>
                <a:schemeClr val="tx1">
                  <a:lumMod val="95000"/>
                  <a:lumOff val="5000"/>
                </a:schemeClr>
              </a:solidFill>
            </a:endParaRPr>
          </a:p>
        </p:txBody>
      </p:sp>
      <p:sp>
        <p:nvSpPr>
          <p:cNvPr id="7" name="TextBox 30">
            <a:extLst>
              <a:ext uri="{FF2B5EF4-FFF2-40B4-BE49-F238E27FC236}">
                <a16:creationId xmlns:a16="http://schemas.microsoft.com/office/drawing/2014/main" id="{FD4CB9BF-558D-B6BD-2F64-383A0AFBA959}"/>
              </a:ext>
            </a:extLst>
          </p:cNvPr>
          <p:cNvSpPr txBox="1"/>
          <p:nvPr/>
        </p:nvSpPr>
        <p:spPr>
          <a:xfrm>
            <a:off x="388312" y="2619572"/>
            <a:ext cx="4707312"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2. Prompt tuning</a:t>
            </a:r>
            <a:r>
              <a:rPr lang="zh-CN" altLang="en-US" b="1" dirty="0">
                <a:solidFill>
                  <a:schemeClr val="tx1">
                    <a:lumMod val="95000"/>
                    <a:lumOff val="5000"/>
                  </a:schemeClr>
                </a:solidFill>
              </a:rPr>
              <a:t>：</a:t>
            </a:r>
            <a:endParaRPr lang="en-US" altLang="zh-CN" b="1" dirty="0">
              <a:solidFill>
                <a:schemeClr val="tx1">
                  <a:lumMod val="95000"/>
                  <a:lumOff val="5000"/>
                </a:schemeClr>
              </a:solidFill>
            </a:endParaRPr>
          </a:p>
        </p:txBody>
      </p:sp>
      <p:sp>
        <p:nvSpPr>
          <p:cNvPr id="8" name="文本框 7">
            <a:extLst>
              <a:ext uri="{FF2B5EF4-FFF2-40B4-BE49-F238E27FC236}">
                <a16:creationId xmlns:a16="http://schemas.microsoft.com/office/drawing/2014/main" id="{A0A26D95-62B6-8E6E-1850-A9A8C78CE102}"/>
              </a:ext>
            </a:extLst>
          </p:cNvPr>
          <p:cNvSpPr txBox="1"/>
          <p:nvPr/>
        </p:nvSpPr>
        <p:spPr>
          <a:xfrm>
            <a:off x="505728" y="2985609"/>
            <a:ext cx="11298017"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和微调会更接近，是自动化生成“软提示”的一种方法</a:t>
            </a:r>
            <a:endParaRPr lang="en-US" altLang="zh-CN" sz="1600" dirty="0">
              <a:solidFill>
                <a:schemeClr val="tx1">
                  <a:lumMod val="95000"/>
                  <a:lumOff val="5000"/>
                </a:schemeClr>
              </a:solidFill>
            </a:endParaRPr>
          </a:p>
          <a:p>
            <a:pPr marL="285750" indent="-285750">
              <a:buFont typeface="Arial" panose="020B0604020202020204" pitchFamily="34" charset="0"/>
              <a:buChar char="•"/>
            </a:pP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en-US" altLang="zh-CN" sz="1600" dirty="0">
                <a:solidFill>
                  <a:schemeClr val="tx1">
                    <a:lumMod val="95000"/>
                    <a:lumOff val="5000"/>
                  </a:schemeClr>
                </a:solidFill>
              </a:rPr>
              <a:t>Prompt tuning</a:t>
            </a:r>
            <a:r>
              <a:rPr lang="zh-CN" altLang="en-US" sz="1600" dirty="0">
                <a:solidFill>
                  <a:schemeClr val="tx1">
                    <a:lumMod val="95000"/>
                    <a:lumOff val="5000"/>
                  </a:schemeClr>
                </a:solidFill>
              </a:rPr>
              <a:t>是微调的一种特殊形式，它是会改变模型的权重参数的，但它又比</a:t>
            </a:r>
            <a:r>
              <a:rPr lang="en-US" altLang="zh-CN" sz="1600" dirty="0">
                <a:solidFill>
                  <a:schemeClr val="tx1">
                    <a:lumMod val="95000"/>
                    <a:lumOff val="5000"/>
                  </a:schemeClr>
                </a:solidFill>
              </a:rPr>
              <a:t>fine-tuning</a:t>
            </a:r>
            <a:r>
              <a:rPr lang="zh-CN" altLang="en-US" sz="1600" dirty="0">
                <a:solidFill>
                  <a:schemeClr val="tx1">
                    <a:lumMod val="95000"/>
                    <a:lumOff val="5000"/>
                  </a:schemeClr>
                </a:solidFill>
              </a:rPr>
              <a:t>参数高效得多</a:t>
            </a:r>
            <a:endParaRPr lang="en-US" altLang="zh-CN" sz="1600" dirty="0">
              <a:solidFill>
                <a:schemeClr val="tx1">
                  <a:lumMod val="95000"/>
                  <a:lumOff val="5000"/>
                </a:schemeClr>
              </a:solidFill>
            </a:endParaRPr>
          </a:p>
        </p:txBody>
      </p:sp>
      <p:sp>
        <p:nvSpPr>
          <p:cNvPr id="9" name="TextBox 30">
            <a:extLst>
              <a:ext uri="{FF2B5EF4-FFF2-40B4-BE49-F238E27FC236}">
                <a16:creationId xmlns:a16="http://schemas.microsoft.com/office/drawing/2014/main" id="{F3C87D25-4D8A-D3FE-86EB-E0A0A9A13367}"/>
              </a:ext>
            </a:extLst>
          </p:cNvPr>
          <p:cNvSpPr txBox="1"/>
          <p:nvPr/>
        </p:nvSpPr>
        <p:spPr>
          <a:xfrm>
            <a:off x="388312" y="3908237"/>
            <a:ext cx="4707312"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3. Prompt Learning</a:t>
            </a:r>
            <a:r>
              <a:rPr lang="zh-CN" altLang="en-US" b="1" dirty="0">
                <a:solidFill>
                  <a:schemeClr val="tx1">
                    <a:lumMod val="95000"/>
                    <a:lumOff val="5000"/>
                  </a:schemeClr>
                </a:solidFill>
              </a:rPr>
              <a:t>：</a:t>
            </a:r>
            <a:endParaRPr lang="en-US" altLang="zh-CN" b="1" dirty="0">
              <a:solidFill>
                <a:schemeClr val="tx1">
                  <a:lumMod val="95000"/>
                  <a:lumOff val="5000"/>
                </a:schemeClr>
              </a:solidFill>
            </a:endParaRPr>
          </a:p>
        </p:txBody>
      </p:sp>
      <p:sp>
        <p:nvSpPr>
          <p:cNvPr id="10" name="文本框 9">
            <a:extLst>
              <a:ext uri="{FF2B5EF4-FFF2-40B4-BE49-F238E27FC236}">
                <a16:creationId xmlns:a16="http://schemas.microsoft.com/office/drawing/2014/main" id="{AAF7C0F5-6C26-CAD5-270D-C71AA75C624B}"/>
              </a:ext>
            </a:extLst>
          </p:cNvPr>
          <p:cNvSpPr txBox="1"/>
          <p:nvPr/>
        </p:nvSpPr>
        <p:spPr>
          <a:xfrm>
            <a:off x="505728" y="4271681"/>
            <a:ext cx="10480830" cy="1323439"/>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是一个非常</a:t>
            </a:r>
            <a:r>
              <a:rPr lang="en-US" altLang="zh-CN" sz="1600" dirty="0">
                <a:solidFill>
                  <a:schemeClr val="tx1">
                    <a:lumMod val="95000"/>
                    <a:lumOff val="5000"/>
                  </a:schemeClr>
                </a:solidFill>
              </a:rPr>
              <a:t>General</a:t>
            </a:r>
            <a:r>
              <a:rPr lang="zh-CN" altLang="en-US" sz="1600" dirty="0">
                <a:solidFill>
                  <a:schemeClr val="tx1">
                    <a:lumMod val="95000"/>
                    <a:lumOff val="5000"/>
                  </a:schemeClr>
                </a:solidFill>
              </a:rPr>
              <a:t>的术语</a:t>
            </a:r>
            <a:endParaRPr lang="en-US" altLang="zh-CN" sz="1600" dirty="0">
              <a:solidFill>
                <a:schemeClr val="tx1">
                  <a:lumMod val="95000"/>
                  <a:lumOff val="5000"/>
                </a:schemeClr>
              </a:solidFill>
            </a:endParaRPr>
          </a:p>
          <a:p>
            <a:pPr marL="285750" indent="-285750">
              <a:buFont typeface="Arial" panose="020B0604020202020204" pitchFamily="34" charset="0"/>
              <a:buChar char="•"/>
            </a:pP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可以理解为涉及到提示词的机器学习范式都算是提示学习</a:t>
            </a:r>
            <a:endParaRPr lang="en-US" altLang="zh-CN" sz="1600" dirty="0">
              <a:solidFill>
                <a:schemeClr val="tx1">
                  <a:lumMod val="95000"/>
                  <a:lumOff val="5000"/>
                </a:schemeClr>
              </a:solidFill>
            </a:endParaRPr>
          </a:p>
          <a:p>
            <a:pPr marL="285750" indent="-285750">
              <a:buFont typeface="Arial" panose="020B0604020202020204" pitchFamily="34" charset="0"/>
              <a:buChar char="•"/>
            </a:pP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简单来说是通过一些方法编辑下游任务的输入，使其形式上模拟模型预训练过程使用的数据与任务</a:t>
            </a:r>
            <a:endParaRPr lang="en-US" altLang="zh-CN" sz="1600" dirty="0">
              <a:solidFill>
                <a:schemeClr val="tx1">
                  <a:lumMod val="95000"/>
                  <a:lumOff val="5000"/>
                </a:schemeClr>
              </a:solidFill>
            </a:endParaRPr>
          </a:p>
        </p:txBody>
      </p:sp>
    </p:spTree>
    <p:extLst>
      <p:ext uri="{BB962C8B-B14F-4D97-AF65-F5344CB8AC3E}">
        <p14:creationId xmlns:p14="http://schemas.microsoft.com/office/powerpoint/2010/main" val="24710538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2699493" y="550454"/>
            <a:ext cx="6793013" cy="646331"/>
          </a:xfrm>
          <a:prstGeom prst="rect">
            <a:avLst/>
          </a:prstGeom>
          <a:noFill/>
        </p:spPr>
        <p:txBody>
          <a:bodyPr wrap="none" rtlCol="0">
            <a:spAutoFit/>
          </a:bodyPr>
          <a:lstStyle/>
          <a:p>
            <a:pPr algn="ctr"/>
            <a:r>
              <a:rPr lang="zh-CN" altLang="en-US" sz="3600" b="1" dirty="0">
                <a:solidFill>
                  <a:srgbClr val="828979"/>
                </a:solidFill>
              </a:rPr>
              <a:t>语言范式的发展</a:t>
            </a:r>
            <a:r>
              <a:rPr lang="en-US" altLang="zh-CN" sz="3600" b="1" dirty="0">
                <a:solidFill>
                  <a:srgbClr val="828979"/>
                </a:solidFill>
              </a:rPr>
              <a:t>——</a:t>
            </a:r>
            <a:r>
              <a:rPr lang="zh-CN" altLang="en-US" sz="3600" b="1" dirty="0">
                <a:solidFill>
                  <a:srgbClr val="828979"/>
                </a:solidFill>
              </a:rPr>
              <a:t>为了实现</a:t>
            </a:r>
            <a:r>
              <a:rPr lang="en-US" altLang="zh-CN" sz="3600" b="1" dirty="0">
                <a:solidFill>
                  <a:srgbClr val="828979"/>
                </a:solidFill>
              </a:rPr>
              <a:t>AGI</a:t>
            </a:r>
          </a:p>
        </p:txBody>
      </p:sp>
      <p:sp>
        <p:nvSpPr>
          <p:cNvPr id="9" name="TextBox 30">
            <a:extLst>
              <a:ext uri="{FF2B5EF4-FFF2-40B4-BE49-F238E27FC236}">
                <a16:creationId xmlns:a16="http://schemas.microsoft.com/office/drawing/2014/main" id="{F3C87D25-4D8A-D3FE-86EB-E0A0A9A13367}"/>
              </a:ext>
            </a:extLst>
          </p:cNvPr>
          <p:cNvSpPr txBox="1"/>
          <p:nvPr/>
        </p:nvSpPr>
        <p:spPr>
          <a:xfrm>
            <a:off x="781049" y="4216436"/>
            <a:ext cx="4707312"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1. </a:t>
            </a:r>
            <a:r>
              <a:rPr lang="zh-CN" altLang="en-US" b="1" dirty="0">
                <a:solidFill>
                  <a:schemeClr val="tx1">
                    <a:lumMod val="95000"/>
                    <a:lumOff val="5000"/>
                  </a:schemeClr>
                </a:solidFill>
              </a:rPr>
              <a:t>传统的预训练 </a:t>
            </a:r>
            <a:r>
              <a:rPr lang="en-US" altLang="zh-CN" b="1" dirty="0">
                <a:solidFill>
                  <a:schemeClr val="tx1">
                    <a:lumMod val="95000"/>
                    <a:lumOff val="5000"/>
                  </a:schemeClr>
                </a:solidFill>
              </a:rPr>
              <a:t>+ </a:t>
            </a:r>
            <a:r>
              <a:rPr lang="zh-CN" altLang="en-US" b="1" dirty="0">
                <a:solidFill>
                  <a:schemeClr val="tx1">
                    <a:lumMod val="95000"/>
                    <a:lumOff val="5000"/>
                  </a:schemeClr>
                </a:solidFill>
              </a:rPr>
              <a:t>微调：</a:t>
            </a:r>
            <a:endParaRPr lang="en-US" altLang="zh-CN" b="1" dirty="0">
              <a:solidFill>
                <a:schemeClr val="tx1">
                  <a:lumMod val="95000"/>
                  <a:lumOff val="5000"/>
                </a:schemeClr>
              </a:solidFill>
            </a:endParaRPr>
          </a:p>
        </p:txBody>
      </p:sp>
      <p:sp>
        <p:nvSpPr>
          <p:cNvPr id="10" name="文本框 9">
            <a:extLst>
              <a:ext uri="{FF2B5EF4-FFF2-40B4-BE49-F238E27FC236}">
                <a16:creationId xmlns:a16="http://schemas.microsoft.com/office/drawing/2014/main" id="{AAF7C0F5-6C26-CAD5-270D-C71AA75C624B}"/>
              </a:ext>
            </a:extLst>
          </p:cNvPr>
          <p:cNvSpPr txBox="1"/>
          <p:nvPr/>
        </p:nvSpPr>
        <p:spPr>
          <a:xfrm>
            <a:off x="781049" y="4646438"/>
            <a:ext cx="10480830"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预训练完后，利用有标签的下游数据集对模型做微调，这需要改变模型的权重与偏置参数</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而后，基于下游任务输入</a:t>
            </a:r>
            <a:r>
              <a:rPr lang="en-US" altLang="zh-CN" sz="1600" dirty="0">
                <a:solidFill>
                  <a:schemeClr val="tx1">
                    <a:lumMod val="95000"/>
                    <a:lumOff val="5000"/>
                  </a:schemeClr>
                </a:solidFill>
              </a:rPr>
              <a:t>x</a:t>
            </a:r>
            <a:r>
              <a:rPr lang="zh-CN" altLang="en-US" sz="1600" dirty="0">
                <a:solidFill>
                  <a:schemeClr val="tx1">
                    <a:lumMod val="95000"/>
                    <a:lumOff val="5000"/>
                  </a:schemeClr>
                </a:solidFill>
              </a:rPr>
              <a:t>，模型预测输出</a:t>
            </a:r>
            <a:r>
              <a:rPr lang="en-US" altLang="zh-CN" sz="1600" dirty="0">
                <a:solidFill>
                  <a:schemeClr val="tx1">
                    <a:lumMod val="95000"/>
                    <a:lumOff val="5000"/>
                  </a:schemeClr>
                </a:solidFill>
              </a:rPr>
              <a:t>y: P(</a:t>
            </a:r>
            <a:r>
              <a:rPr lang="en-US" altLang="zh-CN" sz="1600" dirty="0" err="1">
                <a:solidFill>
                  <a:schemeClr val="tx1">
                    <a:lumMod val="95000"/>
                    <a:lumOff val="5000"/>
                  </a:schemeClr>
                </a:solidFill>
              </a:rPr>
              <a:t>y|x</a:t>
            </a:r>
            <a:r>
              <a:rPr lang="en-US" altLang="zh-CN" sz="1600" dirty="0">
                <a:solidFill>
                  <a:schemeClr val="tx1">
                    <a:lumMod val="95000"/>
                    <a:lumOff val="5000"/>
                  </a:schemeClr>
                </a:solidFill>
              </a:rPr>
              <a:t>)</a:t>
            </a:r>
          </a:p>
        </p:txBody>
      </p:sp>
      <p:sp>
        <p:nvSpPr>
          <p:cNvPr id="3" name="TextBox 30">
            <a:extLst>
              <a:ext uri="{FF2B5EF4-FFF2-40B4-BE49-F238E27FC236}">
                <a16:creationId xmlns:a16="http://schemas.microsoft.com/office/drawing/2014/main" id="{60B796FB-4390-FCAF-8127-C98E73022AE1}"/>
              </a:ext>
            </a:extLst>
          </p:cNvPr>
          <p:cNvSpPr txBox="1"/>
          <p:nvPr/>
        </p:nvSpPr>
        <p:spPr>
          <a:xfrm>
            <a:off x="781049" y="1792042"/>
            <a:ext cx="4933951" cy="2271391"/>
          </a:xfrm>
          <a:prstGeom prst="rect">
            <a:avLst/>
          </a:prstGeom>
          <a:noFill/>
        </p:spPr>
        <p:txBody>
          <a:bodyPr wrap="square" lIns="0" tIns="0" rIns="0" bIns="0" rtlCol="0" anchor="t">
            <a:spAutoFit/>
          </a:bodyPr>
          <a:lstStyle/>
          <a:p>
            <a:pPr marL="342900" indent="-342900" algn="just" defTabSz="1219170">
              <a:spcBef>
                <a:spcPct val="20000"/>
              </a:spcBef>
              <a:buFont typeface="+mj-lt"/>
              <a:buAutoNum type="arabicPeriod"/>
              <a:defRPr/>
            </a:pPr>
            <a:r>
              <a:rPr lang="zh-CN" altLang="en-US" dirty="0">
                <a:solidFill>
                  <a:schemeClr val="tx1">
                    <a:lumMod val="95000"/>
                    <a:lumOff val="5000"/>
                  </a:schemeClr>
                </a:solidFill>
              </a:rPr>
              <a:t>基于符号主义的全监督学习时代</a:t>
            </a:r>
            <a:endParaRPr lang="en-US" altLang="zh-CN" dirty="0">
              <a:solidFill>
                <a:schemeClr val="tx1">
                  <a:lumMod val="95000"/>
                  <a:lumOff val="5000"/>
                </a:schemeClr>
              </a:solidFill>
            </a:endParaRPr>
          </a:p>
          <a:p>
            <a:pPr marL="342900" indent="-342900" algn="just" defTabSz="1219170">
              <a:spcBef>
                <a:spcPct val="20000"/>
              </a:spcBef>
              <a:buFont typeface="+mj-lt"/>
              <a:buAutoNum type="arabicPeriod"/>
              <a:defRPr/>
            </a:pPr>
            <a:endParaRPr lang="en-US" altLang="zh-CN" dirty="0">
              <a:solidFill>
                <a:schemeClr val="tx1">
                  <a:lumMod val="95000"/>
                  <a:lumOff val="5000"/>
                </a:schemeClr>
              </a:solidFill>
            </a:endParaRPr>
          </a:p>
          <a:p>
            <a:pPr marL="342900" indent="-342900" algn="just" defTabSz="1219170">
              <a:spcBef>
                <a:spcPct val="20000"/>
              </a:spcBef>
              <a:buFont typeface="+mj-lt"/>
              <a:buAutoNum type="arabicPeriod"/>
              <a:defRPr/>
            </a:pPr>
            <a:r>
              <a:rPr lang="zh-CN" altLang="en-US" dirty="0">
                <a:effectLst/>
              </a:rPr>
              <a:t>基于神经网络的全监督学习时代</a:t>
            </a:r>
            <a:endParaRPr lang="zh-CN" altLang="en-US" dirty="0"/>
          </a:p>
          <a:p>
            <a:pPr marL="342900" indent="-342900" algn="just" defTabSz="1219170">
              <a:spcBef>
                <a:spcPct val="20000"/>
              </a:spcBef>
              <a:buFont typeface="+mj-lt"/>
              <a:buAutoNum type="arabicPeriod"/>
              <a:defRPr/>
            </a:pPr>
            <a:endParaRPr lang="en-US" altLang="zh-CN" dirty="0">
              <a:solidFill>
                <a:schemeClr val="tx1">
                  <a:lumMod val="95000"/>
                  <a:lumOff val="5000"/>
                </a:schemeClr>
              </a:solidFill>
            </a:endParaRPr>
          </a:p>
          <a:p>
            <a:pPr marL="342900" indent="-342900" algn="just" defTabSz="1219170">
              <a:spcBef>
                <a:spcPct val="20000"/>
              </a:spcBef>
              <a:buFont typeface="+mj-lt"/>
              <a:buAutoNum type="arabicPeriod"/>
              <a:defRPr/>
            </a:pPr>
            <a:r>
              <a:rPr lang="zh-CN" altLang="en-US" dirty="0">
                <a:effectLst/>
              </a:rPr>
              <a:t>预训练 </a:t>
            </a:r>
            <a:r>
              <a:rPr lang="en-US" altLang="zh-CN" dirty="0">
                <a:effectLst/>
              </a:rPr>
              <a:t>+ </a:t>
            </a:r>
            <a:r>
              <a:rPr lang="zh-CN" altLang="en-US" dirty="0">
                <a:effectLst/>
              </a:rPr>
              <a:t>微调阶段</a:t>
            </a:r>
            <a:endParaRPr lang="zh-CN" altLang="en-US" dirty="0"/>
          </a:p>
          <a:p>
            <a:pPr marL="342900" indent="-342900" algn="just" defTabSz="1219170">
              <a:spcBef>
                <a:spcPct val="20000"/>
              </a:spcBef>
              <a:buFont typeface="+mj-lt"/>
              <a:buAutoNum type="arabicPeriod"/>
              <a:defRPr/>
            </a:pPr>
            <a:endParaRPr lang="en-US" altLang="zh-CN" dirty="0">
              <a:solidFill>
                <a:schemeClr val="tx1">
                  <a:lumMod val="95000"/>
                  <a:lumOff val="5000"/>
                </a:schemeClr>
              </a:solidFill>
            </a:endParaRPr>
          </a:p>
          <a:p>
            <a:pPr marL="342900" indent="-342900" algn="just" defTabSz="1219170">
              <a:spcBef>
                <a:spcPct val="20000"/>
              </a:spcBef>
              <a:buFont typeface="+mj-lt"/>
              <a:buAutoNum type="arabicPeriod"/>
              <a:defRPr/>
            </a:pPr>
            <a:r>
              <a:rPr lang="zh-CN" altLang="en-US" dirty="0">
                <a:effectLst/>
              </a:rPr>
              <a:t>预训练 </a:t>
            </a:r>
            <a:r>
              <a:rPr lang="en-US" altLang="zh-CN" dirty="0">
                <a:effectLst/>
              </a:rPr>
              <a:t>+ </a:t>
            </a:r>
            <a:r>
              <a:rPr lang="zh-CN" altLang="en-US" dirty="0">
                <a:effectLst/>
              </a:rPr>
              <a:t>提示词 </a:t>
            </a:r>
            <a:r>
              <a:rPr lang="en-US" altLang="zh-CN" dirty="0">
                <a:effectLst/>
              </a:rPr>
              <a:t>+ </a:t>
            </a:r>
            <a:r>
              <a:rPr lang="zh-CN" altLang="en-US" dirty="0">
                <a:effectLst/>
              </a:rPr>
              <a:t>预测阶段</a:t>
            </a:r>
            <a:endParaRPr lang="zh-CN" altLang="en-US" dirty="0"/>
          </a:p>
        </p:txBody>
      </p:sp>
      <p:sp>
        <p:nvSpPr>
          <p:cNvPr id="4" name="文本框 3">
            <a:extLst>
              <a:ext uri="{FF2B5EF4-FFF2-40B4-BE49-F238E27FC236}">
                <a16:creationId xmlns:a16="http://schemas.microsoft.com/office/drawing/2014/main" id="{C331D8D9-F977-17D3-0979-4DABD43DCFBE}"/>
              </a:ext>
            </a:extLst>
          </p:cNvPr>
          <p:cNvSpPr txBox="1"/>
          <p:nvPr/>
        </p:nvSpPr>
        <p:spPr>
          <a:xfrm>
            <a:off x="781049" y="1269707"/>
            <a:ext cx="6762750" cy="369332"/>
          </a:xfrm>
          <a:prstGeom prst="rect">
            <a:avLst/>
          </a:prstGeom>
          <a:noFill/>
        </p:spPr>
        <p:txBody>
          <a:bodyPr wrap="square" rtlCol="0">
            <a:spAutoFit/>
          </a:bodyPr>
          <a:lstStyle/>
          <a:p>
            <a:r>
              <a:rPr lang="zh-CN" altLang="en-US" b="1" dirty="0"/>
              <a:t>自然语言十项全能竞赛 </a:t>
            </a:r>
            <a:r>
              <a:rPr lang="en-US" altLang="zh-CN" b="1" dirty="0"/>
              <a:t>The Natural Language Decathlon</a:t>
            </a:r>
            <a:r>
              <a:rPr lang="zh-CN" altLang="en-US" b="1" dirty="0"/>
              <a:t>：</a:t>
            </a:r>
            <a:endParaRPr lang="en-US" altLang="zh-CN" b="1" dirty="0"/>
          </a:p>
        </p:txBody>
      </p:sp>
      <p:sp>
        <p:nvSpPr>
          <p:cNvPr id="11" name="TextBox 30">
            <a:extLst>
              <a:ext uri="{FF2B5EF4-FFF2-40B4-BE49-F238E27FC236}">
                <a16:creationId xmlns:a16="http://schemas.microsoft.com/office/drawing/2014/main" id="{3769432F-A829-1946-EB02-5C305B8F1011}"/>
              </a:ext>
            </a:extLst>
          </p:cNvPr>
          <p:cNvSpPr txBox="1"/>
          <p:nvPr/>
        </p:nvSpPr>
        <p:spPr>
          <a:xfrm>
            <a:off x="5324475" y="1792042"/>
            <a:ext cx="6762750" cy="2271391"/>
          </a:xfrm>
          <a:prstGeom prst="rect">
            <a:avLst/>
          </a:prstGeom>
          <a:noFill/>
        </p:spPr>
        <p:txBody>
          <a:bodyPr wrap="square" lIns="0" tIns="0" rIns="0" bIns="0" rtlCol="0" anchor="t">
            <a:spAutoFit/>
          </a:bodyPr>
          <a:lstStyle/>
          <a:p>
            <a:pPr marL="342900" indent="-34290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特征工程（手动提取特征）</a:t>
            </a:r>
            <a:endParaRPr lang="en-US" altLang="zh-CN" dirty="0">
              <a:solidFill>
                <a:schemeClr val="tx1">
                  <a:lumMod val="95000"/>
                  <a:lumOff val="5000"/>
                </a:schemeClr>
              </a:solidFill>
            </a:endParaRPr>
          </a:p>
          <a:p>
            <a:pPr marL="342900" indent="-342900" algn="just" defTabSz="1219170">
              <a:spcBef>
                <a:spcPct val="20000"/>
              </a:spcBef>
              <a:buFont typeface="Arial" panose="020B0604020202020204" pitchFamily="34" charset="0"/>
              <a:buChar char="•"/>
              <a:defRPr/>
            </a:pPr>
            <a:endParaRPr lang="en-US" altLang="zh-CN" dirty="0">
              <a:solidFill>
                <a:schemeClr val="tx1">
                  <a:lumMod val="95000"/>
                  <a:lumOff val="5000"/>
                </a:schemeClr>
              </a:solidFill>
            </a:endParaRPr>
          </a:p>
          <a:p>
            <a:pPr marL="342900" indent="-342900" algn="just" defTabSz="1219170">
              <a:spcBef>
                <a:spcPct val="20000"/>
              </a:spcBef>
              <a:buFont typeface="Arial" panose="020B0604020202020204" pitchFamily="34" charset="0"/>
              <a:buChar char="•"/>
              <a:defRPr/>
            </a:pPr>
            <a:r>
              <a:rPr lang="zh-CN" altLang="en-US" dirty="0">
                <a:solidFill>
                  <a:schemeClr val="tx1">
                    <a:lumMod val="95000"/>
                    <a:lumOff val="5000"/>
                  </a:schemeClr>
                </a:solidFill>
              </a:rPr>
              <a:t>结构工程（搭建更好的神经网络结构以更好的提取特征）</a:t>
            </a:r>
            <a:endParaRPr lang="en-US" altLang="zh-CN" dirty="0">
              <a:solidFill>
                <a:schemeClr val="tx1">
                  <a:lumMod val="95000"/>
                  <a:lumOff val="5000"/>
                </a:schemeClr>
              </a:solidFill>
            </a:endParaRPr>
          </a:p>
          <a:p>
            <a:pPr marL="342900" indent="-342900" algn="just" defTabSz="1219170">
              <a:spcBef>
                <a:spcPct val="20000"/>
              </a:spcBef>
              <a:buFont typeface="Arial" panose="020B0604020202020204" pitchFamily="34" charset="0"/>
              <a:buChar char="•"/>
              <a:defRPr/>
            </a:pPr>
            <a:endParaRPr lang="en-US" altLang="zh-CN" dirty="0">
              <a:solidFill>
                <a:schemeClr val="tx1">
                  <a:lumMod val="95000"/>
                  <a:lumOff val="5000"/>
                </a:schemeClr>
              </a:solidFill>
            </a:endParaRPr>
          </a:p>
          <a:p>
            <a:pPr marL="342900" indent="-342900" algn="just" defTabSz="1219170">
              <a:spcBef>
                <a:spcPct val="20000"/>
              </a:spcBef>
              <a:buFont typeface="Arial" panose="020B0604020202020204" pitchFamily="34" charset="0"/>
              <a:buChar char="•"/>
              <a:defRPr/>
            </a:pPr>
            <a:r>
              <a:rPr lang="zh-CN" altLang="en-US" dirty="0">
                <a:effectLst/>
              </a:rPr>
              <a:t>目标工程（选取好的目标函数）</a:t>
            </a:r>
            <a:endParaRPr lang="zh-CN" altLang="en-US" dirty="0"/>
          </a:p>
          <a:p>
            <a:pPr marL="342900" indent="-342900" algn="just" defTabSz="1219170">
              <a:spcBef>
                <a:spcPct val="20000"/>
              </a:spcBef>
              <a:buFont typeface="Arial" panose="020B0604020202020204" pitchFamily="34" charset="0"/>
              <a:buChar char="•"/>
              <a:defRPr/>
            </a:pPr>
            <a:endParaRPr lang="en-US" altLang="zh-CN" dirty="0">
              <a:solidFill>
                <a:schemeClr val="tx1">
                  <a:lumMod val="95000"/>
                  <a:lumOff val="5000"/>
                </a:schemeClr>
              </a:solidFill>
            </a:endParaRPr>
          </a:p>
          <a:p>
            <a:pPr marL="342900" indent="-342900" algn="just" defTabSz="1219170">
              <a:spcBef>
                <a:spcPct val="20000"/>
              </a:spcBef>
              <a:buFont typeface="Arial" panose="020B0604020202020204" pitchFamily="34" charset="0"/>
              <a:buChar char="•"/>
              <a:defRPr/>
            </a:pPr>
            <a:r>
              <a:rPr lang="zh-CN" altLang="en-US" dirty="0">
                <a:effectLst/>
              </a:rPr>
              <a:t>提示工程</a:t>
            </a:r>
            <a:r>
              <a:rPr lang="zh-CN" altLang="en-US" dirty="0">
                <a:solidFill>
                  <a:schemeClr val="tx1">
                    <a:lumMod val="95000"/>
                    <a:lumOff val="5000"/>
                  </a:schemeClr>
                </a:solidFill>
                <a:effectLst/>
              </a:rPr>
              <a:t>（</a:t>
            </a:r>
            <a:r>
              <a:rPr lang="zh-CN" altLang="en-US" dirty="0">
                <a:effectLst/>
              </a:rPr>
              <a:t>设计提示词</a:t>
            </a:r>
            <a:r>
              <a:rPr lang="en-US" altLang="zh-CN" dirty="0">
                <a:effectLst/>
              </a:rPr>
              <a:t>Prompt</a:t>
            </a:r>
            <a:r>
              <a:rPr lang="zh-CN" altLang="en-US" dirty="0">
                <a:effectLst/>
              </a:rPr>
              <a:t>，让语言模型生成想要的输出</a:t>
            </a:r>
            <a:r>
              <a:rPr lang="zh-CN" altLang="en-US" dirty="0">
                <a:solidFill>
                  <a:schemeClr val="tx1">
                    <a:lumMod val="95000"/>
                    <a:lumOff val="5000"/>
                  </a:schemeClr>
                </a:solidFill>
                <a:effectLst/>
              </a:rPr>
              <a:t>）</a:t>
            </a:r>
            <a:endParaRPr lang="zh-CN" altLang="en-US" dirty="0"/>
          </a:p>
        </p:txBody>
      </p:sp>
      <p:sp>
        <p:nvSpPr>
          <p:cNvPr id="12" name="TextBox 30">
            <a:extLst>
              <a:ext uri="{FF2B5EF4-FFF2-40B4-BE49-F238E27FC236}">
                <a16:creationId xmlns:a16="http://schemas.microsoft.com/office/drawing/2014/main" id="{61AE3A22-2A91-6E5E-4329-77476A3AA34B}"/>
              </a:ext>
            </a:extLst>
          </p:cNvPr>
          <p:cNvSpPr txBox="1"/>
          <p:nvPr/>
        </p:nvSpPr>
        <p:spPr>
          <a:xfrm>
            <a:off x="781049" y="5384216"/>
            <a:ext cx="4707312"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2. </a:t>
            </a:r>
            <a:r>
              <a:rPr lang="zh-CN" altLang="en-US" b="1" dirty="0">
                <a:solidFill>
                  <a:schemeClr val="tx1">
                    <a:lumMod val="95000"/>
                    <a:lumOff val="5000"/>
                  </a:schemeClr>
                </a:solidFill>
              </a:rPr>
              <a:t>新范式预训练 </a:t>
            </a:r>
            <a:r>
              <a:rPr lang="en-US" altLang="zh-CN" b="1" dirty="0">
                <a:solidFill>
                  <a:schemeClr val="tx1">
                    <a:lumMod val="95000"/>
                    <a:lumOff val="5000"/>
                  </a:schemeClr>
                </a:solidFill>
              </a:rPr>
              <a:t>+ Prompt + Predict</a:t>
            </a:r>
            <a:r>
              <a:rPr lang="zh-CN" altLang="en-US" b="1" dirty="0">
                <a:solidFill>
                  <a:schemeClr val="tx1">
                    <a:lumMod val="95000"/>
                    <a:lumOff val="5000"/>
                  </a:schemeClr>
                </a:solidFill>
              </a:rPr>
              <a:t>：</a:t>
            </a:r>
            <a:endParaRPr lang="en-US" altLang="zh-CN" b="1"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9930FFA-65A8-729F-F107-FB66E2AE6FAC}"/>
                  </a:ext>
                </a:extLst>
              </p:cNvPr>
              <p:cNvSpPr txBox="1"/>
              <p:nvPr/>
            </p:nvSpPr>
            <p:spPr>
              <a:xfrm>
                <a:off x="781049" y="5814218"/>
                <a:ext cx="10480830" cy="860492"/>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基于输入</a:t>
                </a:r>
                <a:r>
                  <a:rPr lang="en-US" altLang="zh-CN" sz="1600" dirty="0">
                    <a:solidFill>
                      <a:schemeClr val="tx1">
                        <a:lumMod val="95000"/>
                        <a:lumOff val="5000"/>
                      </a:schemeClr>
                    </a:solidFill>
                  </a:rPr>
                  <a:t>x</a:t>
                </a:r>
                <a:r>
                  <a:rPr lang="zh-CN" altLang="en-US" sz="1600" dirty="0">
                    <a:solidFill>
                      <a:schemeClr val="tx1">
                        <a:lumMod val="95000"/>
                        <a:lumOff val="5000"/>
                      </a:schemeClr>
                    </a:solidFill>
                  </a:rPr>
                  <a:t>，根据模版（</a:t>
                </a:r>
                <a:r>
                  <a:rPr lang="en-US" altLang="zh-CN" sz="1600" dirty="0">
                    <a:solidFill>
                      <a:schemeClr val="tx1">
                        <a:lumMod val="95000"/>
                        <a:lumOff val="5000"/>
                      </a:schemeClr>
                    </a:solidFill>
                  </a:rPr>
                  <a:t>Template</a:t>
                </a:r>
                <a:r>
                  <a:rPr lang="zh-CN" altLang="en-US" sz="1600" dirty="0">
                    <a:solidFill>
                      <a:schemeClr val="tx1">
                        <a:lumMod val="95000"/>
                        <a:lumOff val="5000"/>
                      </a:schemeClr>
                    </a:solidFill>
                  </a:rPr>
                  <a:t>）将其转为特定的结构化提示</a:t>
                </a:r>
                <a:r>
                  <a:rPr lang="en-US" altLang="zh-CN" sz="1600" dirty="0">
                    <a:solidFill>
                      <a:schemeClr val="tx1">
                        <a:lumMod val="95000"/>
                        <a:lumOff val="5000"/>
                      </a:schemeClr>
                    </a:solidFill>
                  </a:rPr>
                  <a:t>x'</a:t>
                </a:r>
                <a:r>
                  <a:rPr lang="zh-CN" altLang="en-US" sz="1600" dirty="0">
                    <a:solidFill>
                      <a:schemeClr val="tx1">
                        <a:lumMod val="95000"/>
                        <a:lumOff val="5000"/>
                      </a:schemeClr>
                    </a:solidFill>
                  </a:rPr>
                  <a:t>，</a:t>
                </a:r>
                <a:r>
                  <a:rPr lang="en-US" altLang="zh-CN" sz="1600" dirty="0">
                    <a:solidFill>
                      <a:schemeClr val="tx1">
                        <a:lumMod val="95000"/>
                        <a:lumOff val="5000"/>
                      </a:schemeClr>
                    </a:solidFill>
                  </a:rPr>
                  <a:t>x'</a:t>
                </a:r>
                <a:r>
                  <a:rPr lang="zh-CN" altLang="en-US" sz="1600" dirty="0">
                    <a:solidFill>
                      <a:schemeClr val="tx1">
                        <a:lumMod val="95000"/>
                        <a:lumOff val="5000"/>
                      </a:schemeClr>
                    </a:solidFill>
                  </a:rPr>
                  <a:t>是一个具有一定格式但是不完整的句子，有一些字段还没有被填充</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对于</a:t>
                </a:r>
                <a:r>
                  <a:rPr lang="en-US" altLang="zh-CN" sz="1600" dirty="0">
                    <a:solidFill>
                      <a:schemeClr val="tx1">
                        <a:lumMod val="95000"/>
                        <a:lumOff val="5000"/>
                      </a:schemeClr>
                    </a:solidFill>
                  </a:rPr>
                  <a:t>x'</a:t>
                </a:r>
                <a:r>
                  <a:rPr lang="zh-CN" altLang="en-US" sz="1600" dirty="0">
                    <a:solidFill>
                      <a:schemeClr val="tx1">
                        <a:lumMod val="95000"/>
                        <a:lumOff val="5000"/>
                      </a:schemeClr>
                    </a:solidFill>
                  </a:rPr>
                  <a:t>，模型会基于概率对其进行填充，得到完整的输入</a:t>
                </a:r>
                <a14:m>
                  <m:oMath xmlns:m="http://schemas.openxmlformats.org/officeDocument/2006/math">
                    <m:acc>
                      <m:accPr>
                        <m:chr m:val="̂"/>
                        <m:ctrlPr>
                          <a:rPr lang="zh-CN" altLang="en-US" sz="1600" i="1" smtClean="0">
                            <a:solidFill>
                              <a:schemeClr val="tx1">
                                <a:lumMod val="95000"/>
                                <a:lumOff val="5000"/>
                              </a:schemeClr>
                            </a:solidFill>
                            <a:latin typeface="Cambria Math" panose="02040503050406030204" pitchFamily="18" charset="0"/>
                          </a:rPr>
                        </m:ctrlPr>
                      </m:accPr>
                      <m:e>
                        <m:r>
                          <a:rPr lang="en-US" altLang="zh-CN" sz="1600" b="0" i="1" smtClean="0">
                            <a:solidFill>
                              <a:schemeClr val="tx1">
                                <a:lumMod val="95000"/>
                                <a:lumOff val="5000"/>
                              </a:schemeClr>
                            </a:solidFill>
                            <a:latin typeface="Cambria Math" panose="02040503050406030204" pitchFamily="18" charset="0"/>
                          </a:rPr>
                          <m:t>𝑥</m:t>
                        </m:r>
                      </m:e>
                    </m:acc>
                  </m:oMath>
                </a14:m>
                <a:r>
                  <a:rPr lang="zh-CN" altLang="en-US" sz="1600" dirty="0">
                    <a:solidFill>
                      <a:schemeClr val="tx1">
                        <a:lumMod val="95000"/>
                        <a:lumOff val="5000"/>
                      </a:schemeClr>
                    </a:solidFill>
                  </a:rPr>
                  <a:t>。基于这个</a:t>
                </a:r>
                <a14:m>
                  <m:oMath xmlns:m="http://schemas.openxmlformats.org/officeDocument/2006/math">
                    <m:acc>
                      <m:accPr>
                        <m:chr m:val="̂"/>
                        <m:ctrlPr>
                          <a:rPr lang="zh-CN" altLang="en-US" sz="1600" i="1">
                            <a:solidFill>
                              <a:schemeClr val="tx1">
                                <a:lumMod val="95000"/>
                                <a:lumOff val="5000"/>
                              </a:schemeClr>
                            </a:solidFill>
                            <a:latin typeface="Cambria Math" panose="02040503050406030204" pitchFamily="18" charset="0"/>
                          </a:rPr>
                        </m:ctrlPr>
                      </m:accPr>
                      <m:e>
                        <m:r>
                          <a:rPr lang="en-US" altLang="zh-CN" sz="1600" i="1">
                            <a:solidFill>
                              <a:schemeClr val="tx1">
                                <a:lumMod val="95000"/>
                                <a:lumOff val="5000"/>
                              </a:schemeClr>
                            </a:solidFill>
                            <a:latin typeface="Cambria Math" panose="02040503050406030204" pitchFamily="18" charset="0"/>
                          </a:rPr>
                          <m:t>𝑥</m:t>
                        </m:r>
                      </m:e>
                    </m:acc>
                    <m:r>
                      <a:rPr lang="en-US" altLang="zh-CN" sz="1600" i="1">
                        <a:solidFill>
                          <a:schemeClr val="tx1">
                            <a:lumMod val="95000"/>
                            <a:lumOff val="5000"/>
                          </a:schemeClr>
                        </a:solidFill>
                        <a:latin typeface="Cambria Math" panose="02040503050406030204" pitchFamily="18" charset="0"/>
                      </a:rPr>
                      <m:t> </m:t>
                    </m:r>
                  </m:oMath>
                </a14:m>
                <a:r>
                  <a:rPr lang="zh-CN" altLang="en-US" sz="1600" dirty="0">
                    <a:solidFill>
                      <a:schemeClr val="tx1">
                        <a:lumMod val="95000"/>
                        <a:lumOff val="5000"/>
                      </a:schemeClr>
                    </a:solidFill>
                  </a:rPr>
                  <a:t>，模型再预测输出</a:t>
                </a:r>
                <a:r>
                  <a:rPr lang="en-US" altLang="zh-CN" sz="1600" dirty="0">
                    <a:solidFill>
                      <a:schemeClr val="tx1">
                        <a:lumMod val="95000"/>
                        <a:lumOff val="5000"/>
                      </a:schemeClr>
                    </a:solidFill>
                  </a:rPr>
                  <a:t>y</a:t>
                </a:r>
              </a:p>
            </p:txBody>
          </p:sp>
        </mc:Choice>
        <mc:Fallback xmlns="">
          <p:sp>
            <p:nvSpPr>
              <p:cNvPr id="13" name="文本框 12">
                <a:extLst>
                  <a:ext uri="{FF2B5EF4-FFF2-40B4-BE49-F238E27FC236}">
                    <a16:creationId xmlns:a16="http://schemas.microsoft.com/office/drawing/2014/main" id="{59930FFA-65A8-729F-F107-FB66E2AE6FAC}"/>
                  </a:ext>
                </a:extLst>
              </p:cNvPr>
              <p:cNvSpPr txBox="1">
                <a:spLocks noRot="1" noChangeAspect="1" noMove="1" noResize="1" noEditPoints="1" noAdjustHandles="1" noChangeArrowheads="1" noChangeShapeType="1" noTextEdit="1"/>
              </p:cNvSpPr>
              <p:nvPr/>
            </p:nvSpPr>
            <p:spPr>
              <a:xfrm>
                <a:off x="781049" y="5814218"/>
                <a:ext cx="10480830" cy="860492"/>
              </a:xfrm>
              <a:prstGeom prst="rect">
                <a:avLst/>
              </a:prstGeom>
              <a:blipFill>
                <a:blip r:embed="rId2"/>
                <a:stretch>
                  <a:fillRect l="-233" t="-2837" b="-4965"/>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96F1E1B2-A83C-42A9-D4A5-A831F7F1F1A6}"/>
              </a:ext>
            </a:extLst>
          </p:cNvPr>
          <p:cNvSpPr txBox="1"/>
          <p:nvPr/>
        </p:nvSpPr>
        <p:spPr>
          <a:xfrm>
            <a:off x="3975390" y="220536"/>
            <a:ext cx="4241219" cy="369332"/>
          </a:xfrm>
          <a:prstGeom prst="rect">
            <a:avLst/>
          </a:prstGeom>
          <a:noFill/>
        </p:spPr>
        <p:txBody>
          <a:bodyPr wrap="square" rtlCol="0">
            <a:spAutoFit/>
          </a:bodyPr>
          <a:lstStyle/>
          <a:p>
            <a:pPr algn="ctr"/>
            <a:r>
              <a:rPr lang="zh-CN" altLang="en-US" dirty="0">
                <a:solidFill>
                  <a:srgbClr val="7C6250"/>
                </a:solidFill>
              </a:rPr>
              <a:t>实现</a:t>
            </a:r>
            <a:r>
              <a:rPr lang="en-US" altLang="zh-CN" dirty="0">
                <a:solidFill>
                  <a:srgbClr val="7C6250"/>
                </a:solidFill>
              </a:rPr>
              <a:t>AGI——</a:t>
            </a:r>
            <a:r>
              <a:rPr lang="zh-CN" altLang="en-US" dirty="0">
                <a:solidFill>
                  <a:srgbClr val="7C6250"/>
                </a:solidFill>
              </a:rPr>
              <a:t>实现通用的、类似人的智能</a:t>
            </a:r>
            <a:endParaRPr lang="en-US" altLang="zh-CN" dirty="0">
              <a:solidFill>
                <a:srgbClr val="7C6250"/>
              </a:solidFill>
            </a:endParaRPr>
          </a:p>
        </p:txBody>
      </p:sp>
    </p:spTree>
    <p:extLst>
      <p:ext uri="{BB962C8B-B14F-4D97-AF65-F5344CB8AC3E}">
        <p14:creationId xmlns:p14="http://schemas.microsoft.com/office/powerpoint/2010/main" val="3198485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1011434" y="526542"/>
            <a:ext cx="10169129" cy="646331"/>
          </a:xfrm>
          <a:prstGeom prst="rect">
            <a:avLst/>
          </a:prstGeom>
          <a:noFill/>
        </p:spPr>
        <p:txBody>
          <a:bodyPr wrap="none" rtlCol="0">
            <a:spAutoFit/>
          </a:bodyPr>
          <a:lstStyle/>
          <a:p>
            <a:pPr algn="ctr"/>
            <a:r>
              <a:rPr lang="zh-CN" altLang="en-US" sz="3600" b="1" dirty="0">
                <a:solidFill>
                  <a:srgbClr val="828979"/>
                </a:solidFill>
              </a:rPr>
              <a:t>参数高效学习 </a:t>
            </a:r>
            <a:r>
              <a:rPr lang="en-US" altLang="zh-CN" sz="3600" b="1" dirty="0">
                <a:solidFill>
                  <a:srgbClr val="828979"/>
                </a:solidFill>
              </a:rPr>
              <a:t>Parameter-Efficient Transfer Learning</a:t>
            </a:r>
          </a:p>
        </p:txBody>
      </p:sp>
      <p:sp>
        <p:nvSpPr>
          <p:cNvPr id="9" name="TextBox 30">
            <a:extLst>
              <a:ext uri="{FF2B5EF4-FFF2-40B4-BE49-F238E27FC236}">
                <a16:creationId xmlns:a16="http://schemas.microsoft.com/office/drawing/2014/main" id="{F3C87D25-4D8A-D3FE-86EB-E0A0A9A13367}"/>
              </a:ext>
            </a:extLst>
          </p:cNvPr>
          <p:cNvSpPr txBox="1"/>
          <p:nvPr/>
        </p:nvSpPr>
        <p:spPr>
          <a:xfrm>
            <a:off x="1011434" y="2235236"/>
            <a:ext cx="4707312"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1. </a:t>
            </a:r>
            <a:r>
              <a:rPr lang="zh-CN" altLang="en-US" b="1" dirty="0">
                <a:solidFill>
                  <a:schemeClr val="tx1">
                    <a:lumMod val="95000"/>
                    <a:lumOff val="5000"/>
                  </a:schemeClr>
                </a:solidFill>
              </a:rPr>
              <a:t>全面微调：</a:t>
            </a:r>
            <a:endParaRPr lang="en-US" altLang="zh-CN" b="1" dirty="0">
              <a:solidFill>
                <a:schemeClr val="tx1">
                  <a:lumMod val="95000"/>
                  <a:lumOff val="5000"/>
                </a:schemeClr>
              </a:solidFill>
            </a:endParaRPr>
          </a:p>
        </p:txBody>
      </p:sp>
      <p:sp>
        <p:nvSpPr>
          <p:cNvPr id="10" name="文本框 9">
            <a:extLst>
              <a:ext uri="{FF2B5EF4-FFF2-40B4-BE49-F238E27FC236}">
                <a16:creationId xmlns:a16="http://schemas.microsoft.com/office/drawing/2014/main" id="{AAF7C0F5-6C26-CAD5-270D-C71AA75C624B}"/>
              </a:ext>
            </a:extLst>
          </p:cNvPr>
          <p:cNvSpPr txBox="1"/>
          <p:nvPr/>
        </p:nvSpPr>
        <p:spPr>
          <a:xfrm>
            <a:off x="1011434" y="2665238"/>
            <a:ext cx="10480830"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做针对下游任务的</a:t>
            </a:r>
            <a:r>
              <a:rPr lang="en-US" altLang="zh-CN" sz="1600" dirty="0">
                <a:solidFill>
                  <a:schemeClr val="tx1">
                    <a:lumMod val="95000"/>
                    <a:lumOff val="5000"/>
                  </a:schemeClr>
                </a:solidFill>
              </a:rPr>
              <a:t>Fine-tuning</a:t>
            </a:r>
            <a:r>
              <a:rPr lang="zh-CN" altLang="en-US" sz="1600" dirty="0">
                <a:solidFill>
                  <a:schemeClr val="tx1">
                    <a:lumMod val="95000"/>
                    <a:lumOff val="5000"/>
                  </a:schemeClr>
                </a:solidFill>
              </a:rPr>
              <a:t>时，更新模型的所有参数</a:t>
            </a:r>
            <a:endParaRPr lang="en-US" altLang="zh-CN" sz="1600" dirty="0">
              <a:solidFill>
                <a:schemeClr val="tx1">
                  <a:lumMod val="95000"/>
                  <a:lumOff val="5000"/>
                </a:schemeClr>
              </a:solidFill>
            </a:endParaRPr>
          </a:p>
          <a:p>
            <a:pPr marL="285750" indent="-285750">
              <a:buFont typeface="Arial" panose="020B0604020202020204" pitchFamily="34" charset="0"/>
              <a:buChar char="•"/>
            </a:pP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这不可避免地导致模型对小的目标数据集过度拟合，继而在微调后不能用于其他任务</a:t>
            </a:r>
            <a:endParaRPr lang="en-US" altLang="zh-CN" sz="1600" dirty="0">
              <a:solidFill>
                <a:schemeClr val="tx1">
                  <a:lumMod val="95000"/>
                  <a:lumOff val="5000"/>
                </a:schemeClr>
              </a:solidFill>
            </a:endParaRPr>
          </a:p>
        </p:txBody>
      </p:sp>
      <p:sp>
        <p:nvSpPr>
          <p:cNvPr id="12" name="TextBox 30">
            <a:extLst>
              <a:ext uri="{FF2B5EF4-FFF2-40B4-BE49-F238E27FC236}">
                <a16:creationId xmlns:a16="http://schemas.microsoft.com/office/drawing/2014/main" id="{61AE3A22-2A91-6E5E-4329-77476A3AA34B}"/>
              </a:ext>
            </a:extLst>
          </p:cNvPr>
          <p:cNvSpPr txBox="1"/>
          <p:nvPr/>
        </p:nvSpPr>
        <p:spPr>
          <a:xfrm>
            <a:off x="1011434" y="3649238"/>
            <a:ext cx="5829301"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2.</a:t>
            </a:r>
            <a:r>
              <a:rPr lang="zh-CN" altLang="en-US" b="1" dirty="0">
                <a:solidFill>
                  <a:schemeClr val="tx1">
                    <a:lumMod val="95000"/>
                    <a:lumOff val="5000"/>
                  </a:schemeClr>
                </a:solidFill>
              </a:rPr>
              <a:t>参数高效微调（</a:t>
            </a:r>
            <a:r>
              <a:rPr lang="en-US" altLang="zh-CN" b="1" dirty="0">
                <a:solidFill>
                  <a:schemeClr val="tx1">
                    <a:lumMod val="95000"/>
                    <a:lumOff val="5000"/>
                  </a:schemeClr>
                </a:solidFill>
              </a:rPr>
              <a:t>Parameter-Efficient Fine-tuning</a:t>
            </a:r>
            <a:r>
              <a:rPr lang="zh-CN" altLang="en-US" b="1" dirty="0">
                <a:solidFill>
                  <a:schemeClr val="tx1">
                    <a:lumMod val="95000"/>
                    <a:lumOff val="5000"/>
                  </a:schemeClr>
                </a:solidFill>
              </a:rPr>
              <a:t>，</a:t>
            </a:r>
            <a:r>
              <a:rPr lang="en-US" altLang="zh-CN" b="1" dirty="0">
                <a:solidFill>
                  <a:schemeClr val="tx1">
                    <a:lumMod val="95000"/>
                    <a:lumOff val="5000"/>
                  </a:schemeClr>
                </a:solidFill>
              </a:rPr>
              <a:t>PEFT</a:t>
            </a:r>
            <a:r>
              <a:rPr lang="zh-CN" altLang="en-US" b="1" dirty="0">
                <a:solidFill>
                  <a:schemeClr val="tx1">
                    <a:lumMod val="95000"/>
                    <a:lumOff val="5000"/>
                  </a:schemeClr>
                </a:solidFill>
              </a:rPr>
              <a:t>）：</a:t>
            </a:r>
            <a:endParaRPr lang="en-US" altLang="zh-CN" b="1" dirty="0">
              <a:solidFill>
                <a:schemeClr val="tx1">
                  <a:lumMod val="95000"/>
                  <a:lumOff val="5000"/>
                </a:schemeClr>
              </a:solidFill>
            </a:endParaRPr>
          </a:p>
        </p:txBody>
      </p:sp>
      <p:sp>
        <p:nvSpPr>
          <p:cNvPr id="13" name="文本框 12">
            <a:extLst>
              <a:ext uri="{FF2B5EF4-FFF2-40B4-BE49-F238E27FC236}">
                <a16:creationId xmlns:a16="http://schemas.microsoft.com/office/drawing/2014/main" id="{59930FFA-65A8-729F-F107-FB66E2AE6FAC}"/>
              </a:ext>
            </a:extLst>
          </p:cNvPr>
          <p:cNvSpPr txBox="1"/>
          <p:nvPr/>
        </p:nvSpPr>
        <p:spPr>
          <a:xfrm>
            <a:off x="1011434" y="4079240"/>
            <a:ext cx="10480830" cy="1323439"/>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做针对下游任务的</a:t>
            </a:r>
            <a:r>
              <a:rPr lang="en-US" altLang="zh-CN" sz="1600" dirty="0">
                <a:solidFill>
                  <a:schemeClr val="tx1">
                    <a:lumMod val="95000"/>
                    <a:lumOff val="5000"/>
                  </a:schemeClr>
                </a:solidFill>
              </a:rPr>
              <a:t>Fine-tuning</a:t>
            </a:r>
            <a:r>
              <a:rPr lang="zh-CN" altLang="en-US" sz="1600" dirty="0">
                <a:solidFill>
                  <a:schemeClr val="tx1">
                    <a:lumMod val="95000"/>
                    <a:lumOff val="5000"/>
                  </a:schemeClr>
                </a:solidFill>
              </a:rPr>
              <a:t>时，不更新模型全部的参数</a:t>
            </a:r>
            <a:endParaRPr lang="en-US" altLang="zh-CN" sz="1600" dirty="0">
              <a:solidFill>
                <a:schemeClr val="tx1">
                  <a:lumMod val="95000"/>
                  <a:lumOff val="5000"/>
                </a:schemeClr>
              </a:solidFill>
            </a:endParaRPr>
          </a:p>
          <a:p>
            <a:pPr marL="285750" indent="-285750">
              <a:buFont typeface="Arial" panose="020B0604020202020204" pitchFamily="34" charset="0"/>
              <a:buChar char="•"/>
            </a:pP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b="1" dirty="0">
                <a:solidFill>
                  <a:srgbClr val="FF0000"/>
                </a:solidFill>
              </a:rPr>
              <a:t>选择性的只更新模型最上面的几层权重，也可能只去更新偏置而不去改变神经元之间的连接强弱</a:t>
            </a:r>
            <a:endParaRPr lang="en-US" altLang="zh-CN" sz="1600" b="1" dirty="0">
              <a:solidFill>
                <a:srgbClr val="FF0000"/>
              </a:solidFill>
            </a:endParaRPr>
          </a:p>
          <a:p>
            <a:pPr marL="285750" indent="-285750">
              <a:buFont typeface="Arial" panose="020B0604020202020204" pitchFamily="34" charset="0"/>
              <a:buChar char="•"/>
            </a:pP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目的是在尽可能少更新参数的情况下尽可能保证模型的下游任务的性能</a:t>
            </a:r>
            <a:endParaRPr lang="en-US" altLang="zh-CN" sz="1600" dirty="0">
              <a:solidFill>
                <a:schemeClr val="tx1">
                  <a:lumMod val="95000"/>
                  <a:lumOff val="5000"/>
                </a:schemeClr>
              </a:solidFill>
            </a:endParaRPr>
          </a:p>
        </p:txBody>
      </p:sp>
      <p:sp>
        <p:nvSpPr>
          <p:cNvPr id="5" name="文本框 4">
            <a:extLst>
              <a:ext uri="{FF2B5EF4-FFF2-40B4-BE49-F238E27FC236}">
                <a16:creationId xmlns:a16="http://schemas.microsoft.com/office/drawing/2014/main" id="{34548A8E-2E1D-1EE2-A97E-A87F8F6919FF}"/>
              </a:ext>
            </a:extLst>
          </p:cNvPr>
          <p:cNvSpPr txBox="1"/>
          <p:nvPr/>
        </p:nvSpPr>
        <p:spPr>
          <a:xfrm>
            <a:off x="3975390" y="220536"/>
            <a:ext cx="4241219" cy="369332"/>
          </a:xfrm>
          <a:prstGeom prst="rect">
            <a:avLst/>
          </a:prstGeom>
          <a:noFill/>
        </p:spPr>
        <p:txBody>
          <a:bodyPr wrap="square" rtlCol="0">
            <a:spAutoFit/>
          </a:bodyPr>
          <a:lstStyle/>
          <a:p>
            <a:pPr algn="ctr"/>
            <a:r>
              <a:rPr lang="zh-CN" altLang="en-US" dirty="0">
                <a:solidFill>
                  <a:srgbClr val="7C6250"/>
                </a:solidFill>
              </a:rPr>
              <a:t>前</a:t>
            </a:r>
            <a:r>
              <a:rPr lang="en-US" altLang="zh-CN" dirty="0">
                <a:solidFill>
                  <a:srgbClr val="7C6250"/>
                </a:solidFill>
              </a:rPr>
              <a:t>Prompt</a:t>
            </a:r>
            <a:r>
              <a:rPr lang="zh-CN" altLang="en-US" dirty="0">
                <a:solidFill>
                  <a:srgbClr val="7C6250"/>
                </a:solidFill>
              </a:rPr>
              <a:t>时代的尝试</a:t>
            </a:r>
            <a:endParaRPr lang="en-US" altLang="zh-CN" dirty="0">
              <a:solidFill>
                <a:srgbClr val="7C6250"/>
              </a:solidFill>
            </a:endParaRPr>
          </a:p>
        </p:txBody>
      </p:sp>
      <p:sp>
        <p:nvSpPr>
          <p:cNvPr id="3" name="TextBox 30">
            <a:extLst>
              <a:ext uri="{FF2B5EF4-FFF2-40B4-BE49-F238E27FC236}">
                <a16:creationId xmlns:a16="http://schemas.microsoft.com/office/drawing/2014/main" id="{B4AB5A2E-FC9F-3483-1548-99E71BC143F3}"/>
              </a:ext>
            </a:extLst>
          </p:cNvPr>
          <p:cNvSpPr txBox="1"/>
          <p:nvPr/>
        </p:nvSpPr>
        <p:spPr>
          <a:xfrm>
            <a:off x="1011434" y="1805234"/>
            <a:ext cx="4707312" cy="276999"/>
          </a:xfrm>
          <a:prstGeom prst="rect">
            <a:avLst/>
          </a:prstGeom>
          <a:noFill/>
        </p:spPr>
        <p:txBody>
          <a:bodyPr wrap="square" lIns="0" tIns="0" rIns="0" bIns="0" rtlCol="0" anchor="t">
            <a:spAutoFit/>
          </a:bodyPr>
          <a:lstStyle/>
          <a:p>
            <a:pPr algn="just" defTabSz="1219170">
              <a:spcBef>
                <a:spcPct val="20000"/>
              </a:spcBef>
              <a:defRPr/>
            </a:pPr>
            <a:r>
              <a:rPr lang="zh-CN" altLang="en-US" b="1">
                <a:solidFill>
                  <a:schemeClr val="tx1">
                    <a:lumMod val="95000"/>
                    <a:lumOff val="5000"/>
                  </a:schemeClr>
                </a:solidFill>
              </a:rPr>
              <a:t>参数高效学习的定义：</a:t>
            </a:r>
            <a:endParaRPr lang="en-US" altLang="zh-CN" b="1" dirty="0">
              <a:solidFill>
                <a:schemeClr val="tx1">
                  <a:lumMod val="95000"/>
                  <a:lumOff val="5000"/>
                </a:schemeClr>
              </a:solidFill>
            </a:endParaRPr>
          </a:p>
        </p:txBody>
      </p:sp>
    </p:spTree>
    <p:extLst>
      <p:ext uri="{BB962C8B-B14F-4D97-AF65-F5344CB8AC3E}">
        <p14:creationId xmlns:p14="http://schemas.microsoft.com/office/powerpoint/2010/main" val="41640621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1822430" y="370111"/>
            <a:ext cx="8547148" cy="646331"/>
          </a:xfrm>
          <a:prstGeom prst="rect">
            <a:avLst/>
          </a:prstGeom>
          <a:noFill/>
        </p:spPr>
        <p:txBody>
          <a:bodyPr wrap="none" rtlCol="0">
            <a:spAutoFit/>
          </a:bodyPr>
          <a:lstStyle/>
          <a:p>
            <a:pPr algn="ctr"/>
            <a:r>
              <a:rPr lang="zh-CN" altLang="en-US" sz="3600" b="1" dirty="0">
                <a:solidFill>
                  <a:srgbClr val="828979"/>
                </a:solidFill>
              </a:rPr>
              <a:t>参数高效学习的</a:t>
            </a:r>
            <a:r>
              <a:rPr lang="en-US" altLang="zh-CN" sz="3600" b="1" dirty="0">
                <a:solidFill>
                  <a:srgbClr val="828979"/>
                </a:solidFill>
              </a:rPr>
              <a:t>3</a:t>
            </a:r>
            <a:r>
              <a:rPr lang="zh-CN" altLang="en-US" sz="3600" b="1" dirty="0">
                <a:solidFill>
                  <a:srgbClr val="828979"/>
                </a:solidFill>
              </a:rPr>
              <a:t>种方法以及存在的问题</a:t>
            </a:r>
            <a:endParaRPr lang="en-US" altLang="zh-CN" sz="3600" b="1" dirty="0">
              <a:solidFill>
                <a:srgbClr val="828979"/>
              </a:solidFill>
            </a:endParaRPr>
          </a:p>
        </p:txBody>
      </p:sp>
      <p:sp>
        <p:nvSpPr>
          <p:cNvPr id="6" name="文本框 5">
            <a:extLst>
              <a:ext uri="{FF2B5EF4-FFF2-40B4-BE49-F238E27FC236}">
                <a16:creationId xmlns:a16="http://schemas.microsoft.com/office/drawing/2014/main" id="{B5EE9520-1009-6B1D-3717-BC33C719CDD0}"/>
              </a:ext>
            </a:extLst>
          </p:cNvPr>
          <p:cNvSpPr txBox="1"/>
          <p:nvPr/>
        </p:nvSpPr>
        <p:spPr>
          <a:xfrm>
            <a:off x="781049" y="1538777"/>
            <a:ext cx="10480830"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为了解决巨大的预训练模型的</a:t>
            </a:r>
            <a:r>
              <a:rPr lang="en-US" altLang="zh-CN" sz="1600" dirty="0">
                <a:solidFill>
                  <a:schemeClr val="tx1">
                    <a:lumMod val="95000"/>
                    <a:lumOff val="5000"/>
                  </a:schemeClr>
                </a:solidFill>
              </a:rPr>
              <a:t>Fine-tune</a:t>
            </a:r>
            <a:r>
              <a:rPr lang="zh-CN" altLang="en-US" sz="1600" dirty="0">
                <a:solidFill>
                  <a:schemeClr val="tx1">
                    <a:lumMod val="95000"/>
                    <a:lumOff val="5000"/>
                  </a:schemeClr>
                </a:solidFill>
              </a:rPr>
              <a:t>问题，研究人员们首先提出了部分参数微调</a:t>
            </a:r>
            <a:r>
              <a:rPr lang="en-US" altLang="zh-CN" sz="1600" dirty="0">
                <a:solidFill>
                  <a:schemeClr val="tx1">
                    <a:lumMod val="95000"/>
                    <a:lumOff val="5000"/>
                  </a:schemeClr>
                </a:solidFill>
              </a:rPr>
              <a:t>/</a:t>
            </a:r>
            <a:r>
              <a:rPr lang="zh-CN" altLang="en-US" sz="1600" dirty="0">
                <a:solidFill>
                  <a:schemeClr val="tx1">
                    <a:lumMod val="95000"/>
                    <a:lumOff val="5000"/>
                  </a:schemeClr>
                </a:solidFill>
              </a:rPr>
              <a:t>冻结部分参数的方法</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最早的一批工作是只微调网络的最上面几层</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后来人们认为可以根据人的经验和推理去微调网络中和下游任务最相关的部分</a:t>
            </a:r>
            <a:endParaRPr lang="en-US" altLang="zh-CN" sz="1600" dirty="0">
              <a:solidFill>
                <a:schemeClr val="tx1">
                  <a:lumMod val="95000"/>
                  <a:lumOff val="5000"/>
                </a:schemeClr>
              </a:solidFill>
            </a:endParaRPr>
          </a:p>
        </p:txBody>
      </p:sp>
      <p:sp>
        <p:nvSpPr>
          <p:cNvPr id="14" name="TextBox 30">
            <a:extLst>
              <a:ext uri="{FF2B5EF4-FFF2-40B4-BE49-F238E27FC236}">
                <a16:creationId xmlns:a16="http://schemas.microsoft.com/office/drawing/2014/main" id="{34786295-7156-58AA-E83F-5657553D828B}"/>
              </a:ext>
            </a:extLst>
          </p:cNvPr>
          <p:cNvSpPr txBox="1"/>
          <p:nvPr/>
        </p:nvSpPr>
        <p:spPr>
          <a:xfrm>
            <a:off x="781049" y="2522777"/>
            <a:ext cx="7210426"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2. </a:t>
            </a:r>
            <a:r>
              <a:rPr lang="zh-CN" altLang="en-US" b="1" dirty="0">
                <a:solidFill>
                  <a:schemeClr val="tx1">
                    <a:lumMod val="95000"/>
                    <a:lumOff val="5000"/>
                  </a:schemeClr>
                </a:solidFill>
              </a:rPr>
              <a:t>使用额外的参数增强现有预训练模型：附加法</a:t>
            </a:r>
            <a:r>
              <a:rPr lang="en-US" altLang="zh-CN" b="1" dirty="0">
                <a:solidFill>
                  <a:schemeClr val="tx1">
                    <a:lumMod val="95000"/>
                    <a:lumOff val="5000"/>
                  </a:schemeClr>
                </a:solidFill>
              </a:rPr>
              <a:t>Additive Method</a:t>
            </a:r>
          </a:p>
        </p:txBody>
      </p:sp>
      <p:sp>
        <p:nvSpPr>
          <p:cNvPr id="15" name="文本框 14">
            <a:extLst>
              <a:ext uri="{FF2B5EF4-FFF2-40B4-BE49-F238E27FC236}">
                <a16:creationId xmlns:a16="http://schemas.microsoft.com/office/drawing/2014/main" id="{8D322595-8CD8-CF62-42F5-E7775818AA7E}"/>
              </a:ext>
            </a:extLst>
          </p:cNvPr>
          <p:cNvSpPr txBox="1"/>
          <p:nvPr/>
        </p:nvSpPr>
        <p:spPr>
          <a:xfrm>
            <a:off x="781049" y="2952779"/>
            <a:ext cx="10480830"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附加法的主要思路是使用额外参数或层增强现有预训练模型，它只训练这些新加入的参数</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目前这是最大、最广为应用的</a:t>
            </a:r>
            <a:r>
              <a:rPr lang="en-US" altLang="zh-CN" sz="1600" dirty="0">
                <a:solidFill>
                  <a:schemeClr val="tx1">
                    <a:lumMod val="95000"/>
                    <a:lumOff val="5000"/>
                  </a:schemeClr>
                </a:solidFill>
              </a:rPr>
              <a:t>PEFT</a:t>
            </a:r>
            <a:r>
              <a:rPr lang="zh-CN" altLang="en-US" sz="1600" dirty="0">
                <a:solidFill>
                  <a:schemeClr val="tx1">
                    <a:lumMod val="95000"/>
                    <a:lumOff val="5000"/>
                  </a:schemeClr>
                </a:solidFill>
              </a:rPr>
              <a:t>方法</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附加法的实现方式为适配器（</a:t>
            </a:r>
            <a:r>
              <a:rPr lang="en-US" altLang="zh-CN" sz="1600" dirty="0">
                <a:solidFill>
                  <a:schemeClr val="tx1">
                    <a:lumMod val="95000"/>
                    <a:lumOff val="5000"/>
                  </a:schemeClr>
                </a:solidFill>
              </a:rPr>
              <a:t>Adapter</a:t>
            </a:r>
            <a:r>
              <a:rPr lang="zh-CN" altLang="en-US" sz="1600" dirty="0">
                <a:solidFill>
                  <a:schemeClr val="tx1">
                    <a:lumMod val="95000"/>
                    <a:lumOff val="5000"/>
                  </a:schemeClr>
                </a:solidFill>
              </a:rPr>
              <a:t>）。</a:t>
            </a:r>
            <a:r>
              <a:rPr lang="zh-CN" altLang="en-US" sz="1600" b="1" dirty="0">
                <a:effectLst/>
              </a:rPr>
              <a:t>简单来说，就是在</a:t>
            </a:r>
            <a:r>
              <a:rPr lang="en-US" altLang="zh-CN" sz="1600" b="1" dirty="0">
                <a:effectLst/>
              </a:rPr>
              <a:t>Transformer</a:t>
            </a:r>
            <a:r>
              <a:rPr lang="zh-CN" altLang="en-US" sz="1600" b="1" dirty="0">
                <a:effectLst/>
              </a:rPr>
              <a:t>子层后面加入小的全连接网络</a:t>
            </a:r>
            <a:endParaRPr lang="zh-CN" altLang="en-US" sz="1600" dirty="0"/>
          </a:p>
        </p:txBody>
      </p:sp>
      <p:sp>
        <p:nvSpPr>
          <p:cNvPr id="16" name="TextBox 30">
            <a:extLst>
              <a:ext uri="{FF2B5EF4-FFF2-40B4-BE49-F238E27FC236}">
                <a16:creationId xmlns:a16="http://schemas.microsoft.com/office/drawing/2014/main" id="{F235B721-8EEE-2128-2992-08FF853E28B8}"/>
              </a:ext>
            </a:extLst>
          </p:cNvPr>
          <p:cNvSpPr txBox="1"/>
          <p:nvPr/>
        </p:nvSpPr>
        <p:spPr>
          <a:xfrm>
            <a:off x="781049" y="3936779"/>
            <a:ext cx="7210426"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3. </a:t>
            </a:r>
            <a:r>
              <a:rPr lang="zh-CN" altLang="en-US" b="1" dirty="0">
                <a:solidFill>
                  <a:schemeClr val="tx1">
                    <a:lumMod val="95000"/>
                    <a:lumOff val="5000"/>
                  </a:schemeClr>
                </a:solidFill>
              </a:rPr>
              <a:t>基于重参数化的方法 </a:t>
            </a:r>
            <a:r>
              <a:rPr lang="en-US" altLang="zh-CN" b="1" dirty="0" err="1">
                <a:solidFill>
                  <a:schemeClr val="tx1">
                    <a:lumMod val="95000"/>
                    <a:lumOff val="5000"/>
                  </a:schemeClr>
                </a:solidFill>
              </a:rPr>
              <a:t>Reparametrization</a:t>
            </a:r>
            <a:r>
              <a:rPr lang="en-US" altLang="zh-CN" b="1" dirty="0">
                <a:solidFill>
                  <a:schemeClr val="tx1">
                    <a:lumMod val="95000"/>
                    <a:lumOff val="5000"/>
                  </a:schemeClr>
                </a:solidFill>
              </a:rPr>
              <a:t>-based PEFT</a:t>
            </a:r>
          </a:p>
        </p:txBody>
      </p:sp>
      <p:sp>
        <p:nvSpPr>
          <p:cNvPr id="17" name="文本框 16">
            <a:extLst>
              <a:ext uri="{FF2B5EF4-FFF2-40B4-BE49-F238E27FC236}">
                <a16:creationId xmlns:a16="http://schemas.microsoft.com/office/drawing/2014/main" id="{31E9E719-5865-AD53-9904-7B337202414A}"/>
              </a:ext>
            </a:extLst>
          </p:cNvPr>
          <p:cNvSpPr txBox="1"/>
          <p:nvPr/>
        </p:nvSpPr>
        <p:spPr>
          <a:xfrm>
            <a:off x="781049" y="4366781"/>
            <a:ext cx="10480830"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基于重参数化的</a:t>
            </a:r>
            <a:r>
              <a:rPr lang="en-US" altLang="zh-CN" sz="1600" dirty="0">
                <a:solidFill>
                  <a:schemeClr val="tx1">
                    <a:lumMod val="95000"/>
                    <a:lumOff val="5000"/>
                  </a:schemeClr>
                </a:solidFill>
              </a:rPr>
              <a:t>PEFT</a:t>
            </a:r>
            <a:r>
              <a:rPr lang="zh-CN" altLang="en-US" sz="1600" dirty="0">
                <a:solidFill>
                  <a:schemeClr val="tx1">
                    <a:lumMod val="95000"/>
                    <a:lumOff val="5000"/>
                  </a:schemeClr>
                </a:solidFill>
              </a:rPr>
              <a:t>方法（</a:t>
            </a:r>
            <a:r>
              <a:rPr lang="en-US" altLang="zh-CN" sz="1600" dirty="0" err="1">
                <a:solidFill>
                  <a:schemeClr val="tx1">
                    <a:lumMod val="95000"/>
                    <a:lumOff val="5000"/>
                  </a:schemeClr>
                </a:solidFill>
              </a:rPr>
              <a:t>reparametrization</a:t>
            </a:r>
            <a:r>
              <a:rPr lang="en-US" altLang="zh-CN" sz="1600" dirty="0">
                <a:solidFill>
                  <a:schemeClr val="tx1">
                    <a:lumMod val="95000"/>
                    <a:lumOff val="5000"/>
                  </a:schemeClr>
                </a:solidFill>
              </a:rPr>
              <a:t>-based PEFT</a:t>
            </a:r>
            <a:r>
              <a:rPr lang="zh-CN" altLang="en-US" sz="1600" dirty="0">
                <a:solidFill>
                  <a:schemeClr val="tx1">
                    <a:lumMod val="95000"/>
                    <a:lumOff val="5000"/>
                  </a:schemeClr>
                </a:solidFill>
              </a:rPr>
              <a:t>）利用的是低秩矩阵表示来减少可训练参数数量</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目前使用最多的基于重参数化的方法是低秩适配（</a:t>
            </a:r>
            <a:r>
              <a:rPr lang="en-US" altLang="zh-CN" sz="1600" dirty="0">
                <a:solidFill>
                  <a:schemeClr val="tx1">
                    <a:lumMod val="95000"/>
                    <a:lumOff val="5000"/>
                  </a:schemeClr>
                </a:solidFill>
              </a:rPr>
              <a:t>Low-Rank Adaptation, </a:t>
            </a:r>
            <a:r>
              <a:rPr lang="en-US" altLang="zh-CN" sz="1600" dirty="0" err="1">
                <a:solidFill>
                  <a:schemeClr val="tx1">
                    <a:lumMod val="95000"/>
                    <a:lumOff val="5000"/>
                  </a:schemeClr>
                </a:solidFill>
              </a:rPr>
              <a:t>LoRA</a:t>
            </a:r>
            <a:r>
              <a:rPr lang="zh-CN" altLang="en-US" sz="1600" dirty="0">
                <a:solidFill>
                  <a:schemeClr val="tx1">
                    <a:lumMod val="95000"/>
                    <a:lumOff val="5000"/>
                  </a:schemeClr>
                </a:solidFill>
              </a:rPr>
              <a:t>）</a:t>
            </a:r>
            <a:endParaRPr lang="zh-CN" altLang="en-US" sz="1600" dirty="0"/>
          </a:p>
        </p:txBody>
      </p:sp>
      <p:sp>
        <p:nvSpPr>
          <p:cNvPr id="18" name="TextBox 30">
            <a:extLst>
              <a:ext uri="{FF2B5EF4-FFF2-40B4-BE49-F238E27FC236}">
                <a16:creationId xmlns:a16="http://schemas.microsoft.com/office/drawing/2014/main" id="{935E4A55-C580-C10B-455A-7FF7ADFE82E5}"/>
              </a:ext>
            </a:extLst>
          </p:cNvPr>
          <p:cNvSpPr txBox="1"/>
          <p:nvPr/>
        </p:nvSpPr>
        <p:spPr>
          <a:xfrm>
            <a:off x="781049" y="5104559"/>
            <a:ext cx="7210426"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对上述方法的评价</a:t>
            </a:r>
            <a:endParaRPr lang="en-US" altLang="zh-CN" b="1" dirty="0">
              <a:solidFill>
                <a:schemeClr val="tx1">
                  <a:lumMod val="95000"/>
                  <a:lumOff val="5000"/>
                </a:schemeClr>
              </a:solidFill>
            </a:endParaRPr>
          </a:p>
        </p:txBody>
      </p:sp>
      <p:sp>
        <p:nvSpPr>
          <p:cNvPr id="19" name="文本框 18">
            <a:extLst>
              <a:ext uri="{FF2B5EF4-FFF2-40B4-BE49-F238E27FC236}">
                <a16:creationId xmlns:a16="http://schemas.microsoft.com/office/drawing/2014/main" id="{C30CE5F5-A2F6-5E11-5317-50DDE280FED3}"/>
              </a:ext>
            </a:extLst>
          </p:cNvPr>
          <p:cNvSpPr txBox="1"/>
          <p:nvPr/>
        </p:nvSpPr>
        <p:spPr>
          <a:xfrm>
            <a:off x="781049" y="5534561"/>
            <a:ext cx="10480830" cy="1323439"/>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以上方法都是基于”预训练</a:t>
            </a:r>
            <a:r>
              <a:rPr lang="en-US" altLang="zh-CN" sz="1600" dirty="0">
                <a:solidFill>
                  <a:schemeClr val="tx1">
                    <a:lumMod val="95000"/>
                    <a:lumOff val="5000"/>
                  </a:schemeClr>
                </a:solidFill>
              </a:rPr>
              <a:t>-</a:t>
            </a:r>
            <a:r>
              <a:rPr lang="zh-CN" altLang="en-US" sz="1600" dirty="0">
                <a:solidFill>
                  <a:schemeClr val="tx1">
                    <a:lumMod val="95000"/>
                    <a:lumOff val="5000"/>
                  </a:schemeClr>
                </a:solidFill>
              </a:rPr>
              <a:t>微调“的范式的方法</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无论多么轻量级，每个任务都还是有一套特定的参数（即使大部分参数可以共享）</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t>致命缺点：任务本身需要人为进行定义</a:t>
            </a:r>
            <a:endParaRPr lang="en-US" altLang="zh-CN" sz="1600" dirty="0"/>
          </a:p>
          <a:p>
            <a:pPr marL="285750" indent="-285750">
              <a:buFont typeface="Arial" panose="020B0604020202020204" pitchFamily="34" charset="0"/>
              <a:buChar char="•"/>
            </a:pPr>
            <a:r>
              <a:rPr lang="en-US" altLang="zh-CN" sz="1600" b="1" dirty="0">
                <a:solidFill>
                  <a:srgbClr val="FF0000"/>
                </a:solidFill>
              </a:rPr>
              <a:t>Prompting</a:t>
            </a:r>
            <a:r>
              <a:rPr lang="zh-CN" altLang="en-US" sz="1600" b="1" dirty="0">
                <a:solidFill>
                  <a:srgbClr val="FF0000"/>
                </a:solidFill>
              </a:rPr>
              <a:t>可以做到模糊任务的界限</a:t>
            </a:r>
            <a:r>
              <a:rPr lang="en-US" altLang="zh-CN" sz="1600" b="1" dirty="0">
                <a:solidFill>
                  <a:srgbClr val="FF0000"/>
                </a:solidFill>
              </a:rPr>
              <a:t>——</a:t>
            </a:r>
            <a:r>
              <a:rPr lang="zh-CN" altLang="en-US" sz="1600" b="1" dirty="0">
                <a:solidFill>
                  <a:srgbClr val="FF0000"/>
                </a:solidFill>
              </a:rPr>
              <a:t>不需要人为对任务进行划分</a:t>
            </a:r>
            <a:endParaRPr lang="en-US" altLang="zh-CN" sz="1600" b="1" dirty="0">
              <a:solidFill>
                <a:srgbClr val="FF0000"/>
              </a:solidFill>
            </a:endParaRPr>
          </a:p>
          <a:p>
            <a:pPr marL="285750" indent="-285750">
              <a:buFont typeface="Arial" panose="020B0604020202020204" pitchFamily="34" charset="0"/>
              <a:buChar char="•"/>
            </a:pPr>
            <a:r>
              <a:rPr lang="zh-CN" altLang="en-US" sz="1600" dirty="0"/>
              <a:t>相反，任务的描述会作为输入的一部分直接输入预训练模型</a:t>
            </a:r>
          </a:p>
        </p:txBody>
      </p:sp>
      <p:sp>
        <p:nvSpPr>
          <p:cNvPr id="3" name="TextBox 30">
            <a:extLst>
              <a:ext uri="{FF2B5EF4-FFF2-40B4-BE49-F238E27FC236}">
                <a16:creationId xmlns:a16="http://schemas.microsoft.com/office/drawing/2014/main" id="{FA04F552-E840-7994-2A92-379CA93E768A}"/>
              </a:ext>
            </a:extLst>
          </p:cNvPr>
          <p:cNvSpPr txBox="1"/>
          <p:nvPr/>
        </p:nvSpPr>
        <p:spPr>
          <a:xfrm>
            <a:off x="781049" y="1139110"/>
            <a:ext cx="7210426"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1. </a:t>
            </a:r>
            <a:r>
              <a:rPr lang="zh-CN" altLang="en-US" b="1" dirty="0">
                <a:solidFill>
                  <a:schemeClr val="tx1">
                    <a:lumMod val="95000"/>
                    <a:lumOff val="5000"/>
                  </a:schemeClr>
                </a:solidFill>
              </a:rPr>
              <a:t>部分参数微调：选择法</a:t>
            </a:r>
            <a:r>
              <a:rPr lang="en-US" altLang="zh-CN" b="1" dirty="0">
                <a:solidFill>
                  <a:schemeClr val="tx1">
                    <a:lumMod val="95000"/>
                    <a:lumOff val="5000"/>
                  </a:schemeClr>
                </a:solidFill>
              </a:rPr>
              <a:t>Selective Method</a:t>
            </a:r>
          </a:p>
        </p:txBody>
      </p:sp>
      <p:pic>
        <p:nvPicPr>
          <p:cNvPr id="5" name="图片 4">
            <a:extLst>
              <a:ext uri="{FF2B5EF4-FFF2-40B4-BE49-F238E27FC236}">
                <a16:creationId xmlns:a16="http://schemas.microsoft.com/office/drawing/2014/main" id="{3E5F91CB-239E-66C7-9867-BABF40777916}"/>
              </a:ext>
            </a:extLst>
          </p:cNvPr>
          <p:cNvPicPr>
            <a:picLocks noChangeAspect="1"/>
          </p:cNvPicPr>
          <p:nvPr/>
        </p:nvPicPr>
        <p:blipFill>
          <a:blip r:embed="rId2"/>
          <a:stretch>
            <a:fillRect/>
          </a:stretch>
        </p:blipFill>
        <p:spPr>
          <a:xfrm>
            <a:off x="9942195" y="4725483"/>
            <a:ext cx="2249805" cy="2132517"/>
          </a:xfrm>
          <a:prstGeom prst="rect">
            <a:avLst/>
          </a:prstGeom>
        </p:spPr>
      </p:pic>
    </p:spTree>
    <p:extLst>
      <p:ext uri="{BB962C8B-B14F-4D97-AF65-F5344CB8AC3E}">
        <p14:creationId xmlns:p14="http://schemas.microsoft.com/office/powerpoint/2010/main" val="1346995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2772011" y="514289"/>
            <a:ext cx="6647974" cy="646331"/>
          </a:xfrm>
          <a:prstGeom prst="rect">
            <a:avLst/>
          </a:prstGeom>
          <a:noFill/>
        </p:spPr>
        <p:txBody>
          <a:bodyPr wrap="none" rtlCol="0">
            <a:spAutoFit/>
          </a:bodyPr>
          <a:lstStyle/>
          <a:p>
            <a:pPr algn="ctr"/>
            <a:r>
              <a:rPr lang="zh-CN" altLang="en-US" sz="3600" b="1" dirty="0">
                <a:solidFill>
                  <a:srgbClr val="828979"/>
                </a:solidFill>
              </a:rPr>
              <a:t>大语言模型对人们的意义是什么</a:t>
            </a:r>
          </a:p>
        </p:txBody>
      </p:sp>
      <p:sp>
        <p:nvSpPr>
          <p:cNvPr id="17" name="직사각형 54">
            <a:extLst>
              <a:ext uri="{FF2B5EF4-FFF2-40B4-BE49-F238E27FC236}">
                <a16:creationId xmlns:a16="http://schemas.microsoft.com/office/drawing/2014/main" id="{129A8ED7-3572-F7C4-FC79-4312AD8E4815}"/>
              </a:ext>
            </a:extLst>
          </p:cNvPr>
          <p:cNvSpPr/>
          <p:nvPr/>
        </p:nvSpPr>
        <p:spPr>
          <a:xfrm>
            <a:off x="1999352" y="1291668"/>
            <a:ext cx="2938700" cy="369332"/>
          </a:xfrm>
          <a:prstGeom prst="rect">
            <a:avLst/>
          </a:prstGeom>
        </p:spPr>
        <p:txBody>
          <a:bodyPr wrap="square">
            <a:spAutoFit/>
          </a:bodyPr>
          <a:lstStyle/>
          <a:p>
            <a:r>
              <a:rPr lang="zh-CN" altLang="en-US" dirty="0">
                <a:solidFill>
                  <a:srgbClr val="7C6250"/>
                </a:solidFill>
              </a:rPr>
              <a:t>提高人机交互的智能化水平</a:t>
            </a:r>
            <a:endParaRPr lang="ko-KR" altLang="en-US" dirty="0">
              <a:solidFill>
                <a:srgbClr val="7C6250"/>
              </a:solidFill>
              <a:cs typeface="Arial" pitchFamily="34" charset="0"/>
            </a:endParaRPr>
          </a:p>
        </p:txBody>
      </p:sp>
      <p:sp>
        <p:nvSpPr>
          <p:cNvPr id="18" name="직사각형 54">
            <a:extLst>
              <a:ext uri="{FF2B5EF4-FFF2-40B4-BE49-F238E27FC236}">
                <a16:creationId xmlns:a16="http://schemas.microsoft.com/office/drawing/2014/main" id="{D702BB6C-0325-4590-EC08-0FD5D9015EBC}"/>
              </a:ext>
            </a:extLst>
          </p:cNvPr>
          <p:cNvSpPr/>
          <p:nvPr/>
        </p:nvSpPr>
        <p:spPr>
          <a:xfrm>
            <a:off x="1866837" y="3983221"/>
            <a:ext cx="3203720" cy="369332"/>
          </a:xfrm>
          <a:prstGeom prst="rect">
            <a:avLst/>
          </a:prstGeom>
        </p:spPr>
        <p:txBody>
          <a:bodyPr wrap="square">
            <a:spAutoFit/>
          </a:bodyPr>
          <a:lstStyle/>
          <a:p>
            <a:r>
              <a:rPr lang="zh-CN" altLang="en-US" dirty="0">
                <a:solidFill>
                  <a:srgbClr val="7C6250"/>
                </a:solidFill>
              </a:rPr>
              <a:t>拓展人类知识和创造力的边界</a:t>
            </a:r>
            <a:endParaRPr lang="ko-KR" altLang="en-US" dirty="0">
              <a:solidFill>
                <a:srgbClr val="7C6250"/>
              </a:solidFill>
              <a:cs typeface="Arial" pitchFamily="34" charset="0"/>
            </a:endParaRPr>
          </a:p>
        </p:txBody>
      </p:sp>
      <p:sp>
        <p:nvSpPr>
          <p:cNvPr id="19" name="직사각형 54">
            <a:extLst>
              <a:ext uri="{FF2B5EF4-FFF2-40B4-BE49-F238E27FC236}">
                <a16:creationId xmlns:a16="http://schemas.microsoft.com/office/drawing/2014/main" id="{C685C4C2-A555-DAA2-8BC3-24458943E89A}"/>
              </a:ext>
            </a:extLst>
          </p:cNvPr>
          <p:cNvSpPr/>
          <p:nvPr/>
        </p:nvSpPr>
        <p:spPr>
          <a:xfrm>
            <a:off x="7149446" y="1291668"/>
            <a:ext cx="2699949" cy="369332"/>
          </a:xfrm>
          <a:prstGeom prst="rect">
            <a:avLst/>
          </a:prstGeom>
        </p:spPr>
        <p:txBody>
          <a:bodyPr wrap="square">
            <a:spAutoFit/>
          </a:bodyPr>
          <a:lstStyle/>
          <a:p>
            <a:r>
              <a:rPr lang="zh-CN" altLang="en-US" dirty="0">
                <a:solidFill>
                  <a:srgbClr val="7C6250"/>
                </a:solidFill>
              </a:rPr>
              <a:t>提升效率同时释放生产力</a:t>
            </a:r>
            <a:endParaRPr lang="ko-KR" altLang="en-US" dirty="0">
              <a:solidFill>
                <a:srgbClr val="7C6250"/>
              </a:solidFill>
              <a:cs typeface="Arial" pitchFamily="34" charset="0"/>
            </a:endParaRPr>
          </a:p>
        </p:txBody>
      </p:sp>
      <p:sp>
        <p:nvSpPr>
          <p:cNvPr id="20" name="직사각형 54">
            <a:extLst>
              <a:ext uri="{FF2B5EF4-FFF2-40B4-BE49-F238E27FC236}">
                <a16:creationId xmlns:a16="http://schemas.microsoft.com/office/drawing/2014/main" id="{861CA2C6-8776-A59B-AF11-24D2D0B8F20F}"/>
              </a:ext>
            </a:extLst>
          </p:cNvPr>
          <p:cNvSpPr/>
          <p:nvPr/>
        </p:nvSpPr>
        <p:spPr>
          <a:xfrm>
            <a:off x="7121445" y="3983221"/>
            <a:ext cx="2938700" cy="369332"/>
          </a:xfrm>
          <a:prstGeom prst="rect">
            <a:avLst/>
          </a:prstGeom>
        </p:spPr>
        <p:txBody>
          <a:bodyPr wrap="square">
            <a:spAutoFit/>
          </a:bodyPr>
          <a:lstStyle/>
          <a:p>
            <a:r>
              <a:rPr lang="zh-CN" altLang="en-US" dirty="0">
                <a:solidFill>
                  <a:srgbClr val="7C6250"/>
                </a:solidFill>
              </a:rPr>
              <a:t>帮助理解语言和世界的奥秘</a:t>
            </a:r>
            <a:endParaRPr lang="ko-KR" altLang="en-US" dirty="0">
              <a:solidFill>
                <a:srgbClr val="7C6250"/>
              </a:solidFill>
              <a:cs typeface="Arial" pitchFamily="34" charset="0"/>
            </a:endParaRPr>
          </a:p>
        </p:txBody>
      </p:sp>
      <p:pic>
        <p:nvPicPr>
          <p:cNvPr id="22" name="图片 21" descr="卡通人物&#10;&#10;中度可信度描述已自动生成">
            <a:extLst>
              <a:ext uri="{FF2B5EF4-FFF2-40B4-BE49-F238E27FC236}">
                <a16:creationId xmlns:a16="http://schemas.microsoft.com/office/drawing/2014/main" id="{BED8250F-7A43-F52F-CC75-D230A50FA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822" y="1661000"/>
            <a:ext cx="3333749" cy="2224087"/>
          </a:xfrm>
          <a:prstGeom prst="rect">
            <a:avLst/>
          </a:prstGeom>
        </p:spPr>
      </p:pic>
      <p:pic>
        <p:nvPicPr>
          <p:cNvPr id="24" name="图片 23" descr="图形用户界面&#10;&#10;描述已自动生成">
            <a:extLst>
              <a:ext uri="{FF2B5EF4-FFF2-40B4-BE49-F238E27FC236}">
                <a16:creationId xmlns:a16="http://schemas.microsoft.com/office/drawing/2014/main" id="{C219CCE6-6778-38B5-F285-5538356999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5324" y="1660999"/>
            <a:ext cx="4310942" cy="2224087"/>
          </a:xfrm>
          <a:prstGeom prst="rect">
            <a:avLst/>
          </a:prstGeom>
        </p:spPr>
      </p:pic>
      <p:pic>
        <p:nvPicPr>
          <p:cNvPr id="26" name="图片 25" descr="图形用户界面, 网站&#10;&#10;描述已自动生成">
            <a:extLst>
              <a:ext uri="{FF2B5EF4-FFF2-40B4-BE49-F238E27FC236}">
                <a16:creationId xmlns:a16="http://schemas.microsoft.com/office/drawing/2014/main" id="{B11150AF-FF1D-A37A-9ECD-32965482A4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9120" y="4352553"/>
            <a:ext cx="3839152" cy="2284010"/>
          </a:xfrm>
          <a:prstGeom prst="rect">
            <a:avLst/>
          </a:prstGeom>
        </p:spPr>
      </p:pic>
      <p:pic>
        <p:nvPicPr>
          <p:cNvPr id="28" name="图片 27" descr="日程表&#10;&#10;描述已自动生成">
            <a:extLst>
              <a:ext uri="{FF2B5EF4-FFF2-40B4-BE49-F238E27FC236}">
                <a16:creationId xmlns:a16="http://schemas.microsoft.com/office/drawing/2014/main" id="{28AE815B-4AD9-EA0A-F27B-1D15F7D6BF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5177" y="4352553"/>
            <a:ext cx="4091236" cy="2284009"/>
          </a:xfrm>
          <a:prstGeom prst="rect">
            <a:avLst/>
          </a:prstGeom>
        </p:spPr>
      </p:pic>
    </p:spTree>
    <p:extLst>
      <p:ext uri="{BB962C8B-B14F-4D97-AF65-F5344CB8AC3E}">
        <p14:creationId xmlns:p14="http://schemas.microsoft.com/office/powerpoint/2010/main" val="25283718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610078" y="370111"/>
            <a:ext cx="10971850" cy="646331"/>
          </a:xfrm>
          <a:prstGeom prst="rect">
            <a:avLst/>
          </a:prstGeom>
          <a:noFill/>
        </p:spPr>
        <p:txBody>
          <a:bodyPr wrap="none" rtlCol="0">
            <a:spAutoFit/>
          </a:bodyPr>
          <a:lstStyle/>
          <a:p>
            <a:pPr algn="ctr"/>
            <a:r>
              <a:rPr lang="zh-CN" altLang="en-US" sz="3600" b="1" dirty="0">
                <a:solidFill>
                  <a:srgbClr val="828979"/>
                </a:solidFill>
              </a:rPr>
              <a:t>定义</a:t>
            </a:r>
            <a:r>
              <a:rPr lang="en-US" altLang="zh-CN" sz="3600" b="1" dirty="0">
                <a:solidFill>
                  <a:srgbClr val="828979"/>
                </a:solidFill>
              </a:rPr>
              <a:t>Prompting</a:t>
            </a:r>
            <a:r>
              <a:rPr lang="zh-CN" altLang="en-US" sz="3600" b="1" dirty="0">
                <a:solidFill>
                  <a:srgbClr val="828979"/>
                </a:solidFill>
              </a:rPr>
              <a:t>：通往真正大一统语言模型的关键一步</a:t>
            </a:r>
            <a:endParaRPr lang="en-US" altLang="zh-CN" sz="3600" b="1" dirty="0">
              <a:solidFill>
                <a:srgbClr val="828979"/>
              </a:solidFill>
            </a:endParaRPr>
          </a:p>
        </p:txBody>
      </p:sp>
      <p:pic>
        <p:nvPicPr>
          <p:cNvPr id="4" name="图片 3" descr="表格&#10;&#10;描述已自动生成">
            <a:extLst>
              <a:ext uri="{FF2B5EF4-FFF2-40B4-BE49-F238E27FC236}">
                <a16:creationId xmlns:a16="http://schemas.microsoft.com/office/drawing/2014/main" id="{B76929E4-4E7E-0218-53CD-2D553DA84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867" y="1016442"/>
            <a:ext cx="9068266" cy="5804198"/>
          </a:xfrm>
          <a:prstGeom prst="rect">
            <a:avLst/>
          </a:prstGeom>
        </p:spPr>
      </p:pic>
      <p:sp>
        <p:nvSpPr>
          <p:cNvPr id="5" name="文本框 4">
            <a:extLst>
              <a:ext uri="{FF2B5EF4-FFF2-40B4-BE49-F238E27FC236}">
                <a16:creationId xmlns:a16="http://schemas.microsoft.com/office/drawing/2014/main" id="{94E72B9B-20E3-F025-5B49-BE8F422B67AE}"/>
              </a:ext>
            </a:extLst>
          </p:cNvPr>
          <p:cNvSpPr txBox="1"/>
          <p:nvPr/>
        </p:nvSpPr>
        <p:spPr>
          <a:xfrm>
            <a:off x="10401418" y="4495800"/>
            <a:ext cx="1619250" cy="646331"/>
          </a:xfrm>
          <a:prstGeom prst="rect">
            <a:avLst/>
          </a:prstGeom>
          <a:noFill/>
        </p:spPr>
        <p:txBody>
          <a:bodyPr wrap="square" rtlCol="0">
            <a:spAutoFit/>
          </a:bodyPr>
          <a:lstStyle/>
          <a:p>
            <a:r>
              <a:rPr lang="zh-CN" altLang="en-US" i="1" dirty="0">
                <a:solidFill>
                  <a:srgbClr val="D83931"/>
                </a:solidFill>
                <a:effectLst/>
              </a:rPr>
              <a:t>让预训练模型</a:t>
            </a:r>
            <a:endParaRPr lang="en-US" altLang="zh-CN" i="1" dirty="0">
              <a:solidFill>
                <a:srgbClr val="D83931"/>
              </a:solidFill>
              <a:effectLst/>
            </a:endParaRPr>
          </a:p>
          <a:p>
            <a:r>
              <a:rPr lang="zh-CN" altLang="en-US" i="1" dirty="0">
                <a:solidFill>
                  <a:srgbClr val="D83931"/>
                </a:solidFill>
                <a:effectLst/>
              </a:rPr>
              <a:t>服从下游任务</a:t>
            </a:r>
            <a:endParaRPr lang="zh-CN" altLang="en-US" dirty="0"/>
          </a:p>
        </p:txBody>
      </p:sp>
      <p:sp>
        <p:nvSpPr>
          <p:cNvPr id="7" name="文本框 6">
            <a:extLst>
              <a:ext uri="{FF2B5EF4-FFF2-40B4-BE49-F238E27FC236}">
                <a16:creationId xmlns:a16="http://schemas.microsoft.com/office/drawing/2014/main" id="{FCBEBC1D-28B8-C007-7006-31324A384460}"/>
              </a:ext>
            </a:extLst>
          </p:cNvPr>
          <p:cNvSpPr txBox="1"/>
          <p:nvPr/>
        </p:nvSpPr>
        <p:spPr>
          <a:xfrm>
            <a:off x="10401418" y="5788462"/>
            <a:ext cx="1790582" cy="646331"/>
          </a:xfrm>
          <a:prstGeom prst="rect">
            <a:avLst/>
          </a:prstGeom>
          <a:noFill/>
        </p:spPr>
        <p:txBody>
          <a:bodyPr wrap="square" rtlCol="0">
            <a:spAutoFit/>
          </a:bodyPr>
          <a:lstStyle/>
          <a:p>
            <a:r>
              <a:rPr lang="zh-CN" altLang="en-US" i="1" dirty="0">
                <a:solidFill>
                  <a:srgbClr val="D83931"/>
                </a:solidFill>
                <a:effectLst/>
              </a:rPr>
              <a:t>让下游任务</a:t>
            </a:r>
            <a:endParaRPr lang="en-US" altLang="zh-CN" i="1" dirty="0">
              <a:solidFill>
                <a:srgbClr val="D83931"/>
              </a:solidFill>
              <a:effectLst/>
            </a:endParaRPr>
          </a:p>
          <a:p>
            <a:r>
              <a:rPr lang="zh-CN" altLang="en-US" i="1" dirty="0">
                <a:solidFill>
                  <a:srgbClr val="D83931"/>
                </a:solidFill>
                <a:effectLst/>
              </a:rPr>
              <a:t>服从预训练模型</a:t>
            </a:r>
            <a:endParaRPr lang="zh-CN" altLang="en-US" dirty="0"/>
          </a:p>
        </p:txBody>
      </p:sp>
    </p:spTree>
    <p:extLst>
      <p:ext uri="{BB962C8B-B14F-4D97-AF65-F5344CB8AC3E}">
        <p14:creationId xmlns:p14="http://schemas.microsoft.com/office/powerpoint/2010/main" val="40616163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2389121" y="370111"/>
            <a:ext cx="7413761" cy="646331"/>
          </a:xfrm>
          <a:prstGeom prst="rect">
            <a:avLst/>
          </a:prstGeom>
          <a:noFill/>
        </p:spPr>
        <p:txBody>
          <a:bodyPr wrap="none" rtlCol="0">
            <a:spAutoFit/>
          </a:bodyPr>
          <a:lstStyle/>
          <a:p>
            <a:pPr algn="ctr"/>
            <a:r>
              <a:rPr lang="en-US" altLang="zh-CN" sz="3600" b="1" dirty="0">
                <a:solidFill>
                  <a:srgbClr val="828979"/>
                </a:solidFill>
              </a:rPr>
              <a:t>Prompting / Prompt Learning</a:t>
            </a:r>
            <a:r>
              <a:rPr lang="zh-CN" altLang="en-US" sz="3600" b="1" dirty="0">
                <a:solidFill>
                  <a:srgbClr val="828979"/>
                </a:solidFill>
              </a:rPr>
              <a:t>的定义</a:t>
            </a:r>
            <a:endParaRPr lang="en-US" altLang="zh-CN" sz="3600" b="1" dirty="0">
              <a:solidFill>
                <a:srgbClr val="828979"/>
              </a:solidFill>
            </a:endParaRPr>
          </a:p>
        </p:txBody>
      </p:sp>
      <p:sp>
        <p:nvSpPr>
          <p:cNvPr id="3" name="文本框 2">
            <a:extLst>
              <a:ext uri="{FF2B5EF4-FFF2-40B4-BE49-F238E27FC236}">
                <a16:creationId xmlns:a16="http://schemas.microsoft.com/office/drawing/2014/main" id="{99A83504-8F13-4FB1-CEAF-9042B0754857}"/>
              </a:ext>
            </a:extLst>
          </p:cNvPr>
          <p:cNvSpPr txBox="1"/>
          <p:nvPr/>
        </p:nvSpPr>
        <p:spPr>
          <a:xfrm>
            <a:off x="781049" y="1538777"/>
            <a:ext cx="10480830"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将</a:t>
            </a:r>
            <a:r>
              <a:rPr lang="en-US" altLang="zh-CN" sz="1600" dirty="0">
                <a:solidFill>
                  <a:schemeClr val="tx1">
                    <a:lumMod val="95000"/>
                    <a:lumOff val="5000"/>
                  </a:schemeClr>
                </a:solidFill>
              </a:rPr>
              <a:t>Fine-tuning</a:t>
            </a:r>
            <a:r>
              <a:rPr lang="zh-CN" altLang="en-US" sz="1600" dirty="0">
                <a:solidFill>
                  <a:schemeClr val="tx1">
                    <a:lumMod val="95000"/>
                    <a:lumOff val="5000"/>
                  </a:schemeClr>
                </a:solidFill>
              </a:rPr>
              <a:t>的下游任务目标转换为</a:t>
            </a:r>
            <a:r>
              <a:rPr lang="en-US" altLang="zh-CN" sz="1600" dirty="0">
                <a:solidFill>
                  <a:schemeClr val="tx1">
                    <a:lumMod val="95000"/>
                    <a:lumOff val="5000"/>
                  </a:schemeClr>
                </a:solidFill>
              </a:rPr>
              <a:t>Pre-training</a:t>
            </a:r>
            <a:r>
              <a:rPr lang="zh-CN" altLang="en-US" sz="1600" dirty="0">
                <a:solidFill>
                  <a:schemeClr val="tx1">
                    <a:lumMod val="95000"/>
                    <a:lumOff val="5000"/>
                  </a:schemeClr>
                </a:solidFill>
              </a:rPr>
              <a:t>的任务</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即各种子任务都可以用基于下一词预测的</a:t>
            </a:r>
            <a:r>
              <a:rPr lang="en-US" altLang="zh-CN" sz="1600" dirty="0">
                <a:solidFill>
                  <a:schemeClr val="tx1">
                    <a:lumMod val="95000"/>
                    <a:lumOff val="5000"/>
                  </a:schemeClr>
                </a:solidFill>
              </a:rPr>
              <a:t>Question Answering</a:t>
            </a:r>
            <a:r>
              <a:rPr lang="zh-CN" altLang="en-US" sz="1600" dirty="0">
                <a:solidFill>
                  <a:schemeClr val="tx1">
                    <a:lumMod val="95000"/>
                    <a:lumOff val="5000"/>
                  </a:schemeClr>
                </a:solidFill>
              </a:rPr>
              <a:t>来表达</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且不可以给下游任务构建特定的输入结构</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不能添加额外的特殊符号</a:t>
            </a:r>
            <a:endParaRPr lang="en-US" altLang="zh-CN" sz="1600" dirty="0">
              <a:solidFill>
                <a:schemeClr val="tx1">
                  <a:lumMod val="95000"/>
                  <a:lumOff val="5000"/>
                </a:schemeClr>
              </a:solidFill>
            </a:endParaRPr>
          </a:p>
        </p:txBody>
      </p:sp>
      <p:sp>
        <p:nvSpPr>
          <p:cNvPr id="6" name="TextBox 30">
            <a:extLst>
              <a:ext uri="{FF2B5EF4-FFF2-40B4-BE49-F238E27FC236}">
                <a16:creationId xmlns:a16="http://schemas.microsoft.com/office/drawing/2014/main" id="{09A654A4-CF23-20CF-D747-CF9ADFDC72AE}"/>
              </a:ext>
            </a:extLst>
          </p:cNvPr>
          <p:cNvSpPr txBox="1"/>
          <p:nvPr/>
        </p:nvSpPr>
        <p:spPr>
          <a:xfrm>
            <a:off x="781049" y="2735910"/>
            <a:ext cx="10480830" cy="553998"/>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提示学习这种方式拉近了测试分布与预训练分布的距离，进而可以利用大规模预训练语言模型在预训练过程中习得的强大语言建模能力，使其不经过微调就可以在各种下游任务上取得很好的结果</a:t>
            </a:r>
            <a:endParaRPr lang="en-US" altLang="zh-CN" b="1" dirty="0">
              <a:solidFill>
                <a:schemeClr val="tx1">
                  <a:lumMod val="95000"/>
                  <a:lumOff val="5000"/>
                </a:schemeClr>
              </a:solidFill>
            </a:endParaRPr>
          </a:p>
        </p:txBody>
      </p:sp>
      <p:sp>
        <p:nvSpPr>
          <p:cNvPr id="11" name="TextBox 30">
            <a:extLst>
              <a:ext uri="{FF2B5EF4-FFF2-40B4-BE49-F238E27FC236}">
                <a16:creationId xmlns:a16="http://schemas.microsoft.com/office/drawing/2014/main" id="{099307FE-D2C8-2544-931D-2A7B42C2B723}"/>
              </a:ext>
            </a:extLst>
          </p:cNvPr>
          <p:cNvSpPr txBox="1"/>
          <p:nvPr/>
        </p:nvSpPr>
        <p:spPr>
          <a:xfrm>
            <a:off x="781049" y="3814868"/>
            <a:ext cx="7210426"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在数学上区分</a:t>
            </a:r>
            <a:r>
              <a:rPr lang="en-US" altLang="zh-CN" b="1" dirty="0">
                <a:solidFill>
                  <a:schemeClr val="tx1">
                    <a:lumMod val="95000"/>
                    <a:lumOff val="5000"/>
                  </a:schemeClr>
                </a:solidFill>
              </a:rPr>
              <a:t>fine-tune</a:t>
            </a:r>
            <a:r>
              <a:rPr lang="zh-CN" altLang="en-US" b="1" dirty="0">
                <a:solidFill>
                  <a:schemeClr val="tx1">
                    <a:lumMod val="95000"/>
                    <a:lumOff val="5000"/>
                  </a:schemeClr>
                </a:solidFill>
              </a:rPr>
              <a:t>和</a:t>
            </a:r>
            <a:r>
              <a:rPr lang="en-US" altLang="zh-CN" b="1" dirty="0">
                <a:solidFill>
                  <a:schemeClr val="tx1">
                    <a:lumMod val="95000"/>
                    <a:lumOff val="5000"/>
                  </a:schemeClr>
                </a:solidFill>
              </a:rPr>
              <a:t>prompt</a:t>
            </a:r>
            <a:r>
              <a:rPr lang="zh-CN" altLang="en-US" b="1" dirty="0">
                <a:solidFill>
                  <a:schemeClr val="tx1">
                    <a:lumMod val="95000"/>
                    <a:lumOff val="5000"/>
                  </a:schemeClr>
                </a:solidFill>
              </a:rPr>
              <a:t>：</a:t>
            </a:r>
            <a:endParaRPr lang="en-US" altLang="zh-CN" b="1"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2333CB6-5F2C-D97D-CA08-B6EDA4A894A5}"/>
                  </a:ext>
                </a:extLst>
              </p:cNvPr>
              <p:cNvSpPr txBox="1"/>
              <p:nvPr/>
            </p:nvSpPr>
            <p:spPr>
              <a:xfrm>
                <a:off x="781049" y="4220081"/>
                <a:ext cx="10480830"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solidFill>
                      <a:schemeClr val="tx1">
                        <a:lumMod val="95000"/>
                        <a:lumOff val="5000"/>
                      </a:schemeClr>
                    </a:solidFill>
                  </a:rPr>
                  <a:t>Fine-tuning</a:t>
                </a:r>
                <a:r>
                  <a:rPr lang="zh-CN" altLang="en-US" sz="1600" dirty="0">
                    <a:solidFill>
                      <a:schemeClr val="tx1">
                        <a:lumMod val="95000"/>
                        <a:lumOff val="5000"/>
                      </a:schemeClr>
                    </a:solidFill>
                  </a:rPr>
                  <a:t>的过程是一个有监督学习的过程。基于输入</a:t>
                </a:r>
                <a14:m>
                  <m:oMath xmlns:m="http://schemas.openxmlformats.org/officeDocument/2006/math">
                    <m:r>
                      <a:rPr lang="en-US" altLang="zh-CN" sz="1600" b="0" i="1" smtClean="0">
                        <a:solidFill>
                          <a:schemeClr val="tx1">
                            <a:lumMod val="95000"/>
                            <a:lumOff val="5000"/>
                          </a:schemeClr>
                        </a:solidFill>
                        <a:latin typeface="Cambria Math" panose="02040503050406030204" pitchFamily="18" charset="0"/>
                      </a:rPr>
                      <m:t>𝑥</m:t>
                    </m:r>
                  </m:oMath>
                </a14:m>
                <a:r>
                  <a:rPr lang="zh-CN" altLang="en-US" sz="1600" dirty="0">
                    <a:solidFill>
                      <a:schemeClr val="tx1">
                        <a:lumMod val="95000"/>
                        <a:lumOff val="5000"/>
                      </a:schemeClr>
                    </a:solidFill>
                  </a:rPr>
                  <a:t>，以</a:t>
                </a:r>
                <a14:m>
                  <m:oMath xmlns:m="http://schemas.openxmlformats.org/officeDocument/2006/math">
                    <m:r>
                      <a:rPr lang="zh-CN" altLang="en-US" sz="1600" i="1" smtClean="0">
                        <a:solidFill>
                          <a:schemeClr val="tx1">
                            <a:lumMod val="95000"/>
                            <a:lumOff val="5000"/>
                          </a:schemeClr>
                        </a:solidFill>
                        <a:latin typeface="Cambria Math" panose="02040503050406030204" pitchFamily="18" charset="0"/>
                      </a:rPr>
                      <m:t>𝜃</m:t>
                    </m:r>
                  </m:oMath>
                </a14:m>
                <a:r>
                  <a:rPr lang="zh-CN" altLang="en-US" sz="1600" dirty="0">
                    <a:solidFill>
                      <a:schemeClr val="tx1">
                        <a:lumMod val="95000"/>
                        <a:lumOff val="5000"/>
                      </a:schemeClr>
                    </a:solidFill>
                  </a:rPr>
                  <a:t>为参数的模型会预测输出</a:t>
                </a:r>
                <a14:m>
                  <m:oMath xmlns:m="http://schemas.openxmlformats.org/officeDocument/2006/math">
                    <m:r>
                      <a:rPr lang="en-US" altLang="zh-CN" sz="1600" b="0" i="1" smtClean="0">
                        <a:solidFill>
                          <a:schemeClr val="tx1">
                            <a:lumMod val="95000"/>
                            <a:lumOff val="5000"/>
                          </a:schemeClr>
                        </a:solidFill>
                        <a:latin typeface="Cambria Math" panose="02040503050406030204" pitchFamily="18" charset="0"/>
                      </a:rPr>
                      <m:t>𝑦</m:t>
                    </m:r>
                  </m:oMath>
                </a14:m>
                <a:r>
                  <a:rPr lang="zh-CN" altLang="en-US" sz="1600" dirty="0">
                    <a:solidFill>
                      <a:schemeClr val="tx1">
                        <a:lumMod val="95000"/>
                        <a:lumOff val="5000"/>
                      </a:schemeClr>
                    </a:solidFill>
                  </a:rPr>
                  <a:t>的概率分布：</a:t>
                </a:r>
                <a14:m>
                  <m:oMath xmlns:m="http://schemas.openxmlformats.org/officeDocument/2006/math">
                    <m:r>
                      <a:rPr lang="en-US" altLang="zh-CN" sz="1600" b="0" i="1" smtClean="0">
                        <a:solidFill>
                          <a:schemeClr val="tx1">
                            <a:lumMod val="95000"/>
                            <a:lumOff val="5000"/>
                          </a:schemeClr>
                        </a:solidFill>
                        <a:latin typeface="Cambria Math" panose="02040503050406030204" pitchFamily="18" charset="0"/>
                      </a:rPr>
                      <m:t>𝑃</m:t>
                    </m:r>
                    <m:r>
                      <a:rPr lang="en-US" altLang="zh-CN" sz="1600" b="0" i="1" smtClean="0">
                        <a:solidFill>
                          <a:schemeClr val="tx1">
                            <a:lumMod val="95000"/>
                            <a:lumOff val="5000"/>
                          </a:schemeClr>
                        </a:solidFill>
                        <a:latin typeface="Cambria Math" panose="02040503050406030204" pitchFamily="18" charset="0"/>
                      </a:rPr>
                      <m:t>(</m:t>
                    </m:r>
                    <m:r>
                      <a:rPr lang="en-US" altLang="zh-CN" sz="1600" b="0" i="1" smtClean="0">
                        <a:solidFill>
                          <a:schemeClr val="tx1">
                            <a:lumMod val="95000"/>
                            <a:lumOff val="5000"/>
                          </a:schemeClr>
                        </a:solidFill>
                        <a:latin typeface="Cambria Math" panose="02040503050406030204" pitchFamily="18" charset="0"/>
                      </a:rPr>
                      <m:t>𝑦</m:t>
                    </m:r>
                    <m:r>
                      <a:rPr lang="en-US" altLang="zh-CN" sz="1600" b="0" i="1" smtClean="0">
                        <a:solidFill>
                          <a:schemeClr val="tx1">
                            <a:lumMod val="95000"/>
                            <a:lumOff val="5000"/>
                          </a:schemeClr>
                        </a:solidFill>
                        <a:latin typeface="Cambria Math" panose="02040503050406030204" pitchFamily="18" charset="0"/>
                      </a:rPr>
                      <m:t>|</m:t>
                    </m:r>
                    <m:r>
                      <a:rPr lang="en-US" altLang="zh-CN" sz="1600" b="0" i="1" smtClean="0">
                        <a:solidFill>
                          <a:schemeClr val="tx1">
                            <a:lumMod val="95000"/>
                            <a:lumOff val="5000"/>
                          </a:schemeClr>
                        </a:solidFill>
                        <a:latin typeface="Cambria Math" panose="02040503050406030204" pitchFamily="18" charset="0"/>
                      </a:rPr>
                      <m:t>𝑥</m:t>
                    </m:r>
                    <m:r>
                      <a:rPr lang="en-US" altLang="zh-CN" sz="1600" b="0" i="1" smtClean="0">
                        <a:solidFill>
                          <a:schemeClr val="tx1">
                            <a:lumMod val="95000"/>
                            <a:lumOff val="5000"/>
                          </a:schemeClr>
                        </a:solidFill>
                        <a:latin typeface="Cambria Math" panose="02040503050406030204" pitchFamily="18" charset="0"/>
                      </a:rPr>
                      <m:t>;</m:t>
                    </m:r>
                    <m:r>
                      <a:rPr lang="zh-CN" altLang="en-US" sz="1600" b="0" i="1" smtClean="0">
                        <a:solidFill>
                          <a:schemeClr val="tx1">
                            <a:lumMod val="95000"/>
                            <a:lumOff val="5000"/>
                          </a:schemeClr>
                        </a:solidFill>
                        <a:latin typeface="Cambria Math" panose="02040503050406030204" pitchFamily="18" charset="0"/>
                      </a:rPr>
                      <m:t>𝜃</m:t>
                    </m:r>
                    <m:r>
                      <a:rPr lang="en-US" altLang="zh-CN" sz="1600" b="0" i="1" smtClean="0">
                        <a:solidFill>
                          <a:schemeClr val="tx1">
                            <a:lumMod val="95000"/>
                            <a:lumOff val="5000"/>
                          </a:schemeClr>
                        </a:solidFill>
                        <a:latin typeface="Cambria Math" panose="02040503050406030204" pitchFamily="18" charset="0"/>
                      </a:rPr>
                      <m:t>)</m:t>
                    </m:r>
                  </m:oMath>
                </a14:m>
                <a:r>
                  <a:rPr lang="zh-CN" altLang="en-US" sz="1600" dirty="0">
                    <a:solidFill>
                      <a:schemeClr val="tx1">
                        <a:lumMod val="95000"/>
                        <a:lumOff val="5000"/>
                      </a:schemeClr>
                    </a:solidFill>
                  </a:rPr>
                  <a:t>，而后这个概率分布再会和我们标注的输出做比较，计算损失函数无论多么轻量级，每个任务都还是有一套特定的参数（即使大部分参数可以共享）</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en-US" altLang="zh-CN" sz="1600" dirty="0"/>
                  <a:t>Prompting</a:t>
                </a:r>
                <a:r>
                  <a:rPr lang="zh-CN" altLang="en-US" sz="1600" dirty="0"/>
                  <a:t>的目的就是避开用标注数据做有监督的微调。基于输入的</a:t>
                </a:r>
                <a:r>
                  <a:rPr lang="en-US" altLang="zh-CN" sz="1600" dirty="0"/>
                  <a:t>input</a:t>
                </a:r>
                <a:r>
                  <a:rPr lang="zh-CN" altLang="en-US" sz="1600" dirty="0"/>
                  <a:t>，模型会建模</a:t>
                </a:r>
                <a14:m>
                  <m:oMath xmlns:m="http://schemas.openxmlformats.org/officeDocument/2006/math">
                    <m:r>
                      <a:rPr lang="en-US" altLang="zh-CN" sz="1600" b="0" i="1" smtClean="0">
                        <a:solidFill>
                          <a:schemeClr val="tx1">
                            <a:lumMod val="95000"/>
                            <a:lumOff val="5000"/>
                          </a:schemeClr>
                        </a:solidFill>
                        <a:latin typeface="Cambria Math" panose="02040503050406030204" pitchFamily="18" charset="0"/>
                      </a:rPr>
                      <m:t>𝑥</m:t>
                    </m:r>
                  </m:oMath>
                </a14:m>
                <a:r>
                  <a:rPr lang="zh-CN" altLang="en-US" sz="1600" dirty="0"/>
                  <a:t>的概率分布</a:t>
                </a:r>
                <a14:m>
                  <m:oMath xmlns:m="http://schemas.openxmlformats.org/officeDocument/2006/math">
                    <m:r>
                      <a:rPr lang="en-US" altLang="zh-CN" sz="1600" i="1">
                        <a:solidFill>
                          <a:schemeClr val="tx1">
                            <a:lumMod val="95000"/>
                            <a:lumOff val="5000"/>
                          </a:schemeClr>
                        </a:solidFill>
                        <a:latin typeface="Cambria Math" panose="02040503050406030204" pitchFamily="18" charset="0"/>
                      </a:rPr>
                      <m:t>𝑃</m:t>
                    </m:r>
                    <m:r>
                      <a:rPr lang="en-US" altLang="zh-CN" sz="1600" i="1">
                        <a:solidFill>
                          <a:schemeClr val="tx1">
                            <a:lumMod val="95000"/>
                            <a:lumOff val="5000"/>
                          </a:schemeClr>
                        </a:solidFill>
                        <a:latin typeface="Cambria Math" panose="02040503050406030204" pitchFamily="18" charset="0"/>
                      </a:rPr>
                      <m:t>(</m:t>
                    </m:r>
                    <m:r>
                      <a:rPr lang="en-US" altLang="zh-CN" sz="1600" i="1">
                        <a:solidFill>
                          <a:schemeClr val="tx1">
                            <a:lumMod val="95000"/>
                            <a:lumOff val="5000"/>
                          </a:schemeClr>
                        </a:solidFill>
                        <a:latin typeface="Cambria Math" panose="02040503050406030204" pitchFamily="18" charset="0"/>
                      </a:rPr>
                      <m:t>𝑥</m:t>
                    </m:r>
                    <m:r>
                      <a:rPr lang="en-US" altLang="zh-CN" sz="1600" i="1">
                        <a:solidFill>
                          <a:schemeClr val="tx1">
                            <a:lumMod val="95000"/>
                            <a:lumOff val="5000"/>
                          </a:schemeClr>
                        </a:solidFill>
                        <a:latin typeface="Cambria Math" panose="02040503050406030204" pitchFamily="18" charset="0"/>
                      </a:rPr>
                      <m:t>;</m:t>
                    </m:r>
                    <m:r>
                      <a:rPr lang="zh-CN" altLang="en-US" sz="1600" i="1">
                        <a:solidFill>
                          <a:schemeClr val="tx1">
                            <a:lumMod val="95000"/>
                            <a:lumOff val="5000"/>
                          </a:schemeClr>
                        </a:solidFill>
                        <a:latin typeface="Cambria Math" panose="02040503050406030204" pitchFamily="18" charset="0"/>
                      </a:rPr>
                      <m:t>𝜃</m:t>
                    </m:r>
                    <m:r>
                      <a:rPr lang="en-US" altLang="zh-CN" sz="1600" i="1">
                        <a:solidFill>
                          <a:schemeClr val="tx1">
                            <a:lumMod val="95000"/>
                            <a:lumOff val="5000"/>
                          </a:schemeClr>
                        </a:solidFill>
                        <a:latin typeface="Cambria Math" panose="02040503050406030204" pitchFamily="18" charset="0"/>
                      </a:rPr>
                      <m:t>) </m:t>
                    </m:r>
                  </m:oMath>
                </a14:m>
                <a:r>
                  <a:rPr lang="zh-CN" altLang="en-US" sz="1600" dirty="0"/>
                  <a:t>，而后用这个</a:t>
                </a:r>
                <a14:m>
                  <m:oMath xmlns:m="http://schemas.openxmlformats.org/officeDocument/2006/math">
                    <m:r>
                      <a:rPr lang="en-US" altLang="zh-CN" sz="1600" i="1">
                        <a:solidFill>
                          <a:schemeClr val="tx1">
                            <a:lumMod val="95000"/>
                            <a:lumOff val="5000"/>
                          </a:schemeClr>
                        </a:solidFill>
                        <a:latin typeface="Cambria Math" panose="02040503050406030204" pitchFamily="18" charset="0"/>
                      </a:rPr>
                      <m:t>𝑥</m:t>
                    </m:r>
                  </m:oMath>
                </a14:m>
                <a:r>
                  <a:rPr lang="zh-CN" altLang="en-US" sz="1600" dirty="0"/>
                  <a:t>的概率分布再去预测（</a:t>
                </a:r>
                <a:r>
                  <a:rPr lang="en-US" altLang="zh-CN" sz="1600" dirty="0"/>
                  <a:t>Predict</a:t>
                </a:r>
                <a:r>
                  <a:rPr lang="zh-CN" altLang="en-US" sz="1600" dirty="0"/>
                  <a:t>）模型的输出</a:t>
                </a:r>
                <a14:m>
                  <m:oMath xmlns:m="http://schemas.openxmlformats.org/officeDocument/2006/math">
                    <m:r>
                      <a:rPr lang="en-US" altLang="zh-CN" sz="1600" i="1">
                        <a:solidFill>
                          <a:schemeClr val="tx1">
                            <a:lumMod val="95000"/>
                            <a:lumOff val="5000"/>
                          </a:schemeClr>
                        </a:solidFill>
                        <a:latin typeface="Cambria Math" panose="02040503050406030204" pitchFamily="18" charset="0"/>
                      </a:rPr>
                      <m:t>𝑦</m:t>
                    </m:r>
                  </m:oMath>
                </a14:m>
                <a:endParaRPr lang="en-US" altLang="zh-CN" sz="1600" b="1" dirty="0">
                  <a:solidFill>
                    <a:srgbClr val="FF0000"/>
                  </a:solidFill>
                </a:endParaRPr>
              </a:p>
              <a:p>
                <a:pPr marL="285750" indent="-285750">
                  <a:buFont typeface="Arial" panose="020B0604020202020204" pitchFamily="34" charset="0"/>
                  <a:buChar char="•"/>
                </a:pPr>
                <a:r>
                  <a:rPr lang="zh-CN" altLang="en-US" sz="1600" dirty="0"/>
                  <a:t>更清晰的说法是，模型能够做到理解人们的意图，并把输入的</a:t>
                </a:r>
                <a14:m>
                  <m:oMath xmlns:m="http://schemas.openxmlformats.org/officeDocument/2006/math">
                    <m:r>
                      <a:rPr lang="en-US" altLang="zh-CN" sz="1600" i="1" smtClean="0">
                        <a:solidFill>
                          <a:schemeClr val="tx1">
                            <a:lumMod val="95000"/>
                            <a:lumOff val="5000"/>
                          </a:schemeClr>
                        </a:solidFill>
                        <a:latin typeface="Cambria Math" panose="02040503050406030204" pitchFamily="18" charset="0"/>
                      </a:rPr>
                      <m:t>𝑥</m:t>
                    </m:r>
                  </m:oMath>
                </a14:m>
                <a:r>
                  <a:rPr lang="zh-CN" altLang="en-US" sz="1600" dirty="0"/>
                  <a:t>稍加改造。被改造后的</a:t>
                </a:r>
                <a14:m>
                  <m:oMath xmlns:m="http://schemas.openxmlformats.org/officeDocument/2006/math">
                    <m:r>
                      <a:rPr lang="en-US" altLang="zh-CN" sz="1600" i="1">
                        <a:solidFill>
                          <a:schemeClr val="tx1">
                            <a:lumMod val="95000"/>
                            <a:lumOff val="5000"/>
                          </a:schemeClr>
                        </a:solidFill>
                        <a:latin typeface="Cambria Math" panose="02040503050406030204" pitchFamily="18" charset="0"/>
                      </a:rPr>
                      <m:t>𝑥</m:t>
                    </m:r>
                    <m:r>
                      <a:rPr lang="en-US" altLang="zh-CN" sz="1600" i="1">
                        <a:solidFill>
                          <a:schemeClr val="tx1">
                            <a:lumMod val="95000"/>
                            <a:lumOff val="5000"/>
                          </a:schemeClr>
                        </a:solidFill>
                        <a:latin typeface="Cambria Math" panose="02040503050406030204" pitchFamily="18" charset="0"/>
                      </a:rPr>
                      <m:t> </m:t>
                    </m:r>
                  </m:oMath>
                </a14:m>
                <a:r>
                  <a:rPr lang="zh-CN" altLang="en-US" sz="1600" dirty="0"/>
                  <a:t>，姑且称为</a:t>
                </a:r>
                <a14:m>
                  <m:oMath xmlns:m="http://schemas.openxmlformats.org/officeDocument/2006/math">
                    <m:acc>
                      <m:accPr>
                        <m:chr m:val="̂"/>
                        <m:ctrlPr>
                          <a:rPr lang="zh-CN" altLang="en-US" sz="1600" i="1" smtClean="0">
                            <a:latin typeface="Cambria Math" panose="02040503050406030204" pitchFamily="18" charset="0"/>
                          </a:rPr>
                        </m:ctrlPr>
                      </m:accPr>
                      <m:e>
                        <m:r>
                          <a:rPr lang="en-US" altLang="zh-CN" sz="1600" b="0" i="1" smtClean="0">
                            <a:latin typeface="Cambria Math" panose="02040503050406030204" pitchFamily="18" charset="0"/>
                          </a:rPr>
                          <m:t>𝑥</m:t>
                        </m:r>
                      </m:e>
                    </m:acc>
                  </m:oMath>
                </a14:m>
                <a:r>
                  <a:rPr lang="zh-CN" altLang="en-US" sz="1600" dirty="0"/>
                  <a:t>，会是一个模型更熟悉的东西，模型基于</a:t>
                </a:r>
                <a14:m>
                  <m:oMath xmlns:m="http://schemas.openxmlformats.org/officeDocument/2006/math">
                    <m:acc>
                      <m:accPr>
                        <m:chr m:val="̂"/>
                        <m:ctrlPr>
                          <a:rPr lang="zh-CN" altLang="en-US" sz="1600" i="1">
                            <a:latin typeface="Cambria Math" panose="02040503050406030204" pitchFamily="18" charset="0"/>
                          </a:rPr>
                        </m:ctrlPr>
                      </m:accPr>
                      <m:e>
                        <m:r>
                          <a:rPr lang="en-US" altLang="zh-CN" sz="1600" i="1">
                            <a:latin typeface="Cambria Math" panose="02040503050406030204" pitchFamily="18" charset="0"/>
                          </a:rPr>
                          <m:t>𝑥</m:t>
                        </m:r>
                      </m:e>
                    </m:acc>
                  </m:oMath>
                </a14:m>
                <a:r>
                  <a:rPr lang="zh-CN" altLang="en-US" sz="1600" dirty="0"/>
                  <a:t>去预测</a:t>
                </a:r>
                <a14:m>
                  <m:oMath xmlns:m="http://schemas.openxmlformats.org/officeDocument/2006/math">
                    <m:r>
                      <a:rPr lang="en-US" altLang="zh-CN" sz="1600" i="1">
                        <a:solidFill>
                          <a:schemeClr val="tx1">
                            <a:lumMod val="95000"/>
                            <a:lumOff val="5000"/>
                          </a:schemeClr>
                        </a:solidFill>
                        <a:latin typeface="Cambria Math" panose="02040503050406030204" pitchFamily="18" charset="0"/>
                      </a:rPr>
                      <m:t>𝑦</m:t>
                    </m:r>
                  </m:oMath>
                </a14:m>
                <a:endParaRPr lang="en-US" altLang="zh-CN" sz="1600" b="1" dirty="0">
                  <a:solidFill>
                    <a:srgbClr val="FF0000"/>
                  </a:solidFill>
                </a:endParaRPr>
              </a:p>
              <a:p>
                <a:pPr marL="285750" indent="-285750">
                  <a:buFont typeface="Arial" panose="020B0604020202020204" pitchFamily="34" charset="0"/>
                  <a:buChar char="•"/>
                </a:pPr>
                <a:r>
                  <a:rPr lang="zh-CN" altLang="en-US" sz="1600" b="1" dirty="0">
                    <a:solidFill>
                      <a:srgbClr val="FF0000"/>
                    </a:solidFill>
                  </a:rPr>
                  <a:t>上述的过程是无监督的，而基于</a:t>
                </a:r>
                <a14:m>
                  <m:oMath xmlns:m="http://schemas.openxmlformats.org/officeDocument/2006/math">
                    <m:acc>
                      <m:accPr>
                        <m:chr m:val="̂"/>
                        <m:ctrlPr>
                          <a:rPr lang="zh-CN" altLang="en-US" sz="1600" b="1" i="1" smtClean="0">
                            <a:solidFill>
                              <a:srgbClr val="FF0000"/>
                            </a:solidFill>
                            <a:latin typeface="Cambria Math" panose="02040503050406030204" pitchFamily="18" charset="0"/>
                          </a:rPr>
                        </m:ctrlPr>
                      </m:accPr>
                      <m:e>
                        <m:r>
                          <a:rPr lang="en-US" altLang="zh-CN" sz="1600" b="1" i="1" smtClean="0">
                            <a:solidFill>
                              <a:srgbClr val="FF0000"/>
                            </a:solidFill>
                            <a:latin typeface="Cambria Math" panose="02040503050406030204" pitchFamily="18" charset="0"/>
                          </a:rPr>
                          <m:t>𝒙</m:t>
                        </m:r>
                      </m:e>
                    </m:acc>
                  </m:oMath>
                </a14:m>
                <a:r>
                  <a:rPr lang="zh-CN" altLang="en-US" sz="1600" b="1" dirty="0">
                    <a:solidFill>
                      <a:srgbClr val="FF0000"/>
                    </a:solidFill>
                  </a:rPr>
                  <a:t>去预测</a:t>
                </a:r>
                <a14:m>
                  <m:oMath xmlns:m="http://schemas.openxmlformats.org/officeDocument/2006/math">
                    <m:r>
                      <a:rPr lang="en-US" altLang="zh-CN" sz="1600" b="1" i="1">
                        <a:solidFill>
                          <a:srgbClr val="FF0000"/>
                        </a:solidFill>
                        <a:latin typeface="Cambria Math" panose="02040503050406030204" pitchFamily="18" charset="0"/>
                      </a:rPr>
                      <m:t>𝒚</m:t>
                    </m:r>
                  </m:oMath>
                </a14:m>
                <a:r>
                  <a:rPr lang="zh-CN" altLang="en-US" sz="1600" b="1" dirty="0">
                    <a:solidFill>
                      <a:srgbClr val="FF0000"/>
                    </a:solidFill>
                  </a:rPr>
                  <a:t>是语言模型本身就具有的能力。因此，关键在于怎么去设计把输入的</a:t>
                </a:r>
                <a14:m>
                  <m:oMath xmlns:m="http://schemas.openxmlformats.org/officeDocument/2006/math">
                    <m:r>
                      <a:rPr lang="en-US" altLang="zh-CN" sz="1600" b="1" i="1">
                        <a:solidFill>
                          <a:srgbClr val="FF0000"/>
                        </a:solidFill>
                        <a:latin typeface="Cambria Math" panose="02040503050406030204" pitchFamily="18" charset="0"/>
                      </a:rPr>
                      <m:t>𝒙</m:t>
                    </m:r>
                  </m:oMath>
                </a14:m>
                <a:r>
                  <a:rPr lang="zh-CN" altLang="en-US" sz="1600" b="1" dirty="0">
                    <a:solidFill>
                      <a:srgbClr val="FF0000"/>
                    </a:solidFill>
                  </a:rPr>
                  <a:t>改造成</a:t>
                </a:r>
                <a14:m>
                  <m:oMath xmlns:m="http://schemas.openxmlformats.org/officeDocument/2006/math">
                    <m:acc>
                      <m:accPr>
                        <m:chr m:val="̂"/>
                        <m:ctrlPr>
                          <a:rPr lang="zh-CN" altLang="en-US" sz="1600" b="1" i="1">
                            <a:solidFill>
                              <a:srgbClr val="FF0000"/>
                            </a:solidFill>
                            <a:latin typeface="Cambria Math" panose="02040503050406030204" pitchFamily="18" charset="0"/>
                          </a:rPr>
                        </m:ctrlPr>
                      </m:accPr>
                      <m:e>
                        <m:r>
                          <a:rPr lang="en-US" altLang="zh-CN" sz="1600" b="1" i="1">
                            <a:solidFill>
                              <a:srgbClr val="FF0000"/>
                            </a:solidFill>
                            <a:latin typeface="Cambria Math" panose="02040503050406030204" pitchFamily="18" charset="0"/>
                          </a:rPr>
                          <m:t>𝒙</m:t>
                        </m:r>
                      </m:e>
                    </m:acc>
                  </m:oMath>
                </a14:m>
                <a:r>
                  <a:rPr lang="zh-CN" altLang="en-US" sz="1600" b="1" dirty="0">
                    <a:solidFill>
                      <a:srgbClr val="FF0000"/>
                    </a:solidFill>
                  </a:rPr>
                  <a:t>的这个机制</a:t>
                </a:r>
              </a:p>
            </p:txBody>
          </p:sp>
        </mc:Choice>
        <mc:Fallback xmlns="">
          <p:sp>
            <p:nvSpPr>
              <p:cNvPr id="12" name="文本框 11">
                <a:extLst>
                  <a:ext uri="{FF2B5EF4-FFF2-40B4-BE49-F238E27FC236}">
                    <a16:creationId xmlns:a16="http://schemas.microsoft.com/office/drawing/2014/main" id="{32333CB6-5F2C-D97D-CA08-B6EDA4A894A5}"/>
                  </a:ext>
                </a:extLst>
              </p:cNvPr>
              <p:cNvSpPr txBox="1">
                <a:spLocks noRot="1" noChangeAspect="1" noMove="1" noResize="1" noEditPoints="1" noAdjustHandles="1" noChangeArrowheads="1" noChangeShapeType="1" noTextEdit="1"/>
              </p:cNvSpPr>
              <p:nvPr/>
            </p:nvSpPr>
            <p:spPr>
              <a:xfrm>
                <a:off x="781049" y="4220081"/>
                <a:ext cx="10480830" cy="2308324"/>
              </a:xfrm>
              <a:prstGeom prst="rect">
                <a:avLst/>
              </a:prstGeom>
              <a:blipFill>
                <a:blip r:embed="rId2"/>
                <a:stretch>
                  <a:fillRect l="-233" t="-1055" r="-2327" b="-2111"/>
                </a:stretch>
              </a:blipFill>
            </p:spPr>
            <p:txBody>
              <a:bodyPr/>
              <a:lstStyle/>
              <a:p>
                <a:r>
                  <a:rPr lang="zh-CN" altLang="en-US">
                    <a:noFill/>
                  </a:rPr>
                  <a:t> </a:t>
                </a:r>
              </a:p>
            </p:txBody>
          </p:sp>
        </mc:Fallback>
      </mc:AlternateContent>
      <p:sp>
        <p:nvSpPr>
          <p:cNvPr id="13" name="TextBox 30">
            <a:extLst>
              <a:ext uri="{FF2B5EF4-FFF2-40B4-BE49-F238E27FC236}">
                <a16:creationId xmlns:a16="http://schemas.microsoft.com/office/drawing/2014/main" id="{A81AC20A-995A-9F97-BFF8-D6DA478CFFC8}"/>
              </a:ext>
            </a:extLst>
          </p:cNvPr>
          <p:cNvSpPr txBox="1"/>
          <p:nvPr/>
        </p:nvSpPr>
        <p:spPr>
          <a:xfrm>
            <a:off x="781049" y="1139110"/>
            <a:ext cx="7210426"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hlinkClick r:id="rId3"/>
              </a:rPr>
              <a:t>Prompt</a:t>
            </a:r>
            <a:r>
              <a:rPr lang="zh-CN" altLang="en-US" b="1" dirty="0">
                <a:solidFill>
                  <a:schemeClr val="tx1">
                    <a:lumMod val="95000"/>
                    <a:lumOff val="5000"/>
                  </a:schemeClr>
                </a:solidFill>
              </a:rPr>
              <a:t>的目的：</a:t>
            </a:r>
            <a:endParaRPr lang="en-US" altLang="zh-CN" b="1" dirty="0">
              <a:solidFill>
                <a:schemeClr val="tx1">
                  <a:lumMod val="95000"/>
                  <a:lumOff val="5000"/>
                </a:schemeClr>
              </a:solidFill>
            </a:endParaRPr>
          </a:p>
        </p:txBody>
      </p:sp>
      <p:sp>
        <p:nvSpPr>
          <p:cNvPr id="14" name="TextBox 30">
            <a:extLst>
              <a:ext uri="{FF2B5EF4-FFF2-40B4-BE49-F238E27FC236}">
                <a16:creationId xmlns:a16="http://schemas.microsoft.com/office/drawing/2014/main" id="{688539E3-A753-1CF2-8AC8-BA3BF4A93DA0}"/>
              </a:ext>
            </a:extLst>
          </p:cNvPr>
          <p:cNvSpPr txBox="1"/>
          <p:nvPr/>
        </p:nvSpPr>
        <p:spPr>
          <a:xfrm>
            <a:off x="781049" y="3409655"/>
            <a:ext cx="9686654"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采用</a:t>
            </a:r>
            <a:r>
              <a:rPr lang="en-US" altLang="zh-CN" b="1" dirty="0">
                <a:solidFill>
                  <a:schemeClr val="tx1">
                    <a:lumMod val="95000"/>
                    <a:lumOff val="5000"/>
                  </a:schemeClr>
                </a:solidFill>
              </a:rPr>
              <a:t>Prompt</a:t>
            </a:r>
            <a:r>
              <a:rPr lang="zh-CN" altLang="en-US" b="1" dirty="0">
                <a:solidFill>
                  <a:schemeClr val="tx1">
                    <a:lumMod val="95000"/>
                    <a:lumOff val="5000"/>
                  </a:schemeClr>
                </a:solidFill>
              </a:rPr>
              <a:t>的范式之后，</a:t>
            </a:r>
            <a:r>
              <a:rPr lang="en-US" altLang="zh-CN" b="1" dirty="0">
                <a:solidFill>
                  <a:schemeClr val="tx1">
                    <a:lumMod val="95000"/>
                    <a:lumOff val="5000"/>
                  </a:schemeClr>
                </a:solidFill>
              </a:rPr>
              <a:t>Pre-train</a:t>
            </a:r>
            <a:r>
              <a:rPr lang="zh-CN" altLang="en-US" b="1" dirty="0">
                <a:solidFill>
                  <a:schemeClr val="tx1">
                    <a:lumMod val="95000"/>
                    <a:lumOff val="5000"/>
                  </a:schemeClr>
                </a:solidFill>
              </a:rPr>
              <a:t>，</a:t>
            </a:r>
            <a:r>
              <a:rPr lang="en-US" altLang="zh-CN" b="1" dirty="0">
                <a:solidFill>
                  <a:schemeClr val="tx1">
                    <a:lumMod val="95000"/>
                    <a:lumOff val="5000"/>
                  </a:schemeClr>
                </a:solidFill>
              </a:rPr>
              <a:t>Fine-tune</a:t>
            </a:r>
            <a:r>
              <a:rPr lang="zh-CN" altLang="en-US" b="1" dirty="0">
                <a:solidFill>
                  <a:schemeClr val="tx1">
                    <a:lumMod val="95000"/>
                    <a:lumOff val="5000"/>
                  </a:schemeClr>
                </a:solidFill>
              </a:rPr>
              <a:t>的范式变成了</a:t>
            </a:r>
            <a:r>
              <a:rPr lang="en-US" altLang="zh-CN" b="1" dirty="0">
                <a:solidFill>
                  <a:schemeClr val="tx1">
                    <a:lumMod val="95000"/>
                    <a:lumOff val="5000"/>
                  </a:schemeClr>
                </a:solidFill>
              </a:rPr>
              <a:t>Pre-train</a:t>
            </a:r>
            <a:r>
              <a:rPr lang="zh-CN" altLang="en-US" b="1" dirty="0">
                <a:solidFill>
                  <a:schemeClr val="tx1">
                    <a:lumMod val="95000"/>
                    <a:lumOff val="5000"/>
                  </a:schemeClr>
                </a:solidFill>
              </a:rPr>
              <a:t>，</a:t>
            </a:r>
            <a:r>
              <a:rPr lang="en-US" altLang="zh-CN" b="1" dirty="0">
                <a:solidFill>
                  <a:schemeClr val="tx1">
                    <a:lumMod val="95000"/>
                    <a:lumOff val="5000"/>
                  </a:schemeClr>
                </a:solidFill>
              </a:rPr>
              <a:t>prompt &amp; predict</a:t>
            </a:r>
          </a:p>
        </p:txBody>
      </p:sp>
    </p:spTree>
    <p:extLst>
      <p:ext uri="{BB962C8B-B14F-4D97-AF65-F5344CB8AC3E}">
        <p14:creationId xmlns:p14="http://schemas.microsoft.com/office/powerpoint/2010/main" val="21966348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2093720" y="370111"/>
            <a:ext cx="8004563" cy="646331"/>
          </a:xfrm>
          <a:prstGeom prst="rect">
            <a:avLst/>
          </a:prstGeom>
          <a:noFill/>
        </p:spPr>
        <p:txBody>
          <a:bodyPr wrap="none" rtlCol="0">
            <a:spAutoFit/>
          </a:bodyPr>
          <a:lstStyle/>
          <a:p>
            <a:pPr algn="ctr"/>
            <a:r>
              <a:rPr lang="en-US" altLang="zh-CN" sz="3600" b="1" dirty="0">
                <a:solidFill>
                  <a:srgbClr val="828979"/>
                </a:solidFill>
              </a:rPr>
              <a:t>Prompt</a:t>
            </a:r>
            <a:r>
              <a:rPr lang="zh-CN" altLang="en-US" sz="3600" b="1" dirty="0">
                <a:solidFill>
                  <a:srgbClr val="828979"/>
                </a:solidFill>
              </a:rPr>
              <a:t>最早只是一种模版（</a:t>
            </a:r>
            <a:r>
              <a:rPr lang="en-US" altLang="zh-CN" sz="3600" b="1" dirty="0">
                <a:solidFill>
                  <a:srgbClr val="828979"/>
                </a:solidFill>
              </a:rPr>
              <a:t>Template</a:t>
            </a:r>
            <a:r>
              <a:rPr lang="zh-CN" altLang="en-US" sz="3600" b="1" dirty="0">
                <a:solidFill>
                  <a:srgbClr val="828979"/>
                </a:solidFill>
              </a:rPr>
              <a:t>）</a:t>
            </a:r>
            <a:endParaRPr lang="en-US" altLang="zh-CN" sz="3600" b="1" dirty="0">
              <a:solidFill>
                <a:srgbClr val="828979"/>
              </a:solidFill>
            </a:endParaRPr>
          </a:p>
        </p:txBody>
      </p:sp>
      <p:pic>
        <p:nvPicPr>
          <p:cNvPr id="5" name="图片 4">
            <a:extLst>
              <a:ext uri="{FF2B5EF4-FFF2-40B4-BE49-F238E27FC236}">
                <a16:creationId xmlns:a16="http://schemas.microsoft.com/office/drawing/2014/main" id="{938BDF0F-22F8-ED59-B6A9-125BC74DA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362"/>
            <a:ext cx="7629999" cy="5677638"/>
          </a:xfrm>
          <a:prstGeom prst="rect">
            <a:avLst/>
          </a:prstGeom>
        </p:spPr>
      </p:pic>
      <p:sp>
        <p:nvSpPr>
          <p:cNvPr id="7" name="文本框 6">
            <a:extLst>
              <a:ext uri="{FF2B5EF4-FFF2-40B4-BE49-F238E27FC236}">
                <a16:creationId xmlns:a16="http://schemas.microsoft.com/office/drawing/2014/main" id="{D7B65D0F-2A32-E68B-69E3-7C802E2893B6}"/>
              </a:ext>
            </a:extLst>
          </p:cNvPr>
          <p:cNvSpPr txBox="1"/>
          <p:nvPr/>
        </p:nvSpPr>
        <p:spPr>
          <a:xfrm>
            <a:off x="7629998" y="1180362"/>
            <a:ext cx="4562001" cy="1323439"/>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t>这个表格中的内容的目的是让一个已经预训练好的模型可以用于各种各样的下游任务，和</a:t>
            </a:r>
            <a:r>
              <a:rPr lang="en-US" altLang="zh-CN" sz="1600" dirty="0"/>
              <a:t>ChatGPT</a:t>
            </a:r>
            <a:r>
              <a:rPr lang="zh-CN" altLang="en-US" sz="1600" dirty="0"/>
              <a:t>还有很大差距。毕竟在</a:t>
            </a:r>
            <a:r>
              <a:rPr lang="en-US" altLang="zh-CN" sz="1600" dirty="0"/>
              <a:t>ChatGPT</a:t>
            </a:r>
            <a:r>
              <a:rPr lang="zh-CN" altLang="en-US" sz="1600" dirty="0"/>
              <a:t>横空出世之前，大家训练</a:t>
            </a:r>
            <a:r>
              <a:rPr lang="en-US" altLang="zh-CN" sz="1600" dirty="0"/>
              <a:t>LLM</a:t>
            </a:r>
            <a:r>
              <a:rPr lang="zh-CN" altLang="en-US" sz="1600" dirty="0"/>
              <a:t>的目的不是为了</a:t>
            </a:r>
            <a:r>
              <a:rPr lang="en-US" altLang="zh-CN" sz="1600" dirty="0" err="1"/>
              <a:t>ChatBot</a:t>
            </a:r>
            <a:r>
              <a:rPr lang="zh-CN" altLang="en-US" sz="1600" dirty="0"/>
              <a:t>，而是打榜各种自然语言的自任务</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8BEF39A-7066-EECC-C19C-5EDD93BE3D51}"/>
                  </a:ext>
                </a:extLst>
              </p:cNvPr>
              <p:cNvSpPr txBox="1"/>
              <p:nvPr/>
            </p:nvSpPr>
            <p:spPr>
              <a:xfrm>
                <a:off x="7629997" y="2667721"/>
                <a:ext cx="4562002" cy="2859244"/>
              </a:xfrm>
              <a:prstGeom prst="rect">
                <a:avLst/>
              </a:prstGeom>
              <a:noFill/>
            </p:spPr>
            <p:txBody>
              <a:bodyPr wrap="square" rtlCol="0">
                <a:spAutoFit/>
              </a:bodyPr>
              <a:lstStyle/>
              <a:p>
                <a:pPr marL="342900" indent="-342900">
                  <a:buFont typeface="+mj-lt"/>
                  <a:buAutoNum type="arabicPeriod"/>
                </a:pPr>
                <a:r>
                  <a:rPr lang="zh-CN" altLang="en-US" sz="1600" dirty="0"/>
                  <a:t>将输入的词叫做</a:t>
                </a:r>
                <a:r>
                  <a:rPr lang="en-US" altLang="zh-CN" sz="1600" dirty="0"/>
                  <a:t>Input</a:t>
                </a:r>
                <a:r>
                  <a:rPr lang="zh-CN" altLang="en-US" sz="1600" dirty="0"/>
                  <a:t>。</a:t>
                </a:r>
                <a:r>
                  <a:rPr lang="en-US" altLang="zh-CN" sz="1600" dirty="0"/>
                  <a:t>Input</a:t>
                </a:r>
                <a:r>
                  <a:rPr lang="zh-CN" altLang="en-US" sz="1600" dirty="0"/>
                  <a:t>首先会被一个函数</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𝑓</m:t>
                        </m:r>
                      </m:e>
                      <m:sub>
                        <m:r>
                          <a:rPr lang="en-US" altLang="zh-CN" sz="1600" b="0" i="1" smtClean="0">
                            <a:latin typeface="Cambria Math" panose="02040503050406030204" pitchFamily="18" charset="0"/>
                          </a:rPr>
                          <m:t>𝑝𝑟𝑜𝑚𝑝𝑡</m:t>
                        </m:r>
                      </m:sub>
                    </m:sSub>
                  </m:oMath>
                </a14:m>
                <a:r>
                  <a:rPr lang="zh-CN" altLang="en-US" sz="1600" dirty="0"/>
                  <a:t>映射成一个</a:t>
                </a:r>
                <a:r>
                  <a:rPr lang="en-US" altLang="zh-CN" sz="1600" dirty="0"/>
                  <a:t>Prompt</a:t>
                </a:r>
                <a:r>
                  <a:rPr lang="zh-CN" altLang="en-US" sz="1600" dirty="0"/>
                  <a:t>，映射函数的功能可以是基于我们的</a:t>
                </a:r>
                <a:r>
                  <a:rPr lang="en-US" altLang="zh-CN" sz="1600" dirty="0"/>
                  <a:t>input</a:t>
                </a:r>
                <a:r>
                  <a:rPr lang="zh-CN" altLang="en-US" sz="1600" dirty="0"/>
                  <a:t>去填充</a:t>
                </a:r>
                <a:r>
                  <a:rPr lang="en-US" altLang="zh-CN" sz="1600" dirty="0"/>
                  <a:t>Template</a:t>
                </a:r>
                <a:r>
                  <a:rPr lang="zh-CN" altLang="en-US" sz="1600" dirty="0"/>
                  <a:t>中</a:t>
                </a:r>
                <a:r>
                  <a:rPr lang="en-US" altLang="zh-CN" sz="1600" dirty="0"/>
                  <a:t>[X]</a:t>
                </a:r>
                <a:r>
                  <a:rPr lang="zh-CN" altLang="en-US" sz="1600" dirty="0"/>
                  <a:t>的部分。</a:t>
                </a:r>
                <a:r>
                  <a:rPr lang="en-US" altLang="zh-CN" sz="1600" dirty="0"/>
                  <a:t>Prompt</a:t>
                </a:r>
                <a:r>
                  <a:rPr lang="zh-CN" altLang="en-US" sz="1600" dirty="0"/>
                  <a:t>是一个模版，也是一个不完整的句子，会有</a:t>
                </a:r>
                <a:r>
                  <a:rPr lang="en-US" altLang="zh-CN" sz="1600" dirty="0"/>
                  <a:t>unfilled slot</a:t>
                </a:r>
                <a:r>
                  <a:rPr lang="zh-CN" altLang="en-US" sz="1600" dirty="0"/>
                  <a:t>，即</a:t>
                </a:r>
                <a:r>
                  <a:rPr lang="en-US" altLang="zh-CN" sz="1600" dirty="0"/>
                  <a:t>[Z]</a:t>
                </a:r>
                <a:r>
                  <a:rPr lang="zh-CN" altLang="en-US" sz="1600" dirty="0"/>
                  <a:t>的部分。这时候就有另一个函数</a:t>
                </a:r>
                <a:r>
                  <a:rPr lang="en-US" altLang="zh-CN" sz="1600" dirty="0"/>
                  <a:t>——</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𝑓</m:t>
                        </m:r>
                      </m:e>
                      <m:sub>
                        <m:r>
                          <a:rPr lang="en-US" altLang="zh-CN" sz="1600" b="0" i="1" smtClean="0">
                            <a:latin typeface="Cambria Math" panose="02040503050406030204" pitchFamily="18" charset="0"/>
                          </a:rPr>
                          <m:t>𝑓𝑖𝑙𝑙</m:t>
                        </m:r>
                      </m:sub>
                    </m:sSub>
                  </m:oMath>
                </a14:m>
                <a:endParaRPr lang="en-US" altLang="zh-CN" sz="1600" dirty="0"/>
              </a:p>
              <a:p>
                <a:pPr marL="342900" indent="-342900">
                  <a:buFont typeface="+mj-lt"/>
                  <a:buAutoNum type="arabicPeriod"/>
                </a:pPr>
                <a:endParaRPr lang="en-US" altLang="zh-CN" sz="1600" dirty="0"/>
              </a:p>
              <a:p>
                <a:pPr marL="342900" indent="-342900">
                  <a:buFont typeface="+mj-lt"/>
                  <a:buAutoNum type="arabicPeriod"/>
                </a:pPr>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𝑓</m:t>
                        </m:r>
                      </m:e>
                      <m:sub>
                        <m:r>
                          <a:rPr lang="en-US" altLang="zh-CN" sz="1600" b="0" i="1" smtClean="0">
                            <a:latin typeface="Cambria Math" panose="02040503050406030204" pitchFamily="18" charset="0"/>
                          </a:rPr>
                          <m:t>𝑓𝑖𝑙𝑙</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𝑝𝑟𝑜𝑚𝑝𝑡</m:t>
                    </m:r>
                    <m:r>
                      <a:rPr lang="en-US" altLang="zh-CN" sz="1600" b="0" i="1" smtClean="0">
                        <a:latin typeface="Cambria Math" panose="02040503050406030204" pitchFamily="18" charset="0"/>
                      </a:rPr>
                      <m:t>) </m:t>
                    </m:r>
                  </m:oMath>
                </a14:m>
                <a:r>
                  <a:rPr lang="zh-CN" altLang="en-US" sz="1600" dirty="0"/>
                  <a:t>会计算出</a:t>
                </a:r>
                <a:r>
                  <a:rPr lang="en-US" altLang="zh-CN" sz="1600" dirty="0"/>
                  <a:t>[Z]</a:t>
                </a:r>
                <a:r>
                  <a:rPr lang="zh-CN" altLang="en-US" sz="1600" dirty="0"/>
                  <a:t>中的内容的概率分布。</a:t>
                </a:r>
                <a:r>
                  <a:rPr lang="en-US" altLang="zh-CN" sz="1600" dirty="0"/>
                  <a:t>Answer</a:t>
                </a:r>
                <a:r>
                  <a:rPr lang="zh-CN" altLang="en-US" sz="1600" dirty="0"/>
                  <a:t>的就是往</a:t>
                </a:r>
                <a:r>
                  <a:rPr lang="en-US" altLang="zh-CN" sz="1600" dirty="0"/>
                  <a:t>Z</a:t>
                </a:r>
                <a:r>
                  <a:rPr lang="zh-CN" altLang="en-US" sz="1600" dirty="0"/>
                  <a:t>里面填充的正确的东西。在表格的例子中，语言模型的目的就是输出正确的</a:t>
                </a:r>
                <a:r>
                  <a:rPr lang="en-US" altLang="zh-CN" sz="1600" dirty="0"/>
                  <a:t>Answer</a:t>
                </a:r>
                <a:endParaRPr lang="zh-CN" altLang="en-US" sz="1600" dirty="0"/>
              </a:p>
            </p:txBody>
          </p:sp>
        </mc:Choice>
        <mc:Fallback xmlns="">
          <p:sp>
            <p:nvSpPr>
              <p:cNvPr id="9" name="文本框 8">
                <a:extLst>
                  <a:ext uri="{FF2B5EF4-FFF2-40B4-BE49-F238E27FC236}">
                    <a16:creationId xmlns:a16="http://schemas.microsoft.com/office/drawing/2014/main" id="{08BEF39A-7066-EECC-C19C-5EDD93BE3D51}"/>
                  </a:ext>
                </a:extLst>
              </p:cNvPr>
              <p:cNvSpPr txBox="1">
                <a:spLocks noRot="1" noChangeAspect="1" noMove="1" noResize="1" noEditPoints="1" noAdjustHandles="1" noChangeArrowheads="1" noChangeShapeType="1" noTextEdit="1"/>
              </p:cNvSpPr>
              <p:nvPr/>
            </p:nvSpPr>
            <p:spPr>
              <a:xfrm>
                <a:off x="7629997" y="2667721"/>
                <a:ext cx="4562002" cy="2859244"/>
              </a:xfrm>
              <a:prstGeom prst="rect">
                <a:avLst/>
              </a:prstGeom>
              <a:blipFill>
                <a:blip r:embed="rId3"/>
                <a:stretch>
                  <a:fillRect l="-802" t="-853" r="-3610" b="-19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49601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1538507" y="370111"/>
            <a:ext cx="9114996" cy="646331"/>
          </a:xfrm>
          <a:prstGeom prst="rect">
            <a:avLst/>
          </a:prstGeom>
          <a:noFill/>
        </p:spPr>
        <p:txBody>
          <a:bodyPr wrap="none" rtlCol="0">
            <a:spAutoFit/>
          </a:bodyPr>
          <a:lstStyle/>
          <a:p>
            <a:pPr algn="ctr"/>
            <a:r>
              <a:rPr lang="en-US" altLang="zh-CN" sz="3600" b="1" dirty="0">
                <a:solidFill>
                  <a:srgbClr val="828979"/>
                </a:solidFill>
              </a:rPr>
              <a:t>Prompt</a:t>
            </a:r>
            <a:r>
              <a:rPr lang="zh-CN" altLang="en-US" sz="3600" b="1" dirty="0">
                <a:solidFill>
                  <a:srgbClr val="828979"/>
                </a:solidFill>
              </a:rPr>
              <a:t>的一般工作模式（以最普遍的为例）</a:t>
            </a:r>
            <a:endParaRPr lang="en-US" altLang="zh-CN" sz="3600" b="1" dirty="0">
              <a:solidFill>
                <a:srgbClr val="828979"/>
              </a:solidFill>
            </a:endParaRPr>
          </a:p>
        </p:txBody>
      </p:sp>
      <p:pic>
        <p:nvPicPr>
          <p:cNvPr id="4" name="图片 3" descr="表格&#10;&#10;描述已自动生成">
            <a:extLst>
              <a:ext uri="{FF2B5EF4-FFF2-40B4-BE49-F238E27FC236}">
                <a16:creationId xmlns:a16="http://schemas.microsoft.com/office/drawing/2014/main" id="{E75503F9-D4F4-BF1E-DB6F-935FFAE90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5644"/>
            <a:ext cx="8064137" cy="3679262"/>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0336E4-1E14-0EA1-5B56-7F3535625DC3}"/>
                  </a:ext>
                </a:extLst>
              </p:cNvPr>
              <p:cNvSpPr txBox="1"/>
              <p:nvPr/>
            </p:nvSpPr>
            <p:spPr>
              <a:xfrm>
                <a:off x="8064137" y="1115643"/>
                <a:ext cx="4127863" cy="5223931"/>
              </a:xfrm>
              <a:prstGeom prst="rect">
                <a:avLst/>
              </a:prstGeom>
              <a:noFill/>
            </p:spPr>
            <p:txBody>
              <a:bodyPr wrap="square" rtlCol="0">
                <a:spAutoFit/>
              </a:bodyPr>
              <a:lstStyle/>
              <a:p>
                <a:pPr marL="342900" indent="-342900">
                  <a:buFont typeface="+mj-lt"/>
                  <a:buAutoNum type="arabicPeriod"/>
                </a:pPr>
                <a:r>
                  <a:rPr lang="zh-CN" altLang="en-US" sz="1500" dirty="0"/>
                  <a:t>首先基于海量的无标签数据通过自监督学习来预训练出一个语言模型。（</a:t>
                </a:r>
                <a:r>
                  <a:rPr lang="en-US" altLang="zh-CN" sz="1500" dirty="0"/>
                  <a:t>Pre-train</a:t>
                </a:r>
                <a:r>
                  <a:rPr lang="zh-CN" altLang="en-US" sz="1500" dirty="0"/>
                  <a:t>）</a:t>
                </a:r>
                <a:endParaRPr lang="en-US" altLang="zh-CN" sz="1500" dirty="0"/>
              </a:p>
              <a:p>
                <a:pPr marL="342900" indent="-342900">
                  <a:buFont typeface="+mj-lt"/>
                  <a:buAutoNum type="arabicPeriod"/>
                </a:pPr>
                <a:r>
                  <a:rPr lang="zh-CN" altLang="en-US" sz="1500" dirty="0"/>
                  <a:t>向模型输入文本</a:t>
                </a:r>
                <a14:m>
                  <m:oMath xmlns:m="http://schemas.openxmlformats.org/officeDocument/2006/math">
                    <m:r>
                      <a:rPr lang="en-US" altLang="zh-CN" sz="1500" b="0" i="1" smtClean="0">
                        <a:latin typeface="Cambria Math" panose="02040503050406030204" pitchFamily="18" charset="0"/>
                      </a:rPr>
                      <m:t>𝑥</m:t>
                    </m:r>
                  </m:oMath>
                </a14:m>
                <a:r>
                  <a:rPr lang="zh-CN" altLang="en-US" sz="1500" dirty="0"/>
                  <a:t>。就像给</a:t>
                </a:r>
                <a:r>
                  <a:rPr lang="en-US" altLang="zh-CN" sz="1500" dirty="0"/>
                  <a:t>ChatGPT</a:t>
                </a:r>
                <a:r>
                  <a:rPr lang="zh-CN" altLang="en-US" sz="1500" dirty="0"/>
                  <a:t>写输入一样，输入文本可以写的比较随意；但从技术层面，不同的文本会有非常不同的效果，精心的、按照一定规则去写的</a:t>
                </a:r>
                <a:r>
                  <a:rPr lang="en-US" altLang="zh-CN" sz="1500" dirty="0"/>
                  <a:t>prompt</a:t>
                </a:r>
                <a:r>
                  <a:rPr lang="zh-CN" altLang="en-US" sz="1500" dirty="0"/>
                  <a:t>更能发挥模型的能力</a:t>
                </a:r>
                <a:endParaRPr lang="en-US" altLang="zh-CN" sz="1500" dirty="0"/>
              </a:p>
              <a:p>
                <a:pPr marL="342900" indent="-342900">
                  <a:buFont typeface="+mj-lt"/>
                  <a:buAutoNum type="arabicPeriod"/>
                </a:pPr>
                <a:r>
                  <a:rPr lang="zh-CN" altLang="en-US" sz="1500" dirty="0"/>
                  <a:t>对于</a:t>
                </a:r>
                <a14:m>
                  <m:oMath xmlns:m="http://schemas.openxmlformats.org/officeDocument/2006/math">
                    <m:r>
                      <a:rPr lang="en-US" altLang="zh-CN" sz="1500" b="0" i="1" smtClean="0">
                        <a:latin typeface="Cambria Math" panose="02040503050406030204" pitchFamily="18" charset="0"/>
                      </a:rPr>
                      <m:t>𝑥</m:t>
                    </m:r>
                    <m:r>
                      <a:rPr lang="en-US" altLang="zh-CN" sz="1500" b="0" i="1" smtClean="0">
                        <a:latin typeface="Cambria Math" panose="02040503050406030204" pitchFamily="18" charset="0"/>
                      </a:rPr>
                      <m:t> </m:t>
                    </m:r>
                  </m:oMath>
                </a14:m>
                <a:r>
                  <a:rPr lang="zh-CN" altLang="en-US" sz="1500" dirty="0"/>
                  <a:t>，针对具体的下游任务设计了一个以</a:t>
                </a:r>
                <a14:m>
                  <m:oMath xmlns:m="http://schemas.openxmlformats.org/officeDocument/2006/math">
                    <m:r>
                      <a:rPr lang="en-US" altLang="zh-CN" sz="1500" i="1">
                        <a:latin typeface="Cambria Math" panose="02040503050406030204" pitchFamily="18" charset="0"/>
                      </a:rPr>
                      <m:t>𝑥</m:t>
                    </m:r>
                  </m:oMath>
                </a14:m>
                <a:r>
                  <a:rPr lang="zh-CN" altLang="en-US" sz="1500" dirty="0"/>
                  <a:t>为输入的函数</a:t>
                </a:r>
                <a14:m>
                  <m:oMath xmlns:m="http://schemas.openxmlformats.org/officeDocument/2006/math">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𝑓</m:t>
                        </m:r>
                      </m:e>
                      <m:sub>
                        <m:r>
                          <a:rPr lang="en-US" altLang="zh-CN" sz="1500" i="1">
                            <a:latin typeface="Cambria Math" panose="02040503050406030204" pitchFamily="18" charset="0"/>
                          </a:rPr>
                          <m:t>𝑝𝑟𝑜𝑚𝑝𝑡</m:t>
                        </m:r>
                      </m:sub>
                    </m:sSub>
                    <m:r>
                      <a:rPr lang="en-US" altLang="zh-CN" sz="1500" i="1">
                        <a:latin typeface="Cambria Math" panose="02040503050406030204" pitchFamily="18" charset="0"/>
                      </a:rPr>
                      <m:t> </m:t>
                    </m:r>
                  </m:oMath>
                </a14:m>
                <a:r>
                  <a:rPr lang="zh-CN" altLang="en-US" sz="1500" dirty="0"/>
                  <a:t>。规定，</a:t>
                </a:r>
                <a:r>
                  <a:rPr lang="en-US" altLang="zh-CN" sz="1500" dirty="0"/>
                  <a:t> </a:t>
                </a:r>
                <a14:m>
                  <m:oMath xmlns:m="http://schemas.openxmlformats.org/officeDocument/2006/math">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𝑓</m:t>
                        </m:r>
                      </m:e>
                      <m:sub>
                        <m:r>
                          <a:rPr lang="en-US" altLang="zh-CN" sz="1500" i="1">
                            <a:latin typeface="Cambria Math" panose="02040503050406030204" pitchFamily="18" charset="0"/>
                          </a:rPr>
                          <m:t>𝑝𝑟𝑜𝑚𝑝𝑡</m:t>
                        </m:r>
                      </m:sub>
                    </m:sSub>
                    <m:d>
                      <m:dPr>
                        <m:ctrlPr>
                          <a:rPr lang="en-US" altLang="zh-CN" sz="1500" b="0" i="1" smtClean="0">
                            <a:latin typeface="Cambria Math" panose="02040503050406030204" pitchFamily="18" charset="0"/>
                          </a:rPr>
                        </m:ctrlPr>
                      </m:dPr>
                      <m:e>
                        <m:r>
                          <a:rPr lang="en-US" altLang="zh-CN" sz="1500" b="0" i="1" smtClean="0">
                            <a:latin typeface="Cambria Math" panose="02040503050406030204" pitchFamily="18" charset="0"/>
                          </a:rPr>
                          <m:t>𝑥</m:t>
                        </m:r>
                      </m:e>
                    </m:d>
                    <m: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a:rPr lang="en-US" altLang="zh-CN" sz="1500" b="0" i="1" smtClean="0">
                            <a:latin typeface="Cambria Math" panose="02040503050406030204" pitchFamily="18" charset="0"/>
                          </a:rPr>
                          <m:t>𝑥</m:t>
                        </m:r>
                      </m:e>
                      <m:sup>
                        <m:r>
                          <a:rPr lang="en-US" altLang="zh-CN" sz="1500" b="0" i="1" smtClean="0">
                            <a:latin typeface="Cambria Math" panose="02040503050406030204" pitchFamily="18" charset="0"/>
                          </a:rPr>
                          <m:t>′</m:t>
                        </m:r>
                      </m:sup>
                    </m:sSup>
                    <m:r>
                      <a:rPr lang="en-US" altLang="zh-CN" sz="1500" i="1">
                        <a:latin typeface="Cambria Math" panose="02040503050406030204" pitchFamily="18" charset="0"/>
                      </a:rPr>
                      <m:t> </m:t>
                    </m:r>
                  </m:oMath>
                </a14:m>
                <a:r>
                  <a:rPr lang="zh-CN" altLang="en-US" sz="1500" dirty="0"/>
                  <a:t>。这一函数的作用就是让人输入的自然语言</a:t>
                </a:r>
                <a14:m>
                  <m:oMath xmlns:m="http://schemas.openxmlformats.org/officeDocument/2006/math">
                    <m:r>
                      <a:rPr lang="en-US" altLang="zh-CN" sz="1500" i="1">
                        <a:latin typeface="Cambria Math" panose="02040503050406030204" pitchFamily="18" charset="0"/>
                      </a:rPr>
                      <m:t>𝑥</m:t>
                    </m:r>
                  </m:oMath>
                </a14:m>
                <a:r>
                  <a:rPr lang="zh-CN" altLang="en-US" sz="1500" dirty="0"/>
                  <a:t>可以转变为一个更能让机器“想起”在预训练的时候学习到的东西的输入模版</a:t>
                </a:r>
                <a14:m>
                  <m:oMath xmlns:m="http://schemas.openxmlformats.org/officeDocument/2006/math">
                    <m:sSup>
                      <m:sSupPr>
                        <m:ctrlPr>
                          <a:rPr lang="en-US" altLang="zh-CN" sz="1500" i="1">
                            <a:latin typeface="Cambria Math" panose="02040503050406030204" pitchFamily="18" charset="0"/>
                          </a:rPr>
                        </m:ctrlPr>
                      </m:sSupPr>
                      <m:e>
                        <m:r>
                          <a:rPr lang="en-US" altLang="zh-CN" sz="1500" i="1">
                            <a:latin typeface="Cambria Math" panose="02040503050406030204" pitchFamily="18" charset="0"/>
                          </a:rPr>
                          <m:t>𝑥</m:t>
                        </m:r>
                      </m:e>
                      <m:sup>
                        <m:r>
                          <a:rPr lang="en-US" altLang="zh-CN" sz="1500" i="1">
                            <a:latin typeface="Cambria Math" panose="02040503050406030204" pitchFamily="18" charset="0"/>
                          </a:rPr>
                          <m:t>′</m:t>
                        </m:r>
                      </m:sup>
                    </m:sSup>
                  </m:oMath>
                </a14:m>
                <a:r>
                  <a:rPr lang="zh-CN" altLang="en-US" sz="1500" dirty="0"/>
                  <a:t>。</a:t>
                </a:r>
                <a:r>
                  <a:rPr lang="en-US" altLang="zh-CN" sz="1500" b="1" dirty="0">
                    <a:solidFill>
                      <a:srgbClr val="FF0000"/>
                    </a:solidFill>
                  </a:rPr>
                  <a:t>&lt;Prompt</a:t>
                </a:r>
                <a:r>
                  <a:rPr lang="zh-CN" altLang="en-US" sz="1500" b="1" dirty="0">
                    <a:solidFill>
                      <a:srgbClr val="FF0000"/>
                    </a:solidFill>
                  </a:rPr>
                  <a:t>之所以叫做</a:t>
                </a:r>
                <a:r>
                  <a:rPr lang="en-US" altLang="zh-CN" sz="1500" b="1" dirty="0">
                    <a:solidFill>
                      <a:srgbClr val="FF0000"/>
                    </a:solidFill>
                  </a:rPr>
                  <a:t>Prompt</a:t>
                </a:r>
                <a:r>
                  <a:rPr lang="zh-CN" altLang="en-US" sz="1500" b="1" dirty="0">
                    <a:solidFill>
                      <a:srgbClr val="FF0000"/>
                    </a:solidFill>
                  </a:rPr>
                  <a:t>（提示词），而不叫</a:t>
                </a:r>
                <a:r>
                  <a:rPr lang="en-US" altLang="zh-CN" sz="1500" b="1" dirty="0">
                    <a:solidFill>
                      <a:srgbClr val="FF0000"/>
                    </a:solidFill>
                  </a:rPr>
                  <a:t>instruction</a:t>
                </a:r>
                <a:r>
                  <a:rPr lang="zh-CN" altLang="en-US" sz="1500" b="1" dirty="0">
                    <a:solidFill>
                      <a:srgbClr val="FF0000"/>
                    </a:solidFill>
                  </a:rPr>
                  <a:t>（指令），就是因为它是一段能让机器回忆自己预训练所学的文字</a:t>
                </a:r>
                <a:r>
                  <a:rPr lang="en-US" altLang="zh-CN" sz="1500" b="1" dirty="0">
                    <a:solidFill>
                      <a:srgbClr val="FF0000"/>
                    </a:solidFill>
                  </a:rPr>
                  <a:t>&gt;</a:t>
                </a:r>
                <a:r>
                  <a:rPr lang="zh-CN" altLang="en-US" sz="1500" dirty="0"/>
                  <a:t> </a:t>
                </a:r>
                <a:r>
                  <a:rPr lang="en-US" altLang="zh-CN" sz="1500" dirty="0"/>
                  <a:t>(</a:t>
                </a:r>
                <a:r>
                  <a:rPr lang="zh-CN" altLang="en-US" sz="1500" dirty="0"/>
                  <a:t>这里</a:t>
                </a:r>
                <a14:m>
                  <m:oMath xmlns:m="http://schemas.openxmlformats.org/officeDocument/2006/math">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𝑓</m:t>
                        </m:r>
                      </m:e>
                      <m:sub>
                        <m:r>
                          <a:rPr lang="en-US" altLang="zh-CN" sz="1500" i="1">
                            <a:latin typeface="Cambria Math" panose="02040503050406030204" pitchFamily="18" charset="0"/>
                          </a:rPr>
                          <m:t>𝑝𝑟𝑜𝑚𝑝𝑡</m:t>
                        </m:r>
                      </m:sub>
                    </m:sSub>
                  </m:oMath>
                </a14:m>
                <a:r>
                  <a:rPr lang="zh-CN" altLang="en-US" sz="1500" dirty="0"/>
                  <a:t>本身也可以是一个语言模型，把输入填到模版里这件事本身也可以是基于概率分布的</a:t>
                </a:r>
                <a:r>
                  <a:rPr lang="en-US" altLang="zh-CN" sz="1500" dirty="0"/>
                  <a:t>)</a:t>
                </a:r>
              </a:p>
              <a:p>
                <a:pPr marL="342900" indent="-342900">
                  <a:buFont typeface="+mj-lt"/>
                  <a:buAutoNum type="arabicPeriod"/>
                </a:pPr>
                <a:r>
                  <a:rPr lang="zh-CN" altLang="en-US" sz="1500" dirty="0"/>
                  <a:t>在</a:t>
                </a:r>
                <a14:m>
                  <m:oMath xmlns:m="http://schemas.openxmlformats.org/officeDocument/2006/math">
                    <m:sSup>
                      <m:sSupPr>
                        <m:ctrlPr>
                          <a:rPr lang="en-US" altLang="zh-CN" sz="1500" i="1" smtClean="0">
                            <a:latin typeface="Cambria Math" panose="02040503050406030204" pitchFamily="18" charset="0"/>
                          </a:rPr>
                        </m:ctrlPr>
                      </m:sSupPr>
                      <m:e>
                        <m:r>
                          <a:rPr lang="en-US" altLang="zh-CN" sz="1500" i="1">
                            <a:latin typeface="Cambria Math" panose="02040503050406030204" pitchFamily="18" charset="0"/>
                          </a:rPr>
                          <m:t>𝑥</m:t>
                        </m:r>
                      </m:e>
                      <m:sup>
                        <m:r>
                          <a:rPr lang="en-US" altLang="zh-CN" sz="1500" i="1">
                            <a:latin typeface="Cambria Math" panose="02040503050406030204" pitchFamily="18" charset="0"/>
                          </a:rPr>
                          <m:t>′</m:t>
                        </m:r>
                      </m:sup>
                    </m:sSup>
                  </m:oMath>
                </a14:m>
                <a:r>
                  <a:rPr lang="zh-CN" altLang="en-US" sz="1500" dirty="0"/>
                  <a:t>中有两个待填充的槽（</a:t>
                </a:r>
                <a:r>
                  <a:rPr lang="en-US" altLang="zh-CN" sz="1500" dirty="0"/>
                  <a:t>slot</a:t>
                </a:r>
                <a:r>
                  <a:rPr lang="zh-CN" altLang="en-US" sz="1500" dirty="0"/>
                  <a:t>）：一个是输入填充槽（</a:t>
                </a:r>
                <a:r>
                  <a:rPr lang="en-US" altLang="zh-CN" sz="1500" dirty="0"/>
                  <a:t>input slot</a:t>
                </a:r>
                <a:r>
                  <a:rPr lang="zh-CN" altLang="en-US" sz="1500" dirty="0"/>
                  <a:t>）</a:t>
                </a:r>
                <a:r>
                  <a:rPr lang="en-US" altLang="zh-CN" sz="1500" dirty="0"/>
                  <a:t>[X]</a:t>
                </a:r>
                <a:r>
                  <a:rPr lang="zh-CN" altLang="en-US" sz="1500" dirty="0"/>
                  <a:t>，一个是答案填充槽（</a:t>
                </a:r>
                <a:r>
                  <a:rPr lang="en-US" altLang="zh-CN" sz="1500" dirty="0"/>
                  <a:t>answer slot</a:t>
                </a:r>
                <a:r>
                  <a:rPr lang="zh-CN" altLang="en-US" sz="1500" dirty="0"/>
                  <a:t>）</a:t>
                </a:r>
                <a:r>
                  <a:rPr lang="en-US" altLang="zh-CN" sz="1500" dirty="0"/>
                  <a:t>[Z]</a:t>
                </a:r>
                <a:r>
                  <a:rPr lang="zh-CN" altLang="en-US" sz="1500" dirty="0"/>
                  <a:t>。其中，</a:t>
                </a:r>
                <a:r>
                  <a:rPr lang="en-US" altLang="zh-CN" sz="1500" dirty="0"/>
                  <a:t>[X]</a:t>
                </a:r>
                <a:r>
                  <a:rPr lang="zh-CN" altLang="en-US" sz="1500" dirty="0"/>
                  <a:t>是根据</a:t>
                </a:r>
                <a:r>
                  <a:rPr lang="en-US" altLang="zh-CN" sz="1500" dirty="0"/>
                  <a:t>input</a:t>
                </a:r>
                <a:r>
                  <a:rPr lang="zh-CN" altLang="en-US" sz="1500" dirty="0"/>
                  <a:t>填充的</a:t>
                </a:r>
              </a:p>
            </p:txBody>
          </p:sp>
        </mc:Choice>
        <mc:Fallback xmlns="">
          <p:sp>
            <p:nvSpPr>
              <p:cNvPr id="6" name="文本框 5">
                <a:extLst>
                  <a:ext uri="{FF2B5EF4-FFF2-40B4-BE49-F238E27FC236}">
                    <a16:creationId xmlns:a16="http://schemas.microsoft.com/office/drawing/2014/main" id="{CF0336E4-1E14-0EA1-5B56-7F3535625DC3}"/>
                  </a:ext>
                </a:extLst>
              </p:cNvPr>
              <p:cNvSpPr txBox="1">
                <a:spLocks noRot="1" noChangeAspect="1" noMove="1" noResize="1" noEditPoints="1" noAdjustHandles="1" noChangeArrowheads="1" noChangeShapeType="1" noTextEdit="1"/>
              </p:cNvSpPr>
              <p:nvPr/>
            </p:nvSpPr>
            <p:spPr>
              <a:xfrm>
                <a:off x="8064137" y="1115643"/>
                <a:ext cx="4127863" cy="5223931"/>
              </a:xfrm>
              <a:prstGeom prst="rect">
                <a:avLst/>
              </a:prstGeom>
              <a:blipFill>
                <a:blip r:embed="rId3"/>
                <a:stretch>
                  <a:fillRect l="-739" t="-233" r="-148" b="-4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89D593E-38C0-E96D-E316-B784ACA9FDE8}"/>
                  </a:ext>
                </a:extLst>
              </p:cNvPr>
              <p:cNvSpPr txBox="1"/>
              <p:nvPr/>
            </p:nvSpPr>
            <p:spPr>
              <a:xfrm>
                <a:off x="0" y="4794906"/>
                <a:ext cx="8064136" cy="1992981"/>
              </a:xfrm>
              <a:prstGeom prst="rect">
                <a:avLst/>
              </a:prstGeom>
              <a:noFill/>
            </p:spPr>
            <p:txBody>
              <a:bodyPr wrap="square" rtlCol="0">
                <a:spAutoFit/>
              </a:bodyPr>
              <a:lstStyle/>
              <a:p>
                <a:pPr marL="342900" indent="-342900">
                  <a:buFont typeface="+mj-lt"/>
                  <a:buAutoNum type="arabicPeriod" startAt="5"/>
                </a:pPr>
                <a:r>
                  <a:rPr lang="zh-CN" altLang="en-US" sz="1500" dirty="0"/>
                  <a:t>对于</a:t>
                </a:r>
                <a14:m>
                  <m:oMath xmlns:m="http://schemas.openxmlformats.org/officeDocument/2006/math">
                    <m:sSub>
                      <m:sSubPr>
                        <m:ctrlPr>
                          <a:rPr lang="en-US" altLang="zh-CN" sz="1500" i="1" smtClean="0">
                            <a:latin typeface="Cambria Math" panose="02040503050406030204" pitchFamily="18" charset="0"/>
                          </a:rPr>
                        </m:ctrlPr>
                      </m:sSubPr>
                      <m:e>
                        <m:r>
                          <a:rPr lang="en-US" altLang="zh-CN" sz="1500" i="1">
                            <a:latin typeface="Cambria Math" panose="02040503050406030204" pitchFamily="18" charset="0"/>
                          </a:rPr>
                          <m:t>𝑓</m:t>
                        </m:r>
                      </m:e>
                      <m:sub>
                        <m:r>
                          <a:rPr lang="en-US" altLang="zh-CN" sz="1500" i="1">
                            <a:latin typeface="Cambria Math" panose="02040503050406030204" pitchFamily="18" charset="0"/>
                          </a:rPr>
                          <m:t>𝑝𝑟𝑜𝑚𝑝𝑡</m:t>
                        </m:r>
                      </m:sub>
                    </m:sSub>
                    <m:d>
                      <m:dPr>
                        <m:ctrlPr>
                          <a:rPr lang="en-US" altLang="zh-CN" sz="1500" b="0" i="1" smtClean="0">
                            <a:latin typeface="Cambria Math" panose="02040503050406030204" pitchFamily="18" charset="0"/>
                          </a:rPr>
                        </m:ctrlPr>
                      </m:dPr>
                      <m:e>
                        <m:r>
                          <a:rPr lang="en-US" altLang="zh-CN" sz="1500" b="0" i="1" smtClean="0">
                            <a:latin typeface="Cambria Math" panose="02040503050406030204" pitchFamily="18" charset="0"/>
                          </a:rPr>
                          <m:t>𝑥</m:t>
                        </m:r>
                      </m:e>
                    </m:d>
                    <m: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a:rPr lang="en-US" altLang="zh-CN" sz="1500" b="0" i="1" smtClean="0">
                            <a:latin typeface="Cambria Math" panose="02040503050406030204" pitchFamily="18" charset="0"/>
                          </a:rPr>
                          <m:t>𝑥</m:t>
                        </m:r>
                      </m:e>
                      <m:sup>
                        <m:r>
                          <a:rPr lang="en-US" altLang="zh-CN" sz="1500" b="0" i="1" smtClean="0">
                            <a:latin typeface="Cambria Math" panose="02040503050406030204" pitchFamily="18" charset="0"/>
                          </a:rPr>
                          <m:t>′</m:t>
                        </m:r>
                      </m:sup>
                    </m:sSup>
                    <m:r>
                      <a:rPr lang="en-US" altLang="zh-CN" sz="1500" b="0" i="1" smtClean="0">
                        <a:latin typeface="Cambria Math" panose="02040503050406030204" pitchFamily="18" charset="0"/>
                      </a:rPr>
                      <m:t> </m:t>
                    </m:r>
                    <m:r>
                      <a:rPr lang="zh-CN" altLang="en-US" sz="1500" i="1">
                        <a:latin typeface="Cambria Math" panose="02040503050406030204" pitchFamily="18" charset="0"/>
                      </a:rPr>
                      <m:t>，</m:t>
                    </m:r>
                  </m:oMath>
                </a14:m>
                <a:r>
                  <a:rPr lang="zh-CN" altLang="en-US" sz="1500" dirty="0"/>
                  <a:t>已经通过</a:t>
                </a:r>
                <a14:m>
                  <m:oMath xmlns:m="http://schemas.openxmlformats.org/officeDocument/2006/math">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𝑓</m:t>
                        </m:r>
                      </m:e>
                      <m:sub>
                        <m:r>
                          <a:rPr lang="en-US" altLang="zh-CN" sz="1500" i="1">
                            <a:latin typeface="Cambria Math" panose="02040503050406030204" pitchFamily="18" charset="0"/>
                          </a:rPr>
                          <m:t>𝑝𝑟𝑜𝑚𝑝𝑡</m:t>
                        </m:r>
                      </m:sub>
                    </m:sSub>
                  </m:oMath>
                </a14:m>
                <a:r>
                  <a:rPr lang="zh-CN" altLang="en-US" sz="1500" dirty="0"/>
                  <a:t>把</a:t>
                </a:r>
                <a:r>
                  <a:rPr lang="en-US" altLang="zh-CN" sz="1500" dirty="0"/>
                  <a:t>input </a:t>
                </a:r>
                <a14:m>
                  <m:oMath xmlns:m="http://schemas.openxmlformats.org/officeDocument/2006/math">
                    <m:r>
                      <a:rPr lang="en-US" altLang="zh-CN" sz="1500" i="1">
                        <a:latin typeface="Cambria Math" panose="02040503050406030204" pitchFamily="18" charset="0"/>
                      </a:rPr>
                      <m:t>𝑥</m:t>
                    </m:r>
                  </m:oMath>
                </a14:m>
                <a:r>
                  <a:rPr lang="zh-CN" altLang="en-US" sz="1500" dirty="0"/>
                  <a:t>填充到了模版中原有的</a:t>
                </a:r>
                <a:r>
                  <a:rPr lang="en-US" altLang="zh-CN" sz="1500" dirty="0"/>
                  <a:t>unfilled slot [X]</a:t>
                </a:r>
                <a:r>
                  <a:rPr lang="zh-CN" altLang="en-US" sz="1500" dirty="0"/>
                  <a:t>里，产生了</a:t>
                </a:r>
                <a14:m>
                  <m:oMath xmlns:m="http://schemas.openxmlformats.org/officeDocument/2006/math">
                    <m:sSup>
                      <m:sSupPr>
                        <m:ctrlPr>
                          <a:rPr lang="en-US" altLang="zh-CN" sz="1500" i="1">
                            <a:latin typeface="Cambria Math" panose="02040503050406030204" pitchFamily="18" charset="0"/>
                          </a:rPr>
                        </m:ctrlPr>
                      </m:sSupPr>
                      <m:e>
                        <m:r>
                          <a:rPr lang="en-US" altLang="zh-CN" sz="1500" i="1">
                            <a:latin typeface="Cambria Math" panose="02040503050406030204" pitchFamily="18" charset="0"/>
                          </a:rPr>
                          <m:t>𝑥</m:t>
                        </m:r>
                      </m:e>
                      <m:sup>
                        <m:r>
                          <a:rPr lang="en-US" altLang="zh-CN" sz="1500" i="1">
                            <a:latin typeface="Cambria Math" panose="02040503050406030204" pitchFamily="18" charset="0"/>
                          </a:rPr>
                          <m:t>′</m:t>
                        </m:r>
                      </m:sup>
                    </m:sSup>
                    <m:r>
                      <a:rPr lang="en-US" altLang="zh-CN" sz="1500" i="1">
                        <a:latin typeface="Cambria Math" panose="02040503050406030204" pitchFamily="18" charset="0"/>
                      </a:rPr>
                      <m:t> </m:t>
                    </m:r>
                  </m:oMath>
                </a14:m>
                <a:r>
                  <a:rPr lang="zh-CN" altLang="en-US" sz="1500" dirty="0"/>
                  <a:t>。</a:t>
                </a:r>
                <a:r>
                  <a:rPr lang="en-US" altLang="zh-CN" sz="1500" dirty="0"/>
                  <a:t> </a:t>
                </a:r>
                <a14:m>
                  <m:oMath xmlns:m="http://schemas.openxmlformats.org/officeDocument/2006/math">
                    <m:sSup>
                      <m:sSupPr>
                        <m:ctrlPr>
                          <a:rPr lang="en-US" altLang="zh-CN" sz="1500" i="1">
                            <a:latin typeface="Cambria Math" panose="02040503050406030204" pitchFamily="18" charset="0"/>
                          </a:rPr>
                        </m:ctrlPr>
                      </m:sSupPr>
                      <m:e>
                        <m:r>
                          <a:rPr lang="en-US" altLang="zh-CN" sz="1500" i="1">
                            <a:latin typeface="Cambria Math" panose="02040503050406030204" pitchFamily="18" charset="0"/>
                          </a:rPr>
                          <m:t>𝑥</m:t>
                        </m:r>
                      </m:e>
                      <m:sup>
                        <m:r>
                          <a:rPr lang="en-US" altLang="zh-CN" sz="1500" i="1">
                            <a:latin typeface="Cambria Math" panose="02040503050406030204" pitchFamily="18" charset="0"/>
                          </a:rPr>
                          <m:t>′</m:t>
                        </m:r>
                      </m:sup>
                    </m:sSup>
                  </m:oMath>
                </a14:m>
                <a:r>
                  <a:rPr lang="zh-CN" altLang="en-US" sz="1500" dirty="0"/>
                  <a:t>中还是有</a:t>
                </a:r>
                <a:r>
                  <a:rPr lang="en-US" altLang="zh-CN" sz="1500" dirty="0"/>
                  <a:t>unfilled slot </a:t>
                </a:r>
                <a:r>
                  <a:rPr lang="zh-CN" altLang="en-US" sz="1500" dirty="0"/>
                  <a:t>，即</a:t>
                </a:r>
                <a:r>
                  <a:rPr lang="en-US" altLang="zh-CN" sz="1500" dirty="0"/>
                  <a:t>[Z]</a:t>
                </a:r>
                <a:r>
                  <a:rPr lang="zh-CN" altLang="en-US" sz="1500" dirty="0"/>
                  <a:t>。现在通过另一个函数</a:t>
                </a:r>
                <a14:m>
                  <m:oMath xmlns:m="http://schemas.openxmlformats.org/officeDocument/2006/math">
                    <m:sSub>
                      <m:sSubPr>
                        <m:ctrlPr>
                          <a:rPr lang="en-US" altLang="zh-CN" sz="1500" i="1" smtClean="0">
                            <a:latin typeface="Cambria Math" panose="02040503050406030204" pitchFamily="18" charset="0"/>
                          </a:rPr>
                        </m:ctrlPr>
                      </m:sSubPr>
                      <m:e>
                        <m:r>
                          <a:rPr lang="en-US" altLang="zh-CN" sz="1500" b="0" i="1" smtClean="0">
                            <a:latin typeface="Cambria Math" panose="02040503050406030204" pitchFamily="18" charset="0"/>
                          </a:rPr>
                          <m:t>𝑓</m:t>
                        </m:r>
                      </m:e>
                      <m:sub>
                        <m:r>
                          <a:rPr lang="en-US" altLang="zh-CN" sz="1500" b="0" i="1" smtClean="0">
                            <a:latin typeface="Cambria Math" panose="02040503050406030204" pitchFamily="18" charset="0"/>
                          </a:rPr>
                          <m:t>𝑓𝑖𝑙𝑙</m:t>
                        </m:r>
                      </m:sub>
                    </m:sSub>
                    <m: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a:rPr lang="en-US" altLang="zh-CN" sz="1500" b="0" i="1" smtClean="0">
                            <a:latin typeface="Cambria Math" panose="02040503050406030204" pitchFamily="18" charset="0"/>
                          </a:rPr>
                          <m:t>𝑥</m:t>
                        </m:r>
                      </m:e>
                      <m:sup>
                        <m:r>
                          <a:rPr lang="en-US" altLang="zh-CN" sz="1500" b="0" i="1" smtClean="0">
                            <a:latin typeface="Cambria Math" panose="02040503050406030204" pitchFamily="18" charset="0"/>
                          </a:rPr>
                          <m:t>′</m:t>
                        </m:r>
                      </m:sup>
                    </m:sSup>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𝑧</m:t>
                    </m:r>
                    <m:r>
                      <a:rPr lang="en-US" altLang="zh-CN" sz="1500" b="0" i="1" smtClean="0">
                        <a:latin typeface="Cambria Math" panose="02040503050406030204" pitchFamily="18" charset="0"/>
                      </a:rPr>
                      <m:t>)</m:t>
                    </m:r>
                  </m:oMath>
                </a14:m>
                <a:r>
                  <a:rPr lang="zh-CN" altLang="en-US" sz="1500" dirty="0"/>
                  <a:t>，试图生成一段文本把这个</a:t>
                </a:r>
                <a:r>
                  <a:rPr lang="en-US" altLang="zh-CN" sz="1500" dirty="0"/>
                  <a:t>[Z]</a:t>
                </a:r>
                <a:r>
                  <a:rPr lang="zh-CN" altLang="en-US" sz="1500" dirty="0"/>
                  <a:t>给填充起来。这个过程称为</a:t>
                </a:r>
                <a:r>
                  <a:rPr lang="en-US" altLang="zh-CN" sz="1500" dirty="0"/>
                  <a:t>Predict</a:t>
                </a:r>
                <a:r>
                  <a:rPr lang="zh-CN" altLang="en-US" sz="1500" dirty="0"/>
                  <a:t>，预测。做“预测”这件事情的就是预训练好的大语言模型</a:t>
                </a:r>
                <a:endParaRPr lang="en-US" altLang="zh-CN" sz="1500" dirty="0"/>
              </a:p>
              <a:p>
                <a:pPr marL="342900" indent="-342900">
                  <a:buFont typeface="+mj-lt"/>
                  <a:buAutoNum type="arabicPeriod" startAt="5"/>
                </a:pPr>
                <a:r>
                  <a:rPr lang="zh-CN" altLang="en-US" sz="1500" dirty="0"/>
                  <a:t>生成一段文本</a:t>
                </a:r>
                <a14:m>
                  <m:oMath xmlns:m="http://schemas.openxmlformats.org/officeDocument/2006/math">
                    <m:r>
                      <a:rPr lang="en-US" altLang="zh-CN" sz="1500" b="0" i="1" smtClean="0">
                        <a:latin typeface="Cambria Math" panose="02040503050406030204" pitchFamily="18" charset="0"/>
                      </a:rPr>
                      <m:t>𝑧</m:t>
                    </m:r>
                  </m:oMath>
                </a14:m>
                <a:r>
                  <a:rPr lang="zh-CN" altLang="en-US" sz="1500" dirty="0"/>
                  <a:t>来去填充</a:t>
                </a:r>
                <a:r>
                  <a:rPr lang="en-US" altLang="zh-CN" sz="1500" dirty="0"/>
                  <a:t>[Z]</a:t>
                </a:r>
                <a:r>
                  <a:rPr lang="zh-CN" altLang="en-US" sz="1500" dirty="0"/>
                  <a:t>也是个概率采样的问题，会有不同的选择，因此会有很多种</a:t>
                </a:r>
                <a:r>
                  <a:rPr lang="en-US" altLang="zh-CN" sz="1500" dirty="0"/>
                  <a:t>Filled Prompt</a:t>
                </a:r>
                <a:r>
                  <a:rPr lang="zh-CN" altLang="en-US" sz="1500" dirty="0"/>
                  <a:t>。我们会选择打分最高的</a:t>
                </a:r>
                <a14:m>
                  <m:oMath xmlns:m="http://schemas.openxmlformats.org/officeDocument/2006/math">
                    <m:r>
                      <a:rPr lang="en-US" altLang="zh-CN" sz="1500" i="1">
                        <a:latin typeface="Cambria Math" panose="02040503050406030204" pitchFamily="18" charset="0"/>
                      </a:rPr>
                      <m:t>𝑧</m:t>
                    </m:r>
                    <m:r>
                      <a:rPr lang="en-US" altLang="zh-CN" sz="1500" i="1">
                        <a:latin typeface="Cambria Math" panose="02040503050406030204" pitchFamily="18" charset="0"/>
                      </a:rPr>
                      <m:t> </m:t>
                    </m:r>
                  </m:oMath>
                </a14:m>
                <a:r>
                  <a:rPr lang="zh-CN" altLang="en-US" sz="1500" dirty="0"/>
                  <a:t>，即图中的</a:t>
                </a:r>
                <a14:m>
                  <m:oMath xmlns:m="http://schemas.openxmlformats.org/officeDocument/2006/math">
                    <m:sSup>
                      <m:sSupPr>
                        <m:ctrlPr>
                          <a:rPr lang="en-US" altLang="zh-CN" sz="1500" i="1" smtClean="0">
                            <a:latin typeface="Cambria Math" panose="02040503050406030204" pitchFamily="18" charset="0"/>
                          </a:rPr>
                        </m:ctrlPr>
                      </m:sSupPr>
                      <m:e>
                        <m:r>
                          <a:rPr lang="en-US" altLang="zh-CN" sz="1500" b="0" i="1" smtClean="0">
                            <a:latin typeface="Cambria Math" panose="02040503050406030204" pitchFamily="18" charset="0"/>
                          </a:rPr>
                          <m:t>𝑧</m:t>
                        </m:r>
                      </m:e>
                      <m:sup>
                        <m:r>
                          <a:rPr lang="en-US" altLang="zh-CN" sz="1500" b="0" i="1" smtClean="0">
                            <a:latin typeface="Cambria Math" panose="02040503050406030204" pitchFamily="18" charset="0"/>
                          </a:rPr>
                          <m:t>∗</m:t>
                        </m:r>
                      </m:sup>
                    </m:sSup>
                  </m:oMath>
                </a14:m>
                <a:r>
                  <a:rPr lang="zh-CN" altLang="en-US" sz="1500" dirty="0"/>
                  <a:t>来作为输出。</a:t>
                </a:r>
                <a:endParaRPr lang="en-US" altLang="zh-CN" sz="1500" dirty="0"/>
              </a:p>
              <a:p>
                <a:pPr marL="342900" indent="-342900">
                  <a:buFont typeface="+mj-lt"/>
                  <a:buAutoNum type="arabicPeriod" startAt="5"/>
                </a:pPr>
                <a:r>
                  <a:rPr lang="zh-CN" altLang="en-US" sz="1500" dirty="0"/>
                  <a:t>最终，语言模型输出</a:t>
                </a:r>
                <a14:m>
                  <m:oMath xmlns:m="http://schemas.openxmlformats.org/officeDocument/2006/math">
                    <m:sSup>
                      <m:sSupPr>
                        <m:ctrlPr>
                          <a:rPr lang="en-US" altLang="zh-CN" sz="1500" i="1" smtClean="0">
                            <a:latin typeface="Cambria Math" panose="02040503050406030204" pitchFamily="18" charset="0"/>
                          </a:rPr>
                        </m:ctrlPr>
                      </m:sSupPr>
                      <m:e>
                        <m:r>
                          <a:rPr lang="en-US" altLang="zh-CN" sz="1500" b="0" i="1" smtClean="0">
                            <a:latin typeface="Cambria Math" panose="02040503050406030204" pitchFamily="18" charset="0"/>
                          </a:rPr>
                          <m:t>𝑧</m:t>
                        </m:r>
                      </m:e>
                      <m:sup>
                        <m:r>
                          <a:rPr lang="en-US" altLang="zh-CN" sz="1500" b="0" i="1" smtClean="0">
                            <a:latin typeface="Cambria Math" panose="02040503050406030204" pitchFamily="18" charset="0"/>
                          </a:rPr>
                          <m:t>∗</m:t>
                        </m:r>
                      </m:sup>
                    </m:sSup>
                    <m:r>
                      <a:rPr lang="en-US" altLang="zh-CN" sz="1500" b="0" i="1" smtClean="0">
                        <a:latin typeface="Cambria Math" panose="02040503050406030204" pitchFamily="18" charset="0"/>
                      </a:rPr>
                      <m:t> </m:t>
                    </m:r>
                  </m:oMath>
                </a14:m>
                <a:r>
                  <a:rPr lang="zh-CN" altLang="en-US" sz="1500" dirty="0"/>
                  <a:t>。这样就在没有微调，只是设计了模版和</a:t>
                </a:r>
                <a14:m>
                  <m:oMath xmlns:m="http://schemas.openxmlformats.org/officeDocument/2006/math">
                    <m:sSub>
                      <m:sSubPr>
                        <m:ctrlPr>
                          <a:rPr lang="en-US" altLang="zh-CN" sz="1500" i="1">
                            <a:latin typeface="Cambria Math" panose="02040503050406030204" pitchFamily="18" charset="0"/>
                          </a:rPr>
                        </m:ctrlPr>
                      </m:sSubPr>
                      <m:e>
                        <m:r>
                          <a:rPr lang="en-US" altLang="zh-CN" sz="1500" i="1">
                            <a:latin typeface="Cambria Math" panose="02040503050406030204" pitchFamily="18" charset="0"/>
                          </a:rPr>
                          <m:t>𝑓</m:t>
                        </m:r>
                      </m:e>
                      <m:sub>
                        <m:r>
                          <a:rPr lang="en-US" altLang="zh-CN" sz="1500" i="1">
                            <a:latin typeface="Cambria Math" panose="02040503050406030204" pitchFamily="18" charset="0"/>
                          </a:rPr>
                          <m:t>𝑝𝑟𝑜𝑚𝑝𝑡</m:t>
                        </m:r>
                      </m:sub>
                    </m:sSub>
                  </m:oMath>
                </a14:m>
                <a:r>
                  <a:rPr lang="zh-CN" altLang="en-US" sz="1500" dirty="0"/>
                  <a:t>的情况下完成了下游任务</a:t>
                </a:r>
              </a:p>
            </p:txBody>
          </p:sp>
        </mc:Choice>
        <mc:Fallback xmlns="">
          <p:sp>
            <p:nvSpPr>
              <p:cNvPr id="8" name="文本框 7">
                <a:extLst>
                  <a:ext uri="{FF2B5EF4-FFF2-40B4-BE49-F238E27FC236}">
                    <a16:creationId xmlns:a16="http://schemas.microsoft.com/office/drawing/2014/main" id="{789D593E-38C0-E96D-E316-B784ACA9FDE8}"/>
                  </a:ext>
                </a:extLst>
              </p:cNvPr>
              <p:cNvSpPr txBox="1">
                <a:spLocks noRot="1" noChangeAspect="1" noMove="1" noResize="1" noEditPoints="1" noAdjustHandles="1" noChangeArrowheads="1" noChangeShapeType="1" noTextEdit="1"/>
              </p:cNvSpPr>
              <p:nvPr/>
            </p:nvSpPr>
            <p:spPr>
              <a:xfrm>
                <a:off x="0" y="4794906"/>
                <a:ext cx="8064136" cy="1992981"/>
              </a:xfrm>
              <a:prstGeom prst="rect">
                <a:avLst/>
              </a:prstGeom>
              <a:blipFill>
                <a:blip r:embed="rId4"/>
                <a:stretch>
                  <a:fillRect l="-302" t="-920" b="-2454"/>
                </a:stretch>
              </a:blipFill>
            </p:spPr>
            <p:txBody>
              <a:bodyPr/>
              <a:lstStyle/>
              <a:p>
                <a:r>
                  <a:rPr lang="zh-CN" altLang="en-US">
                    <a:noFill/>
                  </a:rPr>
                  <a:t> </a:t>
                </a:r>
              </a:p>
            </p:txBody>
          </p:sp>
        </mc:Fallback>
      </mc:AlternateContent>
      <p:cxnSp>
        <p:nvCxnSpPr>
          <p:cNvPr id="11" name="直接连接符 10">
            <a:extLst>
              <a:ext uri="{FF2B5EF4-FFF2-40B4-BE49-F238E27FC236}">
                <a16:creationId xmlns:a16="http://schemas.microsoft.com/office/drawing/2014/main" id="{CE552C3E-F79F-DBD2-D9F0-A48A86971B76}"/>
              </a:ext>
            </a:extLst>
          </p:cNvPr>
          <p:cNvCxnSpPr>
            <a:cxnSpLocks/>
          </p:cNvCxnSpPr>
          <p:nvPr/>
        </p:nvCxnSpPr>
        <p:spPr>
          <a:xfrm>
            <a:off x="0" y="4794906"/>
            <a:ext cx="8064136"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131346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2307175" y="370111"/>
            <a:ext cx="7577652" cy="646331"/>
          </a:xfrm>
          <a:prstGeom prst="rect">
            <a:avLst/>
          </a:prstGeom>
          <a:noFill/>
        </p:spPr>
        <p:txBody>
          <a:bodyPr wrap="none" rtlCol="0">
            <a:spAutoFit/>
          </a:bodyPr>
          <a:lstStyle/>
          <a:p>
            <a:pPr algn="ctr"/>
            <a:r>
              <a:rPr lang="en-US" altLang="zh-CN" sz="3600" b="1" dirty="0">
                <a:solidFill>
                  <a:srgbClr val="828979"/>
                </a:solidFill>
              </a:rPr>
              <a:t>Prompt Engineering &amp; Prompt Tuning</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4D29A35-C2AD-4DE3-1B78-366903A3ACB9}"/>
                  </a:ext>
                </a:extLst>
              </p:cNvPr>
              <p:cNvSpPr txBox="1"/>
              <p:nvPr/>
            </p:nvSpPr>
            <p:spPr>
              <a:xfrm>
                <a:off x="781049" y="1538777"/>
                <a:ext cx="10480830" cy="35753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指设计提示函数</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𝑓</m:t>
                        </m:r>
                      </m:e>
                      <m:sub>
                        <m:r>
                          <a:rPr lang="en-US" altLang="zh-CN" sz="1600" i="1">
                            <a:latin typeface="Cambria Math" panose="02040503050406030204" pitchFamily="18" charset="0"/>
                          </a:rPr>
                          <m:t>𝑝𝑟𝑜𝑚𝑝𝑡</m:t>
                        </m:r>
                      </m:sub>
                    </m:sSub>
                    <m:r>
                      <a:rPr lang="en-US" altLang="zh-CN" sz="1600" i="1">
                        <a:latin typeface="Cambria Math" panose="02040503050406030204" pitchFamily="18" charset="0"/>
                      </a:rPr>
                      <m:t> </m:t>
                    </m:r>
                  </m:oMath>
                </a14:m>
                <a:r>
                  <a:rPr lang="zh-CN" altLang="en-US" sz="1600" dirty="0">
                    <a:solidFill>
                      <a:schemeClr val="tx1">
                        <a:lumMod val="95000"/>
                        <a:lumOff val="5000"/>
                      </a:schemeClr>
                    </a:solidFill>
                  </a:rPr>
                  <a:t>，从而在下游任务中取得好的性能的过程</a:t>
                </a:r>
                <a:endParaRPr lang="en-US" altLang="zh-CN" sz="1600" dirty="0">
                  <a:solidFill>
                    <a:schemeClr val="tx1">
                      <a:lumMod val="95000"/>
                      <a:lumOff val="5000"/>
                    </a:schemeClr>
                  </a:solidFill>
                </a:endParaRPr>
              </a:p>
            </p:txBody>
          </p:sp>
        </mc:Choice>
        <mc:Fallback xmlns="">
          <p:sp>
            <p:nvSpPr>
              <p:cNvPr id="3" name="文本框 2">
                <a:extLst>
                  <a:ext uri="{FF2B5EF4-FFF2-40B4-BE49-F238E27FC236}">
                    <a16:creationId xmlns:a16="http://schemas.microsoft.com/office/drawing/2014/main" id="{54D29A35-C2AD-4DE3-1B78-366903A3ACB9}"/>
                  </a:ext>
                </a:extLst>
              </p:cNvPr>
              <p:cNvSpPr txBox="1">
                <a:spLocks noRot="1" noChangeAspect="1" noMove="1" noResize="1" noEditPoints="1" noAdjustHandles="1" noChangeArrowheads="1" noChangeShapeType="1" noTextEdit="1"/>
              </p:cNvSpPr>
              <p:nvPr/>
            </p:nvSpPr>
            <p:spPr>
              <a:xfrm>
                <a:off x="781049" y="1538777"/>
                <a:ext cx="10480830" cy="357534"/>
              </a:xfrm>
              <a:prstGeom prst="rect">
                <a:avLst/>
              </a:prstGeom>
              <a:blipFill>
                <a:blip r:embed="rId2"/>
                <a:stretch>
                  <a:fillRect l="-233" t="-5085" b="-15254"/>
                </a:stretch>
              </a:blipFill>
            </p:spPr>
            <p:txBody>
              <a:bodyPr/>
              <a:lstStyle/>
              <a:p>
                <a:r>
                  <a:rPr lang="zh-CN" altLang="en-US">
                    <a:noFill/>
                  </a:rPr>
                  <a:t> </a:t>
                </a:r>
              </a:p>
            </p:txBody>
          </p:sp>
        </mc:Fallback>
      </mc:AlternateContent>
      <p:sp>
        <p:nvSpPr>
          <p:cNvPr id="4" name="TextBox 30">
            <a:extLst>
              <a:ext uri="{FF2B5EF4-FFF2-40B4-BE49-F238E27FC236}">
                <a16:creationId xmlns:a16="http://schemas.microsoft.com/office/drawing/2014/main" id="{A4FFB1D6-CE6F-BD7A-2E15-05DDB486918A}"/>
              </a:ext>
            </a:extLst>
          </p:cNvPr>
          <p:cNvSpPr txBox="1"/>
          <p:nvPr/>
        </p:nvSpPr>
        <p:spPr>
          <a:xfrm>
            <a:off x="781049" y="1139110"/>
            <a:ext cx="7210426"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提示工程 </a:t>
            </a:r>
            <a:r>
              <a:rPr lang="en-US" altLang="zh-CN" b="1" dirty="0">
                <a:solidFill>
                  <a:schemeClr val="tx1">
                    <a:lumMod val="95000"/>
                    <a:lumOff val="5000"/>
                  </a:schemeClr>
                </a:solidFill>
              </a:rPr>
              <a:t>Prompt Engineering</a:t>
            </a:r>
            <a:r>
              <a:rPr lang="zh-CN" altLang="en-US" b="1" dirty="0">
                <a:solidFill>
                  <a:schemeClr val="tx1">
                    <a:lumMod val="95000"/>
                    <a:lumOff val="5000"/>
                  </a:schemeClr>
                </a:solidFill>
              </a:rPr>
              <a:t>：</a:t>
            </a:r>
            <a:endParaRPr lang="en-US" altLang="zh-CN" b="1" dirty="0">
              <a:solidFill>
                <a:schemeClr val="tx1">
                  <a:lumMod val="95000"/>
                  <a:lumOff val="5000"/>
                </a:schemeClr>
              </a:solidFill>
            </a:endParaRPr>
          </a:p>
        </p:txBody>
      </p:sp>
      <p:sp>
        <p:nvSpPr>
          <p:cNvPr id="6" name="文本框 5">
            <a:extLst>
              <a:ext uri="{FF2B5EF4-FFF2-40B4-BE49-F238E27FC236}">
                <a16:creationId xmlns:a16="http://schemas.microsoft.com/office/drawing/2014/main" id="{0C7518E5-A44D-A767-5B6A-02897349EC72}"/>
              </a:ext>
            </a:extLst>
          </p:cNvPr>
          <p:cNvSpPr txBox="1"/>
          <p:nvPr/>
        </p:nvSpPr>
        <p:spPr>
          <a:xfrm>
            <a:off x="781049" y="2418646"/>
            <a:ext cx="10480830"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在最开始的研究中，这涉及到提示模板工程，即由人类工程师或算法为模型预期执行的每项任务寻找最佳模板</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背后的思维在于，人类有自己的先验知识，包括对模型的理解和对语言的理解，因此手动去设计模版是一件非常顺直觉的事</a:t>
            </a:r>
            <a:endParaRPr lang="en-US" altLang="zh-CN" sz="1600" dirty="0">
              <a:solidFill>
                <a:schemeClr val="tx1">
                  <a:lumMod val="95000"/>
                  <a:lumOff val="5000"/>
                </a:schemeClr>
              </a:solidFill>
            </a:endParaRPr>
          </a:p>
        </p:txBody>
      </p:sp>
      <p:sp>
        <p:nvSpPr>
          <p:cNvPr id="8" name="TextBox 30">
            <a:extLst>
              <a:ext uri="{FF2B5EF4-FFF2-40B4-BE49-F238E27FC236}">
                <a16:creationId xmlns:a16="http://schemas.microsoft.com/office/drawing/2014/main" id="{DB03ED61-1EAF-3D82-0053-E8F7CE1A2A00}"/>
              </a:ext>
            </a:extLst>
          </p:cNvPr>
          <p:cNvSpPr txBox="1"/>
          <p:nvPr/>
        </p:nvSpPr>
        <p:spPr>
          <a:xfrm>
            <a:off x="781049" y="2018979"/>
            <a:ext cx="7210426"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手工</a:t>
            </a:r>
            <a:r>
              <a:rPr lang="en-US" altLang="zh-CN" b="1" dirty="0">
                <a:solidFill>
                  <a:schemeClr val="tx1">
                    <a:lumMod val="95000"/>
                    <a:lumOff val="5000"/>
                  </a:schemeClr>
                </a:solidFill>
              </a:rPr>
              <a:t>Prompt</a:t>
            </a:r>
            <a:r>
              <a:rPr lang="zh-CN" altLang="en-US" b="1" dirty="0">
                <a:solidFill>
                  <a:schemeClr val="tx1">
                    <a:lumMod val="95000"/>
                    <a:lumOff val="5000"/>
                  </a:schemeClr>
                </a:solidFill>
              </a:rPr>
              <a:t>：</a:t>
            </a:r>
            <a:endParaRPr lang="en-US" altLang="zh-CN" b="1" dirty="0">
              <a:solidFill>
                <a:schemeClr val="tx1">
                  <a:lumMod val="95000"/>
                  <a:lumOff val="5000"/>
                </a:schemeClr>
              </a:solidFill>
            </a:endParaRPr>
          </a:p>
        </p:txBody>
      </p:sp>
      <p:pic>
        <p:nvPicPr>
          <p:cNvPr id="11" name="图片 10" descr="文本&#10;&#10;描述已自动生成">
            <a:extLst>
              <a:ext uri="{FF2B5EF4-FFF2-40B4-BE49-F238E27FC236}">
                <a16:creationId xmlns:a16="http://schemas.microsoft.com/office/drawing/2014/main" id="{926B7263-C8B2-673E-4655-5B7A9A936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615" y="3372311"/>
            <a:ext cx="9659698" cy="1562318"/>
          </a:xfrm>
          <a:prstGeom prst="rect">
            <a:avLst/>
          </a:prstGeom>
        </p:spPr>
      </p:pic>
      <p:sp>
        <p:nvSpPr>
          <p:cNvPr id="12" name="文本框 11">
            <a:extLst>
              <a:ext uri="{FF2B5EF4-FFF2-40B4-BE49-F238E27FC236}">
                <a16:creationId xmlns:a16="http://schemas.microsoft.com/office/drawing/2014/main" id="{0FBCAD6C-8D1B-288F-EDCB-9C9E51A11127}"/>
              </a:ext>
            </a:extLst>
          </p:cNvPr>
          <p:cNvSpPr txBox="1"/>
          <p:nvPr/>
        </p:nvSpPr>
        <p:spPr>
          <a:xfrm>
            <a:off x="781049" y="5456964"/>
            <a:ext cx="10480830"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首先，模版很难设计，背后需要工程经验甚至天马行空的沾点艺术的灵感，颇有些以往的“专家系统”的味道，从历史发展的角度看，这注定会被淘汰</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其次，研究机器学习的人懂个屁的机器，符合人类直觉的提示词不一定是最能激发机器的潜能的。</a:t>
            </a:r>
            <a:r>
              <a:rPr lang="en-US" altLang="zh-CN" sz="1600" dirty="0">
                <a:solidFill>
                  <a:schemeClr val="tx1">
                    <a:lumMod val="95000"/>
                    <a:lumOff val="5000"/>
                  </a:schemeClr>
                </a:solidFill>
              </a:rPr>
              <a:t>Optimal prompts</a:t>
            </a:r>
            <a:r>
              <a:rPr lang="zh-CN" altLang="en-US" sz="1600" dirty="0">
                <a:solidFill>
                  <a:schemeClr val="tx1">
                    <a:lumMod val="95000"/>
                    <a:lumOff val="5000"/>
                  </a:schemeClr>
                </a:solidFill>
              </a:rPr>
              <a:t>可能是在人类看来很诡异的</a:t>
            </a:r>
            <a:r>
              <a:rPr lang="en-US" altLang="zh-CN" sz="1600" dirty="0">
                <a:solidFill>
                  <a:schemeClr val="tx1">
                    <a:lumMod val="95000"/>
                    <a:lumOff val="5000"/>
                  </a:schemeClr>
                </a:solidFill>
              </a:rPr>
              <a:t>token</a:t>
            </a:r>
            <a:r>
              <a:rPr lang="zh-CN" altLang="en-US" sz="1600" dirty="0">
                <a:solidFill>
                  <a:schemeClr val="tx1">
                    <a:lumMod val="95000"/>
                    <a:lumOff val="5000"/>
                  </a:schemeClr>
                </a:solidFill>
              </a:rPr>
              <a:t>组合，只靠人类自己拍脑袋的话，一辈子都想不出来</a:t>
            </a:r>
            <a:endParaRPr lang="en-US" altLang="zh-CN" sz="1600" dirty="0">
              <a:solidFill>
                <a:schemeClr val="tx1">
                  <a:lumMod val="95000"/>
                  <a:lumOff val="5000"/>
                </a:schemeClr>
              </a:solidFill>
            </a:endParaRPr>
          </a:p>
        </p:txBody>
      </p:sp>
      <p:sp>
        <p:nvSpPr>
          <p:cNvPr id="13" name="TextBox 30">
            <a:extLst>
              <a:ext uri="{FF2B5EF4-FFF2-40B4-BE49-F238E27FC236}">
                <a16:creationId xmlns:a16="http://schemas.microsoft.com/office/drawing/2014/main" id="{5BBED967-1C2C-865F-6A49-32EFF366664A}"/>
              </a:ext>
            </a:extLst>
          </p:cNvPr>
          <p:cNvSpPr txBox="1"/>
          <p:nvPr/>
        </p:nvSpPr>
        <p:spPr>
          <a:xfrm>
            <a:off x="781049" y="5057297"/>
            <a:ext cx="7210426"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手动设计模版存在很多局限性：</a:t>
            </a:r>
            <a:endParaRPr lang="en-US" altLang="zh-CN" b="1" dirty="0">
              <a:solidFill>
                <a:schemeClr val="tx1">
                  <a:lumMod val="95000"/>
                  <a:lumOff val="5000"/>
                </a:schemeClr>
              </a:solidFill>
            </a:endParaRPr>
          </a:p>
        </p:txBody>
      </p:sp>
    </p:spTree>
    <p:extLst>
      <p:ext uri="{BB962C8B-B14F-4D97-AF65-F5344CB8AC3E}">
        <p14:creationId xmlns:p14="http://schemas.microsoft.com/office/powerpoint/2010/main" val="37832163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3264360" y="370111"/>
            <a:ext cx="5663281" cy="646331"/>
          </a:xfrm>
          <a:prstGeom prst="rect">
            <a:avLst/>
          </a:prstGeom>
          <a:noFill/>
        </p:spPr>
        <p:txBody>
          <a:bodyPr wrap="none" rtlCol="0">
            <a:spAutoFit/>
          </a:bodyPr>
          <a:lstStyle/>
          <a:p>
            <a:pPr algn="ctr"/>
            <a:r>
              <a:rPr lang="zh-CN" altLang="en-US" sz="3600" b="1" dirty="0">
                <a:solidFill>
                  <a:srgbClr val="828979"/>
                </a:solidFill>
              </a:rPr>
              <a:t>参数化</a:t>
            </a:r>
            <a:r>
              <a:rPr lang="en-US" altLang="zh-CN" sz="3600" b="1" dirty="0">
                <a:solidFill>
                  <a:srgbClr val="828979"/>
                </a:solidFill>
              </a:rPr>
              <a:t>Prompt/</a:t>
            </a:r>
            <a:r>
              <a:rPr lang="zh-CN" altLang="en-US" sz="3600" b="1" dirty="0">
                <a:solidFill>
                  <a:srgbClr val="828979"/>
                </a:solidFill>
              </a:rPr>
              <a:t>自动 </a:t>
            </a:r>
            <a:r>
              <a:rPr lang="en-US" altLang="zh-CN" sz="3600" b="1" dirty="0">
                <a:solidFill>
                  <a:srgbClr val="828979"/>
                </a:solidFill>
              </a:rPr>
              <a:t>Prompt</a:t>
            </a:r>
          </a:p>
        </p:txBody>
      </p:sp>
      <p:sp>
        <p:nvSpPr>
          <p:cNvPr id="3" name="文本框 2">
            <a:extLst>
              <a:ext uri="{FF2B5EF4-FFF2-40B4-BE49-F238E27FC236}">
                <a16:creationId xmlns:a16="http://schemas.microsoft.com/office/drawing/2014/main" id="{54D29A35-C2AD-4DE3-1B78-366903A3ACB9}"/>
              </a:ext>
            </a:extLst>
          </p:cNvPr>
          <p:cNvSpPr txBox="1"/>
          <p:nvPr/>
        </p:nvSpPr>
        <p:spPr>
          <a:xfrm>
            <a:off x="781049" y="1538777"/>
            <a:ext cx="10480830"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不再由人类拍脑袋来设计</a:t>
            </a:r>
            <a:r>
              <a:rPr lang="en-US" altLang="zh-CN" sz="1600" dirty="0">
                <a:solidFill>
                  <a:schemeClr val="tx1">
                    <a:lumMod val="95000"/>
                    <a:lumOff val="5000"/>
                  </a:schemeClr>
                </a:solidFill>
              </a:rPr>
              <a:t>Template</a:t>
            </a:r>
            <a:r>
              <a:rPr lang="zh-CN" altLang="en-US" sz="1600" dirty="0">
                <a:solidFill>
                  <a:schemeClr val="tx1">
                    <a:lumMod val="95000"/>
                    <a:lumOff val="5000"/>
                  </a:schemeClr>
                </a:solidFill>
              </a:rPr>
              <a:t>，</a:t>
            </a:r>
            <a:r>
              <a:rPr lang="en-US" altLang="zh-CN" sz="1600" dirty="0">
                <a:solidFill>
                  <a:schemeClr val="tx1">
                    <a:lumMod val="95000"/>
                    <a:lumOff val="5000"/>
                  </a:schemeClr>
                </a:solidFill>
              </a:rPr>
              <a:t>Template</a:t>
            </a:r>
            <a:r>
              <a:rPr lang="zh-CN" altLang="en-US" sz="1600" dirty="0">
                <a:solidFill>
                  <a:schemeClr val="tx1">
                    <a:lumMod val="95000"/>
                    <a:lumOff val="5000"/>
                  </a:schemeClr>
                </a:solidFill>
              </a:rPr>
              <a:t>也由机器来自动生成</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机器决定</a:t>
            </a:r>
            <a:r>
              <a:rPr lang="en-US" altLang="zh-CN" sz="1600" dirty="0">
                <a:solidFill>
                  <a:schemeClr val="tx1">
                    <a:lumMod val="95000"/>
                    <a:lumOff val="5000"/>
                  </a:schemeClr>
                </a:solidFill>
              </a:rPr>
              <a:t>Template</a:t>
            </a:r>
            <a:r>
              <a:rPr lang="zh-CN" altLang="en-US" sz="1600" dirty="0">
                <a:solidFill>
                  <a:schemeClr val="tx1">
                    <a:lumMod val="95000"/>
                    <a:lumOff val="5000"/>
                  </a:schemeClr>
                </a:solidFill>
              </a:rPr>
              <a:t>有哪些文字，</a:t>
            </a:r>
            <a:r>
              <a:rPr lang="en-US" altLang="zh-CN" sz="1600" dirty="0">
                <a:solidFill>
                  <a:schemeClr val="tx1">
                    <a:lumMod val="95000"/>
                    <a:lumOff val="5000"/>
                  </a:schemeClr>
                </a:solidFill>
              </a:rPr>
              <a:t>input slot</a:t>
            </a:r>
            <a:r>
              <a:rPr lang="zh-CN" altLang="en-US" sz="1600" dirty="0">
                <a:solidFill>
                  <a:schemeClr val="tx1">
                    <a:lumMod val="95000"/>
                    <a:lumOff val="5000"/>
                  </a:schemeClr>
                </a:solidFill>
              </a:rPr>
              <a:t>在哪，</a:t>
            </a:r>
            <a:r>
              <a:rPr lang="en-US" altLang="zh-CN" sz="1600" dirty="0">
                <a:solidFill>
                  <a:schemeClr val="tx1">
                    <a:lumMod val="95000"/>
                    <a:lumOff val="5000"/>
                  </a:schemeClr>
                </a:solidFill>
              </a:rPr>
              <a:t>answer slot</a:t>
            </a:r>
            <a:r>
              <a:rPr lang="zh-CN" altLang="en-US" sz="1600" dirty="0">
                <a:solidFill>
                  <a:schemeClr val="tx1">
                    <a:lumMod val="95000"/>
                    <a:lumOff val="5000"/>
                  </a:schemeClr>
                </a:solidFill>
              </a:rPr>
              <a:t>在哪</a:t>
            </a:r>
            <a:endParaRPr lang="en-US" altLang="zh-CN" sz="1600" dirty="0">
              <a:solidFill>
                <a:schemeClr val="tx1">
                  <a:lumMod val="95000"/>
                  <a:lumOff val="5000"/>
                </a:schemeClr>
              </a:solidFill>
            </a:endParaRPr>
          </a:p>
        </p:txBody>
      </p:sp>
      <p:sp>
        <p:nvSpPr>
          <p:cNvPr id="4" name="TextBox 30">
            <a:extLst>
              <a:ext uri="{FF2B5EF4-FFF2-40B4-BE49-F238E27FC236}">
                <a16:creationId xmlns:a16="http://schemas.microsoft.com/office/drawing/2014/main" id="{A4FFB1D6-CE6F-BD7A-2E15-05DDB486918A}"/>
              </a:ext>
            </a:extLst>
          </p:cNvPr>
          <p:cNvSpPr txBox="1"/>
          <p:nvPr/>
        </p:nvSpPr>
        <p:spPr>
          <a:xfrm>
            <a:off x="781049" y="1139110"/>
            <a:ext cx="7210426"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自动模版学习（</a:t>
            </a:r>
            <a:r>
              <a:rPr lang="en-US" altLang="zh-CN" b="1" dirty="0">
                <a:solidFill>
                  <a:schemeClr val="tx1">
                    <a:lumMod val="95000"/>
                    <a:lumOff val="5000"/>
                  </a:schemeClr>
                </a:solidFill>
              </a:rPr>
              <a:t>Automated Template Learning</a:t>
            </a:r>
            <a:r>
              <a:rPr lang="zh-CN" altLang="en-US" b="1" dirty="0">
                <a:solidFill>
                  <a:schemeClr val="tx1">
                    <a:lumMod val="95000"/>
                    <a:lumOff val="5000"/>
                  </a:schemeClr>
                </a:solidFill>
              </a:rPr>
              <a:t>）：</a:t>
            </a:r>
            <a:endParaRPr lang="en-US" altLang="zh-CN" b="1" dirty="0">
              <a:solidFill>
                <a:schemeClr val="tx1">
                  <a:lumMod val="95000"/>
                  <a:lumOff val="5000"/>
                </a:schemeClr>
              </a:solidFill>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C7518E5-A44D-A767-5B6A-02897349EC72}"/>
                  </a:ext>
                </a:extLst>
              </p:cNvPr>
              <p:cNvSpPr txBox="1"/>
              <p:nvPr/>
            </p:nvSpPr>
            <p:spPr>
              <a:xfrm>
                <a:off x="781049" y="2645887"/>
                <a:ext cx="10480830" cy="60375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首先是可以发挥神经网络的优势，去做试错学习，不断挖掘、迭代和优化</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𝑓</m:t>
                        </m:r>
                      </m:e>
                      <m:sub>
                        <m:r>
                          <a:rPr lang="en-US" altLang="zh-CN" sz="1600" i="1">
                            <a:latin typeface="Cambria Math" panose="02040503050406030204" pitchFamily="18" charset="0"/>
                          </a:rPr>
                          <m:t>𝑝𝑟𝑜𝑚𝑝𝑡</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oMath>
                </a14:m>
                <a:r>
                  <a:rPr lang="zh-CN" altLang="en-US" sz="1600" dirty="0">
                    <a:solidFill>
                      <a:schemeClr val="tx1">
                        <a:lumMod val="95000"/>
                        <a:lumOff val="5000"/>
                      </a:schemeClr>
                    </a:solidFill>
                  </a:rPr>
                  <a:t>，让性能不断变好</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其次是可以发挥人工智能具有的自动化的能力，如，实现为特定输入生成一个特定模板，而不是一个模版走天下</a:t>
                </a:r>
                <a:endParaRPr lang="en-US" altLang="zh-CN" sz="1600" dirty="0">
                  <a:solidFill>
                    <a:schemeClr val="tx1">
                      <a:lumMod val="95000"/>
                      <a:lumOff val="5000"/>
                    </a:schemeClr>
                  </a:solidFill>
                </a:endParaRPr>
              </a:p>
            </p:txBody>
          </p:sp>
        </mc:Choice>
        <mc:Fallback xmlns="">
          <p:sp>
            <p:nvSpPr>
              <p:cNvPr id="6" name="文本框 5">
                <a:extLst>
                  <a:ext uri="{FF2B5EF4-FFF2-40B4-BE49-F238E27FC236}">
                    <a16:creationId xmlns:a16="http://schemas.microsoft.com/office/drawing/2014/main" id="{0C7518E5-A44D-A767-5B6A-02897349EC72}"/>
                  </a:ext>
                </a:extLst>
              </p:cNvPr>
              <p:cNvSpPr txBox="1">
                <a:spLocks noRot="1" noChangeAspect="1" noMove="1" noResize="1" noEditPoints="1" noAdjustHandles="1" noChangeArrowheads="1" noChangeShapeType="1" noTextEdit="1"/>
              </p:cNvSpPr>
              <p:nvPr/>
            </p:nvSpPr>
            <p:spPr>
              <a:xfrm>
                <a:off x="781049" y="2645887"/>
                <a:ext cx="10480830" cy="603755"/>
              </a:xfrm>
              <a:prstGeom prst="rect">
                <a:avLst/>
              </a:prstGeom>
              <a:blipFill>
                <a:blip r:embed="rId2"/>
                <a:stretch>
                  <a:fillRect l="-233" t="-3030" b="-11111"/>
                </a:stretch>
              </a:blipFill>
            </p:spPr>
            <p:txBody>
              <a:bodyPr/>
              <a:lstStyle/>
              <a:p>
                <a:r>
                  <a:rPr lang="zh-CN" altLang="en-US">
                    <a:noFill/>
                  </a:rPr>
                  <a:t> </a:t>
                </a:r>
              </a:p>
            </p:txBody>
          </p:sp>
        </mc:Fallback>
      </mc:AlternateContent>
      <p:sp>
        <p:nvSpPr>
          <p:cNvPr id="8" name="TextBox 30">
            <a:extLst>
              <a:ext uri="{FF2B5EF4-FFF2-40B4-BE49-F238E27FC236}">
                <a16:creationId xmlns:a16="http://schemas.microsoft.com/office/drawing/2014/main" id="{DB03ED61-1EAF-3D82-0053-E8F7CE1A2A00}"/>
              </a:ext>
            </a:extLst>
          </p:cNvPr>
          <p:cNvSpPr txBox="1"/>
          <p:nvPr/>
        </p:nvSpPr>
        <p:spPr>
          <a:xfrm>
            <a:off x="781049" y="2246220"/>
            <a:ext cx="7210426"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由语言模型来写模板后，带来了许多新的可能性：</a:t>
            </a:r>
            <a:endParaRPr lang="en-US" altLang="zh-CN" b="1" dirty="0">
              <a:solidFill>
                <a:schemeClr val="tx1">
                  <a:lumMod val="95000"/>
                  <a:lumOff val="5000"/>
                </a:schemeClr>
              </a:solidFill>
            </a:endParaRPr>
          </a:p>
        </p:txBody>
      </p:sp>
      <p:sp>
        <p:nvSpPr>
          <p:cNvPr id="12" name="文本框 11">
            <a:extLst>
              <a:ext uri="{FF2B5EF4-FFF2-40B4-BE49-F238E27FC236}">
                <a16:creationId xmlns:a16="http://schemas.microsoft.com/office/drawing/2014/main" id="{0FBCAD6C-8D1B-288F-EDCB-9C9E51A11127}"/>
              </a:ext>
            </a:extLst>
          </p:cNvPr>
          <p:cNvSpPr txBox="1"/>
          <p:nvPr/>
        </p:nvSpPr>
        <p:spPr>
          <a:xfrm>
            <a:off x="781049" y="3771977"/>
            <a:ext cx="10480830" cy="1815882"/>
          </a:xfrm>
          <a:prstGeom prst="rect">
            <a:avLst/>
          </a:prstGeom>
          <a:noFill/>
        </p:spPr>
        <p:txBody>
          <a:bodyPr wrap="square" rtlCol="0">
            <a:spAutoFit/>
          </a:bodyPr>
          <a:lstStyle/>
          <a:p>
            <a:pPr marL="342900" indent="-342900">
              <a:buFont typeface="+mj-lt"/>
              <a:buAutoNum type="arabicPeriod"/>
            </a:pPr>
            <a:r>
              <a:rPr lang="zh-CN" altLang="en-US" sz="1600" dirty="0">
                <a:solidFill>
                  <a:schemeClr val="tx1">
                    <a:lumMod val="95000"/>
                    <a:lumOff val="5000"/>
                  </a:schemeClr>
                </a:solidFill>
              </a:rPr>
              <a:t>离散型提示（</a:t>
            </a:r>
            <a:r>
              <a:rPr lang="en-US" altLang="zh-CN" sz="1600" dirty="0">
                <a:solidFill>
                  <a:schemeClr val="tx1">
                    <a:lumMod val="95000"/>
                    <a:lumOff val="5000"/>
                  </a:schemeClr>
                </a:solidFill>
              </a:rPr>
              <a:t>discrete prompts</a:t>
            </a:r>
            <a:r>
              <a:rPr lang="zh-CN" altLang="en-US" sz="1600" dirty="0">
                <a:solidFill>
                  <a:schemeClr val="tx1">
                    <a:lumMod val="95000"/>
                    <a:lumOff val="5000"/>
                  </a:schemeClr>
                </a:solidFill>
              </a:rPr>
              <a:t>）：文本构成的模版</a:t>
            </a:r>
            <a:endParaRPr lang="en-US" altLang="zh-CN" sz="1600" dirty="0">
              <a:solidFill>
                <a:schemeClr val="tx1">
                  <a:lumMod val="95000"/>
                  <a:lumOff val="5000"/>
                </a:schemeClr>
              </a:solidFill>
            </a:endParaRPr>
          </a:p>
          <a:p>
            <a:pPr marL="342900" indent="-342900">
              <a:buFont typeface="+mj-lt"/>
              <a:buAutoNum type="arabicPeriod"/>
            </a:pPr>
            <a:r>
              <a:rPr lang="zh-CN" altLang="en-US" sz="1600" dirty="0">
                <a:solidFill>
                  <a:schemeClr val="tx1">
                    <a:lumMod val="95000"/>
                    <a:lumOff val="5000"/>
                  </a:schemeClr>
                </a:solidFill>
              </a:rPr>
              <a:t>连续型提示（</a:t>
            </a:r>
            <a:r>
              <a:rPr lang="en-US" altLang="zh-CN" sz="1600" dirty="0">
                <a:solidFill>
                  <a:schemeClr val="tx1">
                    <a:lumMod val="95000"/>
                    <a:lumOff val="5000"/>
                  </a:schemeClr>
                </a:solidFill>
              </a:rPr>
              <a:t>continuous prompts</a:t>
            </a:r>
            <a:r>
              <a:rPr lang="zh-CN" altLang="en-US" sz="1600" dirty="0">
                <a:solidFill>
                  <a:schemeClr val="tx1">
                    <a:lumMod val="95000"/>
                    <a:lumOff val="5000"/>
                  </a:schemeClr>
                </a:solidFill>
              </a:rPr>
              <a:t>）：在</a:t>
            </a:r>
            <a:r>
              <a:rPr lang="en-US" altLang="zh-CN" sz="1600" dirty="0">
                <a:solidFill>
                  <a:schemeClr val="tx1">
                    <a:lumMod val="95000"/>
                    <a:lumOff val="5000"/>
                  </a:schemeClr>
                </a:solidFill>
              </a:rPr>
              <a:t>LLM</a:t>
            </a:r>
            <a:r>
              <a:rPr lang="zh-CN" altLang="en-US" sz="1600" dirty="0">
                <a:solidFill>
                  <a:schemeClr val="tx1">
                    <a:lumMod val="95000"/>
                    <a:lumOff val="5000"/>
                  </a:schemeClr>
                </a:solidFill>
              </a:rPr>
              <a:t>嵌入层的向量空间里的向量组合</a:t>
            </a:r>
            <a:endParaRPr lang="en-US" altLang="zh-CN" sz="1600" dirty="0">
              <a:solidFill>
                <a:schemeClr val="tx1">
                  <a:lumMod val="95000"/>
                  <a:lumOff val="5000"/>
                </a:schemeClr>
              </a:solidFill>
            </a:endParaRPr>
          </a:p>
          <a:p>
            <a:pPr marL="285750" indent="-285750">
              <a:buFont typeface="Arial" panose="020B0604020202020204" pitchFamily="34" charset="0"/>
              <a:buChar char="•"/>
            </a:pPr>
            <a:endParaRPr lang="en-US" altLang="zh-CN" sz="1600" dirty="0">
              <a:solidFill>
                <a:schemeClr val="tx1">
                  <a:lumMod val="95000"/>
                  <a:lumOff val="5000"/>
                </a:schemeClr>
              </a:solidFill>
            </a:endParaRPr>
          </a:p>
          <a:p>
            <a:pPr marL="342900" indent="-342900">
              <a:buFont typeface="+mj-lt"/>
              <a:buAutoNum type="arabicPeriod"/>
            </a:pPr>
            <a:r>
              <a:rPr lang="zh-CN" altLang="en-US" sz="1600" dirty="0">
                <a:solidFill>
                  <a:schemeClr val="tx1">
                    <a:lumMod val="95000"/>
                    <a:lumOff val="5000"/>
                  </a:schemeClr>
                </a:solidFill>
              </a:rPr>
              <a:t>静态提示（</a:t>
            </a:r>
            <a:r>
              <a:rPr lang="en-US" altLang="zh-CN" sz="1600" dirty="0">
                <a:solidFill>
                  <a:schemeClr val="tx1">
                    <a:lumMod val="95000"/>
                    <a:lumOff val="5000"/>
                  </a:schemeClr>
                </a:solidFill>
              </a:rPr>
              <a:t>Static Prompt</a:t>
            </a:r>
            <a:r>
              <a:rPr lang="zh-CN" altLang="en-US" sz="1600" dirty="0">
                <a:solidFill>
                  <a:schemeClr val="tx1">
                    <a:lumMod val="95000"/>
                    <a:lumOff val="5000"/>
                  </a:schemeClr>
                </a:solidFill>
              </a:rPr>
              <a:t>）：静态的</a:t>
            </a:r>
            <a:r>
              <a:rPr lang="en-US" altLang="zh-CN" sz="1600" dirty="0">
                <a:solidFill>
                  <a:schemeClr val="tx1">
                    <a:lumMod val="95000"/>
                    <a:lumOff val="5000"/>
                  </a:schemeClr>
                </a:solidFill>
              </a:rPr>
              <a:t>Prompt</a:t>
            </a:r>
            <a:r>
              <a:rPr lang="zh-CN" altLang="en-US" sz="1600" dirty="0">
                <a:solidFill>
                  <a:schemeClr val="tx1">
                    <a:lumMod val="95000"/>
                    <a:lumOff val="5000"/>
                  </a:schemeClr>
                </a:solidFill>
              </a:rPr>
              <a:t>对每个输入使用基本相同的提示模板</a:t>
            </a:r>
            <a:endParaRPr lang="en-US" altLang="zh-CN" sz="1600" dirty="0">
              <a:solidFill>
                <a:schemeClr val="tx1">
                  <a:lumMod val="95000"/>
                  <a:lumOff val="5000"/>
                </a:schemeClr>
              </a:solidFill>
            </a:endParaRPr>
          </a:p>
          <a:p>
            <a:pPr marL="342900" indent="-342900">
              <a:buFont typeface="+mj-lt"/>
              <a:buAutoNum type="arabicPeriod"/>
            </a:pPr>
            <a:r>
              <a:rPr lang="zh-CN" altLang="en-US" sz="1600" dirty="0">
                <a:solidFill>
                  <a:schemeClr val="tx1">
                    <a:lumMod val="95000"/>
                    <a:lumOff val="5000"/>
                  </a:schemeClr>
                </a:solidFill>
              </a:rPr>
              <a:t>动态提示（</a:t>
            </a:r>
            <a:r>
              <a:rPr lang="en-US" altLang="zh-CN" sz="1600" dirty="0">
                <a:solidFill>
                  <a:schemeClr val="tx1">
                    <a:lumMod val="95000"/>
                    <a:lumOff val="5000"/>
                  </a:schemeClr>
                </a:solidFill>
              </a:rPr>
              <a:t>Dynamic Prompt</a:t>
            </a:r>
            <a:r>
              <a:rPr lang="zh-CN" altLang="en-US" sz="1600" dirty="0">
                <a:solidFill>
                  <a:schemeClr val="tx1">
                    <a:lumMod val="95000"/>
                    <a:lumOff val="5000"/>
                  </a:schemeClr>
                </a:solidFill>
              </a:rPr>
              <a:t>）：动态的为每个输入生成一个自定义模板</a:t>
            </a:r>
            <a:endParaRPr lang="en-US" altLang="zh-CN" sz="1600" dirty="0">
              <a:solidFill>
                <a:schemeClr val="tx1">
                  <a:lumMod val="95000"/>
                  <a:lumOff val="5000"/>
                </a:schemeClr>
              </a:solidFill>
            </a:endParaRPr>
          </a:p>
          <a:p>
            <a:pPr marL="342900" indent="-342900">
              <a:buFont typeface="+mj-lt"/>
              <a:buAutoNum type="arabicPeriod"/>
            </a:pP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静态和动态策略都被用于不同种类的离散和连续提示。</a:t>
            </a:r>
            <a:endParaRPr lang="en-US" altLang="zh-CN" sz="1600" dirty="0">
              <a:solidFill>
                <a:schemeClr val="tx1">
                  <a:lumMod val="95000"/>
                  <a:lumOff val="5000"/>
                </a:schemeClr>
              </a:solidFill>
            </a:endParaRPr>
          </a:p>
        </p:txBody>
      </p:sp>
      <p:sp>
        <p:nvSpPr>
          <p:cNvPr id="13" name="TextBox 30">
            <a:extLst>
              <a:ext uri="{FF2B5EF4-FFF2-40B4-BE49-F238E27FC236}">
                <a16:creationId xmlns:a16="http://schemas.microsoft.com/office/drawing/2014/main" id="{5BBED967-1C2C-865F-6A49-32EFF366664A}"/>
              </a:ext>
            </a:extLst>
          </p:cNvPr>
          <p:cNvSpPr txBox="1"/>
          <p:nvPr/>
        </p:nvSpPr>
        <p:spPr>
          <a:xfrm>
            <a:off x="781049" y="3372310"/>
            <a:ext cx="7210426"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自动模版学习产生了两种分类方式：</a:t>
            </a:r>
            <a:endParaRPr lang="en-US" altLang="zh-CN" b="1" dirty="0">
              <a:solidFill>
                <a:schemeClr val="tx1">
                  <a:lumMod val="95000"/>
                  <a:lumOff val="5000"/>
                </a:schemeClr>
              </a:solidFill>
            </a:endParaRPr>
          </a:p>
        </p:txBody>
      </p:sp>
    </p:spTree>
    <p:extLst>
      <p:ext uri="{BB962C8B-B14F-4D97-AF65-F5344CB8AC3E}">
        <p14:creationId xmlns:p14="http://schemas.microsoft.com/office/powerpoint/2010/main" val="7956032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890505" y="370111"/>
            <a:ext cx="10410991" cy="646331"/>
          </a:xfrm>
          <a:prstGeom prst="rect">
            <a:avLst/>
          </a:prstGeom>
          <a:noFill/>
        </p:spPr>
        <p:txBody>
          <a:bodyPr wrap="none" rtlCol="0">
            <a:spAutoFit/>
          </a:bodyPr>
          <a:lstStyle/>
          <a:p>
            <a:pPr algn="ctr"/>
            <a:r>
              <a:rPr lang="zh-CN" altLang="en-US" sz="3600" b="1" dirty="0">
                <a:solidFill>
                  <a:srgbClr val="828979"/>
                </a:solidFill>
              </a:rPr>
              <a:t>离散提示</a:t>
            </a:r>
            <a:r>
              <a:rPr lang="en-US" altLang="zh-CN" sz="3600" b="1" dirty="0">
                <a:solidFill>
                  <a:srgbClr val="828979"/>
                </a:solidFill>
              </a:rPr>
              <a:t>/</a:t>
            </a:r>
            <a:r>
              <a:rPr lang="zh-CN" altLang="en-US" sz="3600" b="1" dirty="0">
                <a:solidFill>
                  <a:srgbClr val="828979"/>
                </a:solidFill>
              </a:rPr>
              <a:t>硬提示 </a:t>
            </a:r>
            <a:r>
              <a:rPr lang="en-US" altLang="zh-CN" sz="3600" b="1" dirty="0">
                <a:solidFill>
                  <a:srgbClr val="828979"/>
                </a:solidFill>
              </a:rPr>
              <a:t>Discrete Prompt </a:t>
            </a:r>
            <a:r>
              <a:rPr lang="en-US" altLang="zh-CN" sz="3600" b="1" dirty="0" err="1">
                <a:solidFill>
                  <a:srgbClr val="828979"/>
                </a:solidFill>
              </a:rPr>
              <a:t>a.k.a</a:t>
            </a:r>
            <a:r>
              <a:rPr lang="en-US" altLang="zh-CN" sz="3600" b="1" dirty="0">
                <a:solidFill>
                  <a:srgbClr val="828979"/>
                </a:solidFill>
              </a:rPr>
              <a:t> Hard Prompt</a:t>
            </a:r>
          </a:p>
        </p:txBody>
      </p:sp>
      <p:sp>
        <p:nvSpPr>
          <p:cNvPr id="3" name="文本框 2">
            <a:extLst>
              <a:ext uri="{FF2B5EF4-FFF2-40B4-BE49-F238E27FC236}">
                <a16:creationId xmlns:a16="http://schemas.microsoft.com/office/drawing/2014/main" id="{54D29A35-C2AD-4DE3-1B78-366903A3ACB9}"/>
              </a:ext>
            </a:extLst>
          </p:cNvPr>
          <p:cNvSpPr txBox="1"/>
          <p:nvPr/>
        </p:nvSpPr>
        <p:spPr>
          <a:xfrm>
            <a:off x="781049" y="1538777"/>
            <a:ext cx="10480830"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solidFill>
                  <a:srgbClr val="FF0000"/>
                </a:solidFill>
              </a:rPr>
              <a:t>在自动模版学习中，离散提示或者硬提示，就是生成以自然语言的文本形式存在的提示模版的意思</a:t>
            </a:r>
            <a:endParaRPr lang="en-US" altLang="zh-CN" sz="1600" b="1" dirty="0">
              <a:solidFill>
                <a:srgbClr val="FF0000"/>
              </a:solidFill>
            </a:endParaRPr>
          </a:p>
          <a:p>
            <a:pPr marL="285750" indent="-285750">
              <a:buFont typeface="Arial" panose="020B0604020202020204" pitchFamily="34" charset="0"/>
              <a:buChar char="•"/>
            </a:pPr>
            <a:r>
              <a:rPr lang="zh-CN" altLang="en-US" sz="1600" dirty="0"/>
              <a:t>因为自然语言本质上是一个个</a:t>
            </a:r>
            <a:r>
              <a:rPr lang="en-US" altLang="zh-CN" sz="1600" dirty="0"/>
              <a:t>one-hot</a:t>
            </a:r>
            <a:r>
              <a:rPr lang="zh-CN" altLang="en-US" sz="1600" dirty="0"/>
              <a:t>向量的</a:t>
            </a:r>
            <a:r>
              <a:rPr lang="en-US" altLang="zh-CN" sz="1600" dirty="0"/>
              <a:t>token</a:t>
            </a:r>
            <a:r>
              <a:rPr lang="zh-CN" altLang="en-US" sz="1600" dirty="0"/>
              <a:t>构成的序列，处在一个离散的空间</a:t>
            </a:r>
            <a:endParaRPr lang="en-US" altLang="zh-CN" sz="1600" dirty="0"/>
          </a:p>
          <a:p>
            <a:pPr marL="285750" indent="-285750">
              <a:buFont typeface="Arial" panose="020B0604020202020204" pitchFamily="34" charset="0"/>
              <a:buChar char="•"/>
            </a:pPr>
            <a:r>
              <a:rPr lang="zh-CN" altLang="en-US" sz="1600" dirty="0"/>
              <a:t>相比之下，以稠密向量的形式在嵌入层存在的提示就是连续的</a:t>
            </a:r>
            <a:endParaRPr lang="en-US" altLang="zh-CN" sz="1600" dirty="0"/>
          </a:p>
        </p:txBody>
      </p:sp>
      <p:sp>
        <p:nvSpPr>
          <p:cNvPr id="4" name="TextBox 30">
            <a:extLst>
              <a:ext uri="{FF2B5EF4-FFF2-40B4-BE49-F238E27FC236}">
                <a16:creationId xmlns:a16="http://schemas.microsoft.com/office/drawing/2014/main" id="{A4FFB1D6-CE6F-BD7A-2E15-05DDB486918A}"/>
              </a:ext>
            </a:extLst>
          </p:cNvPr>
          <p:cNvSpPr txBox="1"/>
          <p:nvPr/>
        </p:nvSpPr>
        <p:spPr>
          <a:xfrm>
            <a:off x="781049" y="1139110"/>
            <a:ext cx="7210426"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离散提示或者硬提示：</a:t>
            </a:r>
            <a:endParaRPr lang="en-US" altLang="zh-CN" b="1" dirty="0">
              <a:solidFill>
                <a:schemeClr val="tx1">
                  <a:lumMod val="95000"/>
                  <a:lumOff val="5000"/>
                </a:schemeClr>
              </a:solidFill>
            </a:endParaRPr>
          </a:p>
        </p:txBody>
      </p:sp>
      <p:sp>
        <p:nvSpPr>
          <p:cNvPr id="8" name="TextBox 30">
            <a:extLst>
              <a:ext uri="{FF2B5EF4-FFF2-40B4-BE49-F238E27FC236}">
                <a16:creationId xmlns:a16="http://schemas.microsoft.com/office/drawing/2014/main" id="{DB03ED61-1EAF-3D82-0053-E8F7CE1A2A00}"/>
              </a:ext>
            </a:extLst>
          </p:cNvPr>
          <p:cNvSpPr txBox="1"/>
          <p:nvPr/>
        </p:nvSpPr>
        <p:spPr>
          <a:xfrm>
            <a:off x="781049" y="2492442"/>
            <a:ext cx="7210426"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生成方式：</a:t>
            </a:r>
            <a:endParaRPr lang="en-US" altLang="zh-CN" b="1" dirty="0">
              <a:solidFill>
                <a:schemeClr val="tx1">
                  <a:lumMod val="95000"/>
                  <a:lumOff val="5000"/>
                </a:schemeClr>
              </a:solidFill>
            </a:endParaRPr>
          </a:p>
        </p:txBody>
      </p:sp>
      <p:sp>
        <p:nvSpPr>
          <p:cNvPr id="5" name="TextBox 30">
            <a:extLst>
              <a:ext uri="{FF2B5EF4-FFF2-40B4-BE49-F238E27FC236}">
                <a16:creationId xmlns:a16="http://schemas.microsoft.com/office/drawing/2014/main" id="{A9C9ED94-B870-EF89-F2C0-F429975E5BCF}"/>
              </a:ext>
            </a:extLst>
          </p:cNvPr>
          <p:cNvSpPr txBox="1"/>
          <p:nvPr/>
        </p:nvSpPr>
        <p:spPr>
          <a:xfrm>
            <a:off x="781049" y="2892109"/>
            <a:ext cx="4828354" cy="246221"/>
          </a:xfrm>
          <a:prstGeom prst="rect">
            <a:avLst/>
          </a:prstGeom>
          <a:noFill/>
        </p:spPr>
        <p:txBody>
          <a:bodyPr wrap="square" lIns="0" tIns="0" rIns="0" bIns="0" rtlCol="0" anchor="t">
            <a:spAutoFit/>
          </a:bodyPr>
          <a:lstStyle/>
          <a:p>
            <a:pPr algn="just" defTabSz="1219170">
              <a:spcBef>
                <a:spcPct val="20000"/>
              </a:spcBef>
              <a:defRPr/>
            </a:pPr>
            <a:r>
              <a:rPr lang="en-US" altLang="zh-CN" sz="1600" b="1" dirty="0">
                <a:solidFill>
                  <a:schemeClr val="tx1">
                    <a:lumMod val="95000"/>
                    <a:lumOff val="5000"/>
                  </a:schemeClr>
                </a:solidFill>
              </a:rPr>
              <a:t>1. Prompt Mining </a:t>
            </a:r>
            <a:r>
              <a:rPr lang="zh-CN" altLang="en-US" sz="1600" b="1" dirty="0">
                <a:solidFill>
                  <a:schemeClr val="tx1">
                    <a:lumMod val="95000"/>
                    <a:lumOff val="5000"/>
                  </a:schemeClr>
                </a:solidFill>
              </a:rPr>
              <a:t>提示挖掘：</a:t>
            </a:r>
            <a:endParaRPr lang="en-US" altLang="zh-CN" sz="1600" b="1" dirty="0">
              <a:solidFill>
                <a:schemeClr val="tx1">
                  <a:lumMod val="95000"/>
                  <a:lumOff val="5000"/>
                </a:schemeClr>
              </a:solidFill>
            </a:endParaRPr>
          </a:p>
        </p:txBody>
      </p:sp>
      <p:sp>
        <p:nvSpPr>
          <p:cNvPr id="7" name="文本框 6">
            <a:extLst>
              <a:ext uri="{FF2B5EF4-FFF2-40B4-BE49-F238E27FC236}">
                <a16:creationId xmlns:a16="http://schemas.microsoft.com/office/drawing/2014/main" id="{1A35D855-34DA-C622-4229-F62FC924970B}"/>
              </a:ext>
            </a:extLst>
          </p:cNvPr>
          <p:cNvSpPr txBox="1"/>
          <p:nvPr/>
        </p:nvSpPr>
        <p:spPr>
          <a:xfrm>
            <a:off x="898466" y="3237570"/>
            <a:ext cx="10363413"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通过分析大量的文本数据，识别出其中的关键词、短语和句子，并将其组合成一系列简洁而有效的“</a:t>
            </a:r>
            <a:r>
              <a:rPr lang="en-US" altLang="zh-CN" sz="1600" dirty="0">
                <a:solidFill>
                  <a:schemeClr val="tx1">
                    <a:lumMod val="95000"/>
                    <a:lumOff val="5000"/>
                  </a:schemeClr>
                </a:solidFill>
              </a:rPr>
              <a:t>prompt”</a:t>
            </a:r>
            <a:r>
              <a:rPr lang="zh-CN" altLang="en-US" sz="1600" dirty="0">
                <a:solidFill>
                  <a:schemeClr val="tx1">
                    <a:lumMod val="95000"/>
                    <a:lumOff val="5000"/>
                  </a:schemeClr>
                </a:solidFill>
              </a:rPr>
              <a:t>作为自然语言模型的输入</a:t>
            </a:r>
            <a:endParaRPr lang="en-US" altLang="zh-CN" sz="1600" dirty="0">
              <a:solidFill>
                <a:schemeClr val="tx1">
                  <a:lumMod val="95000"/>
                  <a:lumOff val="5000"/>
                </a:schemeClr>
              </a:solidFill>
            </a:endParaRPr>
          </a:p>
        </p:txBody>
      </p:sp>
      <p:sp>
        <p:nvSpPr>
          <p:cNvPr id="9" name="TextBox 30">
            <a:extLst>
              <a:ext uri="{FF2B5EF4-FFF2-40B4-BE49-F238E27FC236}">
                <a16:creationId xmlns:a16="http://schemas.microsoft.com/office/drawing/2014/main" id="{6CB949C0-CDFA-696A-04C9-AE1F5839E0A2}"/>
              </a:ext>
            </a:extLst>
          </p:cNvPr>
          <p:cNvSpPr txBox="1"/>
          <p:nvPr/>
        </p:nvSpPr>
        <p:spPr>
          <a:xfrm>
            <a:off x="781049" y="3949650"/>
            <a:ext cx="4828354" cy="246221"/>
          </a:xfrm>
          <a:prstGeom prst="rect">
            <a:avLst/>
          </a:prstGeom>
          <a:noFill/>
        </p:spPr>
        <p:txBody>
          <a:bodyPr wrap="square" lIns="0" tIns="0" rIns="0" bIns="0" rtlCol="0" anchor="t">
            <a:spAutoFit/>
          </a:bodyPr>
          <a:lstStyle/>
          <a:p>
            <a:pPr algn="just" defTabSz="1219170">
              <a:spcBef>
                <a:spcPct val="20000"/>
              </a:spcBef>
              <a:defRPr/>
            </a:pPr>
            <a:r>
              <a:rPr lang="en-US" altLang="zh-CN" sz="1600" b="1" dirty="0">
                <a:solidFill>
                  <a:schemeClr val="tx1">
                    <a:lumMod val="95000"/>
                    <a:lumOff val="5000"/>
                  </a:schemeClr>
                </a:solidFill>
              </a:rPr>
              <a:t>2. Gradient-based Search </a:t>
            </a:r>
            <a:r>
              <a:rPr lang="zh-CN" altLang="en-US" sz="1600" b="1" dirty="0">
                <a:solidFill>
                  <a:schemeClr val="tx1">
                    <a:lumMod val="95000"/>
                    <a:lumOff val="5000"/>
                  </a:schemeClr>
                </a:solidFill>
              </a:rPr>
              <a:t>基于梯度的搜索：</a:t>
            </a:r>
            <a:endParaRPr lang="en-US" altLang="zh-CN" sz="1600" b="1" dirty="0">
              <a:solidFill>
                <a:schemeClr val="tx1">
                  <a:lumMod val="95000"/>
                  <a:lumOff val="5000"/>
                </a:schemeClr>
              </a:solidFill>
            </a:endParaRPr>
          </a:p>
        </p:txBody>
      </p:sp>
      <p:sp>
        <p:nvSpPr>
          <p:cNvPr id="10" name="文本框 9">
            <a:extLst>
              <a:ext uri="{FF2B5EF4-FFF2-40B4-BE49-F238E27FC236}">
                <a16:creationId xmlns:a16="http://schemas.microsoft.com/office/drawing/2014/main" id="{4136F461-1F91-E80F-6B94-0D4C4A305689}"/>
              </a:ext>
            </a:extLst>
          </p:cNvPr>
          <p:cNvSpPr txBox="1"/>
          <p:nvPr/>
        </p:nvSpPr>
        <p:spPr>
          <a:xfrm>
            <a:off x="898467" y="4290474"/>
            <a:ext cx="10363412"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梯度下降</a:t>
            </a:r>
            <a:r>
              <a:rPr lang="en-US" altLang="zh-CN" sz="1600" dirty="0">
                <a:solidFill>
                  <a:schemeClr val="tx1">
                    <a:lumMod val="95000"/>
                    <a:lumOff val="5000"/>
                  </a:schemeClr>
                </a:solidFill>
              </a:rPr>
              <a:t>/</a:t>
            </a:r>
            <a:r>
              <a:rPr lang="zh-CN" altLang="en-US" sz="1600" dirty="0">
                <a:solidFill>
                  <a:schemeClr val="tx1">
                    <a:lumMod val="95000"/>
                    <a:lumOff val="5000"/>
                  </a:schemeClr>
                </a:solidFill>
              </a:rPr>
              <a:t>上升是一种寻找极小值</a:t>
            </a:r>
            <a:r>
              <a:rPr lang="en-US" altLang="zh-CN" sz="1600" dirty="0">
                <a:solidFill>
                  <a:schemeClr val="tx1">
                    <a:lumMod val="95000"/>
                    <a:lumOff val="5000"/>
                  </a:schemeClr>
                </a:solidFill>
              </a:rPr>
              <a:t>/</a:t>
            </a:r>
            <a:r>
              <a:rPr lang="zh-CN" altLang="en-US" sz="1600" dirty="0">
                <a:solidFill>
                  <a:schemeClr val="tx1">
                    <a:lumMod val="95000"/>
                    <a:lumOff val="5000"/>
                  </a:schemeClr>
                </a:solidFill>
              </a:rPr>
              <a:t>极大值的方法，自然可以用这种方法来寻找最优的</a:t>
            </a:r>
            <a:r>
              <a:rPr lang="en-US" altLang="zh-CN" sz="1600" dirty="0">
                <a:solidFill>
                  <a:schemeClr val="tx1">
                    <a:lumMod val="95000"/>
                    <a:lumOff val="5000"/>
                  </a:schemeClr>
                </a:solidFill>
              </a:rPr>
              <a:t>prompt</a:t>
            </a:r>
          </a:p>
          <a:p>
            <a:pPr marL="285750" indent="-285750">
              <a:buFont typeface="Arial" panose="020B0604020202020204" pitchFamily="34" charset="0"/>
              <a:buChar char="•"/>
            </a:pPr>
            <a:r>
              <a:rPr lang="zh-CN" altLang="en-US" sz="1600" dirty="0">
                <a:solidFill>
                  <a:schemeClr val="tx1">
                    <a:lumMod val="95000"/>
                    <a:lumOff val="5000"/>
                  </a:schemeClr>
                </a:solidFill>
              </a:rPr>
              <a:t>由于离散领域中没有可微函数，因此需要对梯度下降算法进行一些改进，导致基于梯度的搜索的硬提示生成比较复杂</a:t>
            </a:r>
            <a:endParaRPr lang="en-US" altLang="zh-CN" sz="1600" dirty="0">
              <a:solidFill>
                <a:schemeClr val="tx1">
                  <a:lumMod val="95000"/>
                  <a:lumOff val="5000"/>
                </a:schemeClr>
              </a:solidFill>
            </a:endParaRPr>
          </a:p>
        </p:txBody>
      </p:sp>
      <p:sp>
        <p:nvSpPr>
          <p:cNvPr id="11" name="TextBox 30">
            <a:extLst>
              <a:ext uri="{FF2B5EF4-FFF2-40B4-BE49-F238E27FC236}">
                <a16:creationId xmlns:a16="http://schemas.microsoft.com/office/drawing/2014/main" id="{5273751B-0CA7-2721-75F3-736201D99AB0}"/>
              </a:ext>
            </a:extLst>
          </p:cNvPr>
          <p:cNvSpPr txBox="1"/>
          <p:nvPr/>
        </p:nvSpPr>
        <p:spPr>
          <a:xfrm>
            <a:off x="781049" y="5216074"/>
            <a:ext cx="4828354" cy="246221"/>
          </a:xfrm>
          <a:prstGeom prst="rect">
            <a:avLst/>
          </a:prstGeom>
          <a:noFill/>
        </p:spPr>
        <p:txBody>
          <a:bodyPr wrap="square" lIns="0" tIns="0" rIns="0" bIns="0" rtlCol="0" anchor="t">
            <a:spAutoFit/>
          </a:bodyPr>
          <a:lstStyle/>
          <a:p>
            <a:pPr algn="just" defTabSz="1219170">
              <a:spcBef>
                <a:spcPct val="20000"/>
              </a:spcBef>
              <a:defRPr/>
            </a:pPr>
            <a:r>
              <a:rPr lang="en-US" altLang="zh-CN" sz="1600" b="1" dirty="0">
                <a:solidFill>
                  <a:schemeClr val="tx1">
                    <a:lumMod val="95000"/>
                    <a:lumOff val="5000"/>
                  </a:schemeClr>
                </a:solidFill>
              </a:rPr>
              <a:t>3. Prompt Generation  </a:t>
            </a:r>
            <a:r>
              <a:rPr lang="zh-CN" altLang="en-US" sz="1600" b="1" dirty="0">
                <a:solidFill>
                  <a:schemeClr val="tx1">
                    <a:lumMod val="95000"/>
                    <a:lumOff val="5000"/>
                  </a:schemeClr>
                </a:solidFill>
              </a:rPr>
              <a:t>提示词生成：</a:t>
            </a:r>
            <a:endParaRPr lang="en-US" altLang="zh-CN" sz="1600" b="1" dirty="0">
              <a:solidFill>
                <a:schemeClr val="tx1">
                  <a:lumMod val="95000"/>
                  <a:lumOff val="5000"/>
                </a:schemeClr>
              </a:solidFill>
            </a:endParaRPr>
          </a:p>
        </p:txBody>
      </p:sp>
      <p:sp>
        <p:nvSpPr>
          <p:cNvPr id="14" name="文本框 13">
            <a:extLst>
              <a:ext uri="{FF2B5EF4-FFF2-40B4-BE49-F238E27FC236}">
                <a16:creationId xmlns:a16="http://schemas.microsoft.com/office/drawing/2014/main" id="{C253DDEC-1924-2571-4122-3F5A2852B73E}"/>
              </a:ext>
            </a:extLst>
          </p:cNvPr>
          <p:cNvSpPr txBox="1"/>
          <p:nvPr/>
        </p:nvSpPr>
        <p:spPr>
          <a:xfrm>
            <a:off x="898466" y="5589600"/>
            <a:ext cx="10363412"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将提示词的生成视为一项文本生成任务，并使用标准的</a:t>
            </a:r>
            <a:r>
              <a:rPr lang="en-US" altLang="zh-CN" sz="1600" dirty="0">
                <a:solidFill>
                  <a:schemeClr val="tx1">
                    <a:lumMod val="95000"/>
                    <a:lumOff val="5000"/>
                  </a:schemeClr>
                </a:solidFill>
              </a:rPr>
              <a:t>Generative</a:t>
            </a:r>
            <a:r>
              <a:rPr lang="zh-CN" altLang="en-US" sz="1600" dirty="0">
                <a:solidFill>
                  <a:schemeClr val="tx1">
                    <a:lumMod val="95000"/>
                    <a:lumOff val="5000"/>
                  </a:schemeClr>
                </a:solidFill>
              </a:rPr>
              <a:t>自然语言模型来执行这项任务</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例如基于</a:t>
            </a:r>
            <a:r>
              <a:rPr lang="en-US" altLang="zh-CN" sz="1600" dirty="0">
                <a:solidFill>
                  <a:schemeClr val="tx1">
                    <a:lumMod val="95000"/>
                    <a:lumOff val="5000"/>
                  </a:schemeClr>
                </a:solidFill>
              </a:rPr>
              <a:t>seq2seq</a:t>
            </a:r>
            <a:r>
              <a:rPr lang="zh-CN" altLang="en-US" sz="1600" dirty="0">
                <a:solidFill>
                  <a:schemeClr val="tx1">
                    <a:lumMod val="95000"/>
                    <a:lumOff val="5000"/>
                  </a:schemeClr>
                </a:solidFill>
              </a:rPr>
              <a:t>架构的</a:t>
            </a:r>
            <a:r>
              <a:rPr lang="en-US" altLang="zh-CN" sz="1600" dirty="0">
                <a:solidFill>
                  <a:schemeClr val="tx1">
                    <a:lumMod val="95000"/>
                    <a:lumOff val="5000"/>
                  </a:schemeClr>
                </a:solidFill>
              </a:rPr>
              <a:t>T5</a:t>
            </a:r>
            <a:r>
              <a:rPr lang="zh-CN" altLang="en-US" sz="1600" dirty="0">
                <a:solidFill>
                  <a:schemeClr val="tx1">
                    <a:lumMod val="95000"/>
                    <a:lumOff val="5000"/>
                  </a:schemeClr>
                </a:solidFill>
              </a:rPr>
              <a:t>模型</a:t>
            </a:r>
            <a:endParaRPr lang="en-US" altLang="zh-CN" sz="1600" dirty="0">
              <a:solidFill>
                <a:schemeClr val="tx1">
                  <a:lumMod val="95000"/>
                  <a:lumOff val="5000"/>
                </a:schemeClr>
              </a:solidFill>
            </a:endParaRPr>
          </a:p>
        </p:txBody>
      </p:sp>
      <p:sp>
        <p:nvSpPr>
          <p:cNvPr id="15" name="文本框 14">
            <a:extLst>
              <a:ext uri="{FF2B5EF4-FFF2-40B4-BE49-F238E27FC236}">
                <a16:creationId xmlns:a16="http://schemas.microsoft.com/office/drawing/2014/main" id="{37EBD51F-974A-C828-453E-13FB05DCF1C0}"/>
              </a:ext>
            </a:extLst>
          </p:cNvPr>
          <p:cNvSpPr txBox="1"/>
          <p:nvPr/>
        </p:nvSpPr>
        <p:spPr>
          <a:xfrm>
            <a:off x="7149737" y="863021"/>
            <a:ext cx="2159870" cy="369332"/>
          </a:xfrm>
          <a:prstGeom prst="rect">
            <a:avLst/>
          </a:prstGeom>
          <a:noFill/>
        </p:spPr>
        <p:txBody>
          <a:bodyPr wrap="square" rtlCol="0">
            <a:spAutoFit/>
          </a:bodyPr>
          <a:lstStyle/>
          <a:p>
            <a:pPr algn="ctr"/>
            <a:r>
              <a:rPr lang="en-US" altLang="zh-CN" dirty="0">
                <a:solidFill>
                  <a:srgbClr val="7C6250"/>
                </a:solidFill>
              </a:rPr>
              <a:t>also known as</a:t>
            </a:r>
          </a:p>
        </p:txBody>
      </p:sp>
    </p:spTree>
    <p:extLst>
      <p:ext uri="{BB962C8B-B14F-4D97-AF65-F5344CB8AC3E}">
        <p14:creationId xmlns:p14="http://schemas.microsoft.com/office/powerpoint/2010/main" val="25092488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652010" y="370111"/>
            <a:ext cx="10887981" cy="646331"/>
          </a:xfrm>
          <a:prstGeom prst="rect">
            <a:avLst/>
          </a:prstGeom>
          <a:noFill/>
        </p:spPr>
        <p:txBody>
          <a:bodyPr wrap="none" rtlCol="0">
            <a:spAutoFit/>
          </a:bodyPr>
          <a:lstStyle/>
          <a:p>
            <a:pPr algn="ctr"/>
            <a:r>
              <a:rPr lang="zh-CN" altLang="en-US" sz="3600" b="1" dirty="0">
                <a:solidFill>
                  <a:srgbClr val="828979"/>
                </a:solidFill>
              </a:rPr>
              <a:t>连续提示</a:t>
            </a:r>
            <a:r>
              <a:rPr lang="en-US" altLang="zh-CN" sz="3600" b="1" dirty="0">
                <a:solidFill>
                  <a:srgbClr val="828979"/>
                </a:solidFill>
              </a:rPr>
              <a:t>/</a:t>
            </a:r>
            <a:r>
              <a:rPr lang="zh-CN" altLang="en-US" sz="3600" b="1" dirty="0">
                <a:solidFill>
                  <a:srgbClr val="828979"/>
                </a:solidFill>
              </a:rPr>
              <a:t>软提示 </a:t>
            </a:r>
            <a:r>
              <a:rPr lang="en-US" altLang="zh-CN" sz="3600" b="1" dirty="0">
                <a:solidFill>
                  <a:srgbClr val="828979"/>
                </a:solidFill>
              </a:rPr>
              <a:t>Continuous Prompt </a:t>
            </a:r>
            <a:r>
              <a:rPr lang="en-US" altLang="zh-CN" sz="3600" b="1" dirty="0" err="1">
                <a:solidFill>
                  <a:srgbClr val="828979"/>
                </a:solidFill>
              </a:rPr>
              <a:t>a.k.a</a:t>
            </a:r>
            <a:r>
              <a:rPr lang="en-US" altLang="zh-CN" sz="3600" b="1" dirty="0">
                <a:solidFill>
                  <a:srgbClr val="828979"/>
                </a:solidFill>
              </a:rPr>
              <a:t> Soft Prompt</a:t>
            </a:r>
          </a:p>
        </p:txBody>
      </p:sp>
      <p:sp>
        <p:nvSpPr>
          <p:cNvPr id="3" name="文本框 2">
            <a:extLst>
              <a:ext uri="{FF2B5EF4-FFF2-40B4-BE49-F238E27FC236}">
                <a16:creationId xmlns:a16="http://schemas.microsoft.com/office/drawing/2014/main" id="{54D29A35-C2AD-4DE3-1B78-366903A3ACB9}"/>
              </a:ext>
            </a:extLst>
          </p:cNvPr>
          <p:cNvSpPr txBox="1"/>
          <p:nvPr/>
        </p:nvSpPr>
        <p:spPr>
          <a:xfrm>
            <a:off x="652011" y="1632020"/>
            <a:ext cx="10480830"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t>对于一些软提示方法，例如</a:t>
            </a:r>
            <a:r>
              <a:rPr lang="en-US" altLang="zh-CN" sz="1600" dirty="0"/>
              <a:t>Prefix-Tuning</a:t>
            </a:r>
            <a:r>
              <a:rPr lang="zh-CN" altLang="en-US" sz="1600" dirty="0"/>
              <a:t>和</a:t>
            </a:r>
            <a:r>
              <a:rPr lang="en-US" altLang="zh-CN" sz="1600" dirty="0"/>
              <a:t>P-tuning</a:t>
            </a:r>
            <a:r>
              <a:rPr lang="zh-CN" altLang="en-US" sz="1600" dirty="0"/>
              <a:t>，他们重新审视了关于模版的定义，放弃了“模版由自然语言构成”这一常规要求，从而将模版的构建转化为连续参数优化问题，虽然简单，但却有效。</a:t>
            </a:r>
            <a:endParaRPr lang="en-US" altLang="zh-CN" sz="1600" dirty="0"/>
          </a:p>
        </p:txBody>
      </p:sp>
      <p:sp>
        <p:nvSpPr>
          <p:cNvPr id="4" name="TextBox 30">
            <a:extLst>
              <a:ext uri="{FF2B5EF4-FFF2-40B4-BE49-F238E27FC236}">
                <a16:creationId xmlns:a16="http://schemas.microsoft.com/office/drawing/2014/main" id="{A4FFB1D6-CE6F-BD7A-2E15-05DDB486918A}"/>
              </a:ext>
            </a:extLst>
          </p:cNvPr>
          <p:cNvSpPr txBox="1"/>
          <p:nvPr/>
        </p:nvSpPr>
        <p:spPr>
          <a:xfrm>
            <a:off x="652010" y="1232353"/>
            <a:ext cx="7657557"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P-tuning:</a:t>
            </a:r>
            <a:r>
              <a:rPr lang="zh-CN" altLang="en-US" b="1" dirty="0">
                <a:solidFill>
                  <a:schemeClr val="tx1">
                    <a:lumMod val="95000"/>
                    <a:lumOff val="5000"/>
                  </a:schemeClr>
                </a:solidFill>
              </a:rPr>
              <a:t>自动构建模版，释放语言模型潜能 </a:t>
            </a:r>
            <a:r>
              <a:rPr lang="en-US" altLang="zh-CN" b="1" dirty="0">
                <a:solidFill>
                  <a:schemeClr val="tx1">
                    <a:lumMod val="95000"/>
                    <a:lumOff val="5000"/>
                  </a:schemeClr>
                </a:solidFill>
              </a:rPr>
              <a:t>- </a:t>
            </a:r>
            <a:r>
              <a:rPr lang="zh-CN" altLang="en-US" b="1" dirty="0">
                <a:solidFill>
                  <a:schemeClr val="tx1">
                    <a:lumMod val="95000"/>
                    <a:lumOff val="5000"/>
                  </a:schemeClr>
                </a:solidFill>
              </a:rPr>
              <a:t>科学空间</a:t>
            </a:r>
            <a:r>
              <a:rPr lang="en-US" altLang="zh-CN" b="1" dirty="0">
                <a:solidFill>
                  <a:schemeClr val="tx1">
                    <a:lumMod val="95000"/>
                    <a:lumOff val="5000"/>
                  </a:schemeClr>
                </a:solidFill>
              </a:rPr>
              <a:t>|Scientific Spaces</a:t>
            </a:r>
            <a:r>
              <a:rPr lang="zh-CN" altLang="en-US" b="1" dirty="0">
                <a:solidFill>
                  <a:schemeClr val="tx1">
                    <a:lumMod val="95000"/>
                    <a:lumOff val="5000"/>
                  </a:schemeClr>
                </a:solidFill>
              </a:rPr>
              <a:t>：</a:t>
            </a:r>
            <a:endParaRPr lang="en-US" altLang="zh-CN" b="1" dirty="0">
              <a:solidFill>
                <a:schemeClr val="tx1">
                  <a:lumMod val="95000"/>
                  <a:lumOff val="5000"/>
                </a:schemeClr>
              </a:solidFill>
            </a:endParaRPr>
          </a:p>
        </p:txBody>
      </p:sp>
      <p:sp>
        <p:nvSpPr>
          <p:cNvPr id="15" name="文本框 14">
            <a:extLst>
              <a:ext uri="{FF2B5EF4-FFF2-40B4-BE49-F238E27FC236}">
                <a16:creationId xmlns:a16="http://schemas.microsoft.com/office/drawing/2014/main" id="{37EBD51F-974A-C828-453E-13FB05DCF1C0}"/>
              </a:ext>
            </a:extLst>
          </p:cNvPr>
          <p:cNvSpPr txBox="1"/>
          <p:nvPr/>
        </p:nvSpPr>
        <p:spPr>
          <a:xfrm>
            <a:off x="7149737" y="863021"/>
            <a:ext cx="2159870" cy="369332"/>
          </a:xfrm>
          <a:prstGeom prst="rect">
            <a:avLst/>
          </a:prstGeom>
          <a:noFill/>
        </p:spPr>
        <p:txBody>
          <a:bodyPr wrap="square" rtlCol="0">
            <a:spAutoFit/>
          </a:bodyPr>
          <a:lstStyle/>
          <a:p>
            <a:pPr algn="ctr"/>
            <a:r>
              <a:rPr lang="en-US" altLang="zh-CN" dirty="0">
                <a:solidFill>
                  <a:srgbClr val="7C6250"/>
                </a:solidFill>
              </a:rPr>
              <a:t>also known as</a:t>
            </a:r>
          </a:p>
        </p:txBody>
      </p:sp>
      <p:sp>
        <p:nvSpPr>
          <p:cNvPr id="6" name="文本框 5">
            <a:extLst>
              <a:ext uri="{FF2B5EF4-FFF2-40B4-BE49-F238E27FC236}">
                <a16:creationId xmlns:a16="http://schemas.microsoft.com/office/drawing/2014/main" id="{93A5A200-2C04-ADC9-94C0-9C6782278AA8}"/>
              </a:ext>
            </a:extLst>
          </p:cNvPr>
          <p:cNvSpPr txBox="1"/>
          <p:nvPr/>
        </p:nvSpPr>
        <p:spPr>
          <a:xfrm>
            <a:off x="652010" y="2832373"/>
            <a:ext cx="10480830"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因为构建提示的目的是找到一种能让</a:t>
            </a:r>
            <a:r>
              <a:rPr lang="en-US" altLang="zh-CN" sz="1600" dirty="0">
                <a:solidFill>
                  <a:schemeClr val="tx1">
                    <a:lumMod val="95000"/>
                    <a:lumOff val="5000"/>
                  </a:schemeClr>
                </a:solidFill>
              </a:rPr>
              <a:t>LM</a:t>
            </a:r>
            <a:r>
              <a:rPr lang="zh-CN" altLang="en-US" sz="1600" dirty="0">
                <a:solidFill>
                  <a:schemeClr val="tx1">
                    <a:lumMod val="95000"/>
                    <a:lumOff val="5000"/>
                  </a:schemeClr>
                </a:solidFill>
              </a:rPr>
              <a:t>有效执行任务的方法，而不是供人使用，所以没有必要将提示限定为人类可理解的自然语言。正因如此，学者们又提出了连续提示（又称软提示）的方法，直接在模型的嵌入空间中进行提示</a:t>
            </a:r>
            <a:endParaRPr lang="en-US" altLang="zh-CN" sz="1600" dirty="0">
              <a:solidFill>
                <a:schemeClr val="tx1">
                  <a:lumMod val="95000"/>
                  <a:lumOff val="5000"/>
                </a:schemeClr>
              </a:solidFill>
            </a:endParaRPr>
          </a:p>
          <a:p>
            <a:pPr marL="285750" indent="-285750">
              <a:buFont typeface="Arial" panose="020B0604020202020204" pitchFamily="34" charset="0"/>
              <a:buChar char="•"/>
            </a:pP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（说是这么说，但实际操作起来其实就是冻结模型的大部分参数，而只去</a:t>
            </a:r>
            <a:r>
              <a:rPr lang="en-US" altLang="zh-CN" sz="1600" dirty="0">
                <a:solidFill>
                  <a:schemeClr val="tx1">
                    <a:lumMod val="95000"/>
                    <a:lumOff val="5000"/>
                  </a:schemeClr>
                </a:solidFill>
              </a:rPr>
              <a:t>fine-tune</a:t>
            </a:r>
            <a:r>
              <a:rPr lang="zh-CN" altLang="en-US" sz="1600" dirty="0">
                <a:solidFill>
                  <a:schemeClr val="tx1">
                    <a:lumMod val="95000"/>
                    <a:lumOff val="5000"/>
                  </a:schemeClr>
                </a:solidFill>
              </a:rPr>
              <a:t>一部分代表了下游任务的参数，这部分没有被冻结的参数就是软提示）</a:t>
            </a:r>
            <a:endParaRPr lang="en-US" altLang="zh-CN" sz="1600" dirty="0">
              <a:solidFill>
                <a:schemeClr val="tx1">
                  <a:lumMod val="95000"/>
                  <a:lumOff val="5000"/>
                </a:schemeClr>
              </a:solidFill>
            </a:endParaRPr>
          </a:p>
        </p:txBody>
      </p:sp>
      <p:sp>
        <p:nvSpPr>
          <p:cNvPr id="12" name="TextBox 30">
            <a:extLst>
              <a:ext uri="{FF2B5EF4-FFF2-40B4-BE49-F238E27FC236}">
                <a16:creationId xmlns:a16="http://schemas.microsoft.com/office/drawing/2014/main" id="{CAE8F33F-1D0B-FF07-4259-2F495388DCA6}"/>
              </a:ext>
            </a:extLst>
          </p:cNvPr>
          <p:cNvSpPr txBox="1"/>
          <p:nvPr/>
        </p:nvSpPr>
        <p:spPr>
          <a:xfrm>
            <a:off x="631306" y="2339463"/>
            <a:ext cx="7657557"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为什么要开发软提示：</a:t>
            </a:r>
            <a:endParaRPr lang="en-US" altLang="zh-CN" b="1" dirty="0">
              <a:solidFill>
                <a:schemeClr val="tx1">
                  <a:lumMod val="95000"/>
                  <a:lumOff val="5000"/>
                </a:schemeClr>
              </a:solidFill>
            </a:endParaRPr>
          </a:p>
        </p:txBody>
      </p:sp>
    </p:spTree>
    <p:extLst>
      <p:ext uri="{BB962C8B-B14F-4D97-AF65-F5344CB8AC3E}">
        <p14:creationId xmlns:p14="http://schemas.microsoft.com/office/powerpoint/2010/main" val="27080023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733058" y="370111"/>
            <a:ext cx="10725885" cy="646331"/>
          </a:xfrm>
          <a:prstGeom prst="rect">
            <a:avLst/>
          </a:prstGeom>
          <a:noFill/>
        </p:spPr>
        <p:txBody>
          <a:bodyPr wrap="none" rtlCol="0">
            <a:spAutoFit/>
          </a:bodyPr>
          <a:lstStyle/>
          <a:p>
            <a:pPr algn="ctr"/>
            <a:r>
              <a:rPr lang="en-US" altLang="zh-CN" sz="3600" b="1" dirty="0">
                <a:solidFill>
                  <a:srgbClr val="828979"/>
                </a:solidFill>
              </a:rPr>
              <a:t>Template</a:t>
            </a:r>
            <a:r>
              <a:rPr lang="zh-CN" altLang="en-US" sz="3600" b="1" dirty="0">
                <a:solidFill>
                  <a:srgbClr val="828979"/>
                </a:solidFill>
              </a:rPr>
              <a:t>的的嵌入向量不再一定是自然语言的词嵌入</a:t>
            </a:r>
            <a:endParaRPr lang="en-US" altLang="zh-CN" sz="3600" b="1" dirty="0">
              <a:solidFill>
                <a:srgbClr val="828979"/>
              </a:solidFill>
            </a:endParaRPr>
          </a:p>
        </p:txBody>
      </p:sp>
      <p:sp>
        <p:nvSpPr>
          <p:cNvPr id="4" name="TextBox 30">
            <a:extLst>
              <a:ext uri="{FF2B5EF4-FFF2-40B4-BE49-F238E27FC236}">
                <a16:creationId xmlns:a16="http://schemas.microsoft.com/office/drawing/2014/main" id="{A4FFB1D6-CE6F-BD7A-2E15-05DDB486918A}"/>
              </a:ext>
            </a:extLst>
          </p:cNvPr>
          <p:cNvSpPr txBox="1"/>
          <p:nvPr/>
        </p:nvSpPr>
        <p:spPr>
          <a:xfrm>
            <a:off x="652010" y="1232353"/>
            <a:ext cx="10480830" cy="553998"/>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连续 </a:t>
            </a:r>
            <a:r>
              <a:rPr lang="en-US" altLang="zh-CN" b="1" dirty="0">
                <a:solidFill>
                  <a:schemeClr val="tx1">
                    <a:lumMod val="95000"/>
                    <a:lumOff val="5000"/>
                  </a:schemeClr>
                </a:solidFill>
              </a:rPr>
              <a:t>Prompt </a:t>
            </a:r>
            <a:r>
              <a:rPr lang="zh-CN" altLang="en-US" b="1" dirty="0">
                <a:solidFill>
                  <a:schemeClr val="tx1">
                    <a:lumMod val="95000"/>
                    <a:lumOff val="5000"/>
                  </a:schemeClr>
                </a:solidFill>
              </a:rPr>
              <a:t>允许使用任意词向量作为模板词的表示，这些构成</a:t>
            </a:r>
            <a:r>
              <a:rPr lang="en-US" altLang="zh-CN" b="1" dirty="0">
                <a:solidFill>
                  <a:schemeClr val="tx1">
                    <a:lumMod val="95000"/>
                    <a:lumOff val="5000"/>
                  </a:schemeClr>
                </a:solidFill>
              </a:rPr>
              <a:t>Template</a:t>
            </a:r>
            <a:r>
              <a:rPr lang="zh-CN" altLang="en-US" b="1" dirty="0">
                <a:solidFill>
                  <a:schemeClr val="tx1">
                    <a:lumMod val="95000"/>
                    <a:lumOff val="5000"/>
                  </a:schemeClr>
                </a:solidFill>
              </a:rPr>
              <a:t>的稠密向量不必来自于自然语言的词汇表中，可以不对应任何一个词典里的</a:t>
            </a:r>
            <a:r>
              <a:rPr lang="en-US" altLang="zh-CN" b="1" dirty="0">
                <a:solidFill>
                  <a:schemeClr val="tx1">
                    <a:lumMod val="95000"/>
                    <a:lumOff val="5000"/>
                  </a:schemeClr>
                </a:solidFill>
              </a:rPr>
              <a:t>Token</a:t>
            </a:r>
          </a:p>
        </p:txBody>
      </p:sp>
      <p:sp>
        <p:nvSpPr>
          <p:cNvPr id="15" name="文本框 14">
            <a:extLst>
              <a:ext uri="{FF2B5EF4-FFF2-40B4-BE49-F238E27FC236}">
                <a16:creationId xmlns:a16="http://schemas.microsoft.com/office/drawing/2014/main" id="{37EBD51F-974A-C828-453E-13FB05DCF1C0}"/>
              </a:ext>
            </a:extLst>
          </p:cNvPr>
          <p:cNvSpPr txBox="1"/>
          <p:nvPr/>
        </p:nvSpPr>
        <p:spPr>
          <a:xfrm>
            <a:off x="4812490" y="102430"/>
            <a:ext cx="2159870" cy="369332"/>
          </a:xfrm>
          <a:prstGeom prst="rect">
            <a:avLst/>
          </a:prstGeom>
          <a:noFill/>
        </p:spPr>
        <p:txBody>
          <a:bodyPr wrap="square" rtlCol="0">
            <a:spAutoFit/>
          </a:bodyPr>
          <a:lstStyle/>
          <a:p>
            <a:pPr algn="ctr"/>
            <a:r>
              <a:rPr lang="zh-CN" altLang="en-US" dirty="0">
                <a:solidFill>
                  <a:srgbClr val="7C6250"/>
                </a:solidFill>
              </a:rPr>
              <a:t>软提示的意义</a:t>
            </a:r>
            <a:endParaRPr lang="en-US" altLang="zh-CN" dirty="0">
              <a:solidFill>
                <a:srgbClr val="7C6250"/>
              </a:solidFill>
            </a:endParaRPr>
          </a:p>
        </p:txBody>
      </p:sp>
      <p:sp>
        <p:nvSpPr>
          <p:cNvPr id="12" name="TextBox 30">
            <a:extLst>
              <a:ext uri="{FF2B5EF4-FFF2-40B4-BE49-F238E27FC236}">
                <a16:creationId xmlns:a16="http://schemas.microsoft.com/office/drawing/2014/main" id="{CAE8F33F-1D0B-FF07-4259-2F495388DCA6}"/>
              </a:ext>
            </a:extLst>
          </p:cNvPr>
          <p:cNvSpPr txBox="1"/>
          <p:nvPr/>
        </p:nvSpPr>
        <p:spPr>
          <a:xfrm>
            <a:off x="652010" y="2002262"/>
            <a:ext cx="7657557"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这个限制的松散有以下几个意义：</a:t>
            </a:r>
            <a:endParaRPr lang="en-US" altLang="zh-CN" b="1" dirty="0">
              <a:solidFill>
                <a:schemeClr val="tx1">
                  <a:lumMod val="95000"/>
                  <a:lumOff val="5000"/>
                </a:schemeClr>
              </a:solidFill>
            </a:endParaRPr>
          </a:p>
        </p:txBody>
      </p:sp>
      <p:sp>
        <p:nvSpPr>
          <p:cNvPr id="5" name="TextBox 30">
            <a:extLst>
              <a:ext uri="{FF2B5EF4-FFF2-40B4-BE49-F238E27FC236}">
                <a16:creationId xmlns:a16="http://schemas.microsoft.com/office/drawing/2014/main" id="{74A1A704-FC86-881E-DAD3-5348B2D0FDA1}"/>
              </a:ext>
            </a:extLst>
          </p:cNvPr>
          <p:cNvSpPr txBox="1"/>
          <p:nvPr/>
        </p:nvSpPr>
        <p:spPr>
          <a:xfrm>
            <a:off x="652010" y="2495172"/>
            <a:ext cx="4828354" cy="246221"/>
          </a:xfrm>
          <a:prstGeom prst="rect">
            <a:avLst/>
          </a:prstGeom>
          <a:noFill/>
        </p:spPr>
        <p:txBody>
          <a:bodyPr wrap="square" lIns="0" tIns="0" rIns="0" bIns="0" rtlCol="0" anchor="t">
            <a:spAutoFit/>
          </a:bodyPr>
          <a:lstStyle/>
          <a:p>
            <a:pPr algn="just" defTabSz="1219170">
              <a:spcBef>
                <a:spcPct val="20000"/>
              </a:spcBef>
              <a:defRPr/>
            </a:pPr>
            <a:r>
              <a:rPr lang="en-US" altLang="zh-CN" sz="1600" b="1" dirty="0">
                <a:solidFill>
                  <a:schemeClr val="tx1">
                    <a:lumMod val="95000"/>
                    <a:lumOff val="5000"/>
                  </a:schemeClr>
                </a:solidFill>
              </a:rPr>
              <a:t>1. </a:t>
            </a:r>
            <a:r>
              <a:rPr lang="zh-CN" altLang="en-US" sz="1600" b="1" dirty="0">
                <a:solidFill>
                  <a:schemeClr val="tx1">
                    <a:lumMod val="95000"/>
                    <a:lumOff val="5000"/>
                  </a:schemeClr>
                </a:solidFill>
              </a:rPr>
              <a:t>更灵活的模板表示方式：</a:t>
            </a:r>
            <a:endParaRPr lang="en-US" altLang="zh-CN" sz="1600" b="1" dirty="0">
              <a:solidFill>
                <a:schemeClr val="tx1">
                  <a:lumMod val="95000"/>
                  <a:lumOff val="5000"/>
                </a:schemeClr>
              </a:solidFill>
            </a:endParaRPr>
          </a:p>
        </p:txBody>
      </p:sp>
      <p:sp>
        <p:nvSpPr>
          <p:cNvPr id="7" name="文本框 6">
            <a:extLst>
              <a:ext uri="{FF2B5EF4-FFF2-40B4-BE49-F238E27FC236}">
                <a16:creationId xmlns:a16="http://schemas.microsoft.com/office/drawing/2014/main" id="{E61C4E0F-7D41-6A92-BCF3-59922C1D76F0}"/>
              </a:ext>
            </a:extLst>
          </p:cNvPr>
          <p:cNvSpPr txBox="1"/>
          <p:nvPr/>
        </p:nvSpPr>
        <p:spPr>
          <a:xfrm>
            <a:off x="769427" y="2840633"/>
            <a:ext cx="10363413"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在某些任务中，自然语言词汇表中的词向量可能无法准确地表示模板中的单词</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例如，对于一些特定的领域或术语，自然语言词汇表中可能没有对应的词汇，此时使用自然语言词汇表中的词向量表示模板中的单词可能会导致模板的表示不准确，从而影响模型的性能</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因此，松散这个限制可以使得模板的表示更加灵活，可以更好地适应不同的任务和场景</a:t>
            </a:r>
            <a:endParaRPr lang="en-US" altLang="zh-CN" sz="1600" dirty="0">
              <a:solidFill>
                <a:schemeClr val="tx1">
                  <a:lumMod val="95000"/>
                  <a:lumOff val="5000"/>
                </a:schemeClr>
              </a:solidFill>
            </a:endParaRPr>
          </a:p>
        </p:txBody>
      </p:sp>
      <p:sp>
        <p:nvSpPr>
          <p:cNvPr id="8" name="TextBox 30">
            <a:extLst>
              <a:ext uri="{FF2B5EF4-FFF2-40B4-BE49-F238E27FC236}">
                <a16:creationId xmlns:a16="http://schemas.microsoft.com/office/drawing/2014/main" id="{77D0C5DD-3995-D34E-D178-417B73FCF738}"/>
              </a:ext>
            </a:extLst>
          </p:cNvPr>
          <p:cNvSpPr txBox="1"/>
          <p:nvPr/>
        </p:nvSpPr>
        <p:spPr>
          <a:xfrm>
            <a:off x="652010" y="4017091"/>
            <a:ext cx="4828354" cy="246221"/>
          </a:xfrm>
          <a:prstGeom prst="rect">
            <a:avLst/>
          </a:prstGeom>
          <a:noFill/>
        </p:spPr>
        <p:txBody>
          <a:bodyPr wrap="square" lIns="0" tIns="0" rIns="0" bIns="0" rtlCol="0" anchor="t">
            <a:spAutoFit/>
          </a:bodyPr>
          <a:lstStyle/>
          <a:p>
            <a:pPr algn="just" defTabSz="1219170">
              <a:spcBef>
                <a:spcPct val="20000"/>
              </a:spcBef>
              <a:defRPr/>
            </a:pPr>
            <a:r>
              <a:rPr lang="en-US" altLang="zh-CN" sz="1600" b="1" dirty="0">
                <a:solidFill>
                  <a:schemeClr val="tx1">
                    <a:lumMod val="95000"/>
                    <a:lumOff val="5000"/>
                  </a:schemeClr>
                </a:solidFill>
              </a:rPr>
              <a:t>2. </a:t>
            </a:r>
            <a:r>
              <a:rPr lang="zh-CN" altLang="en-US" sz="1600" b="1" dirty="0">
                <a:solidFill>
                  <a:schemeClr val="tx1">
                    <a:lumMod val="95000"/>
                    <a:lumOff val="5000"/>
                  </a:schemeClr>
                </a:solidFill>
              </a:rPr>
              <a:t>更广泛的应用场景：</a:t>
            </a:r>
            <a:endParaRPr lang="en-US" altLang="zh-CN" sz="1600" b="1" dirty="0">
              <a:solidFill>
                <a:schemeClr val="tx1">
                  <a:lumMod val="95000"/>
                  <a:lumOff val="5000"/>
                </a:schemeClr>
              </a:solidFill>
            </a:endParaRPr>
          </a:p>
        </p:txBody>
      </p:sp>
      <p:sp>
        <p:nvSpPr>
          <p:cNvPr id="9" name="文本框 8">
            <a:extLst>
              <a:ext uri="{FF2B5EF4-FFF2-40B4-BE49-F238E27FC236}">
                <a16:creationId xmlns:a16="http://schemas.microsoft.com/office/drawing/2014/main" id="{8E2895F0-493B-7CE7-F308-E7ECCBDA19BE}"/>
              </a:ext>
            </a:extLst>
          </p:cNvPr>
          <p:cNvSpPr txBox="1"/>
          <p:nvPr/>
        </p:nvSpPr>
        <p:spPr>
          <a:xfrm>
            <a:off x="769428" y="4357915"/>
            <a:ext cx="10363412"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松散这个限制可以使得模板可以适用于更广泛的应用场景</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例如，对于一些非自然语言的任务，例如代码生成、机器翻译等，使用自然语言词汇表中的词向量来表示模板中的单词可能没有意义，因为这些任务需要的是代码或其他非自然语言的表示方式</a:t>
            </a:r>
            <a:endParaRPr lang="en-US" altLang="zh-CN" sz="1600" dirty="0">
              <a:solidFill>
                <a:schemeClr val="tx1">
                  <a:lumMod val="95000"/>
                  <a:lumOff val="5000"/>
                </a:schemeClr>
              </a:solidFill>
            </a:endParaRPr>
          </a:p>
        </p:txBody>
      </p:sp>
    </p:spTree>
    <p:extLst>
      <p:ext uri="{BB962C8B-B14F-4D97-AF65-F5344CB8AC3E}">
        <p14:creationId xmlns:p14="http://schemas.microsoft.com/office/powerpoint/2010/main" val="4028522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1548922" y="370111"/>
            <a:ext cx="9094156" cy="646331"/>
          </a:xfrm>
          <a:prstGeom prst="rect">
            <a:avLst/>
          </a:prstGeom>
          <a:noFill/>
        </p:spPr>
        <p:txBody>
          <a:bodyPr wrap="none" rtlCol="0">
            <a:spAutoFit/>
          </a:bodyPr>
          <a:lstStyle/>
          <a:p>
            <a:pPr algn="ctr"/>
            <a:r>
              <a:rPr lang="zh-CN" altLang="en-US" sz="3600" b="1" dirty="0">
                <a:solidFill>
                  <a:srgbClr val="828979"/>
                </a:solidFill>
              </a:rPr>
              <a:t>取消了模板由预训练的</a:t>
            </a:r>
            <a:r>
              <a:rPr lang="en-US" altLang="zh-CN" sz="3600" b="1" dirty="0">
                <a:solidFill>
                  <a:srgbClr val="828979"/>
                </a:solidFill>
              </a:rPr>
              <a:t>LM</a:t>
            </a:r>
            <a:r>
              <a:rPr lang="zh-CN" altLang="en-US" sz="3600" b="1" dirty="0">
                <a:solidFill>
                  <a:srgbClr val="828979"/>
                </a:solidFill>
              </a:rPr>
              <a:t>的参数决定的限制</a:t>
            </a:r>
          </a:p>
        </p:txBody>
      </p:sp>
      <p:sp>
        <p:nvSpPr>
          <p:cNvPr id="4" name="TextBox 30">
            <a:extLst>
              <a:ext uri="{FF2B5EF4-FFF2-40B4-BE49-F238E27FC236}">
                <a16:creationId xmlns:a16="http://schemas.microsoft.com/office/drawing/2014/main" id="{A4FFB1D6-CE6F-BD7A-2E15-05DDB486918A}"/>
              </a:ext>
            </a:extLst>
          </p:cNvPr>
          <p:cNvSpPr txBox="1"/>
          <p:nvPr/>
        </p:nvSpPr>
        <p:spPr>
          <a:xfrm>
            <a:off x="652010" y="1232353"/>
            <a:ext cx="10480830" cy="553998"/>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模板不再受预训练语言模型参数的参数化限制的意义在于，现在可以使用独立的模板参数来定义模板，而不需要依赖预训练语言模型的参数</a:t>
            </a:r>
            <a:endParaRPr lang="en-US" altLang="zh-CN" b="1" dirty="0">
              <a:solidFill>
                <a:schemeClr val="tx1">
                  <a:lumMod val="95000"/>
                  <a:lumOff val="5000"/>
                </a:schemeClr>
              </a:solidFill>
            </a:endParaRPr>
          </a:p>
        </p:txBody>
      </p:sp>
      <p:sp>
        <p:nvSpPr>
          <p:cNvPr id="15" name="文本框 14">
            <a:extLst>
              <a:ext uri="{FF2B5EF4-FFF2-40B4-BE49-F238E27FC236}">
                <a16:creationId xmlns:a16="http://schemas.microsoft.com/office/drawing/2014/main" id="{37EBD51F-974A-C828-453E-13FB05DCF1C0}"/>
              </a:ext>
            </a:extLst>
          </p:cNvPr>
          <p:cNvSpPr txBox="1"/>
          <p:nvPr/>
        </p:nvSpPr>
        <p:spPr>
          <a:xfrm>
            <a:off x="4812490" y="102430"/>
            <a:ext cx="2159870" cy="369332"/>
          </a:xfrm>
          <a:prstGeom prst="rect">
            <a:avLst/>
          </a:prstGeom>
          <a:noFill/>
        </p:spPr>
        <p:txBody>
          <a:bodyPr wrap="square" rtlCol="0">
            <a:spAutoFit/>
          </a:bodyPr>
          <a:lstStyle/>
          <a:p>
            <a:pPr algn="ctr"/>
            <a:r>
              <a:rPr lang="zh-CN" altLang="en-US" dirty="0">
                <a:solidFill>
                  <a:srgbClr val="7C6250"/>
                </a:solidFill>
              </a:rPr>
              <a:t>软提示的意义</a:t>
            </a:r>
            <a:endParaRPr lang="en-US" altLang="zh-CN" dirty="0">
              <a:solidFill>
                <a:srgbClr val="7C6250"/>
              </a:solidFill>
            </a:endParaRPr>
          </a:p>
        </p:txBody>
      </p:sp>
      <p:sp>
        <p:nvSpPr>
          <p:cNvPr id="12" name="TextBox 30">
            <a:extLst>
              <a:ext uri="{FF2B5EF4-FFF2-40B4-BE49-F238E27FC236}">
                <a16:creationId xmlns:a16="http://schemas.microsoft.com/office/drawing/2014/main" id="{CAE8F33F-1D0B-FF07-4259-2F495388DCA6}"/>
              </a:ext>
            </a:extLst>
          </p:cNvPr>
          <p:cNvSpPr txBox="1"/>
          <p:nvPr/>
        </p:nvSpPr>
        <p:spPr>
          <a:xfrm>
            <a:off x="652010" y="2002262"/>
            <a:ext cx="7657557"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这个意义主要有以下几点：</a:t>
            </a:r>
            <a:endParaRPr lang="en-US" altLang="zh-CN" b="1" dirty="0">
              <a:solidFill>
                <a:schemeClr val="tx1">
                  <a:lumMod val="95000"/>
                  <a:lumOff val="5000"/>
                </a:schemeClr>
              </a:solidFill>
            </a:endParaRPr>
          </a:p>
        </p:txBody>
      </p:sp>
      <p:sp>
        <p:nvSpPr>
          <p:cNvPr id="5" name="TextBox 30">
            <a:extLst>
              <a:ext uri="{FF2B5EF4-FFF2-40B4-BE49-F238E27FC236}">
                <a16:creationId xmlns:a16="http://schemas.microsoft.com/office/drawing/2014/main" id="{74A1A704-FC86-881E-DAD3-5348B2D0FDA1}"/>
              </a:ext>
            </a:extLst>
          </p:cNvPr>
          <p:cNvSpPr txBox="1"/>
          <p:nvPr/>
        </p:nvSpPr>
        <p:spPr>
          <a:xfrm>
            <a:off x="652010" y="2495172"/>
            <a:ext cx="4828354" cy="246221"/>
          </a:xfrm>
          <a:prstGeom prst="rect">
            <a:avLst/>
          </a:prstGeom>
          <a:noFill/>
        </p:spPr>
        <p:txBody>
          <a:bodyPr wrap="square" lIns="0" tIns="0" rIns="0" bIns="0" rtlCol="0" anchor="t">
            <a:spAutoFit/>
          </a:bodyPr>
          <a:lstStyle/>
          <a:p>
            <a:pPr algn="just" defTabSz="1219170">
              <a:spcBef>
                <a:spcPct val="20000"/>
              </a:spcBef>
              <a:defRPr/>
            </a:pPr>
            <a:r>
              <a:rPr lang="en-US" altLang="zh-CN" sz="1600" b="1" dirty="0">
                <a:solidFill>
                  <a:schemeClr val="tx1">
                    <a:lumMod val="95000"/>
                    <a:lumOff val="5000"/>
                  </a:schemeClr>
                </a:solidFill>
              </a:rPr>
              <a:t>1. </a:t>
            </a:r>
            <a:r>
              <a:rPr lang="zh-CN" altLang="en-US" sz="1600" b="1" dirty="0">
                <a:solidFill>
                  <a:schemeClr val="tx1">
                    <a:lumMod val="95000"/>
                    <a:lumOff val="5000"/>
                  </a:schemeClr>
                </a:solidFill>
              </a:rPr>
              <a:t>更灵活的模板表示方式：</a:t>
            </a:r>
            <a:endParaRPr lang="en-US" altLang="zh-CN" sz="1600" b="1" dirty="0">
              <a:solidFill>
                <a:schemeClr val="tx1">
                  <a:lumMod val="95000"/>
                  <a:lumOff val="5000"/>
                </a:schemeClr>
              </a:solidFill>
            </a:endParaRPr>
          </a:p>
        </p:txBody>
      </p:sp>
      <p:sp>
        <p:nvSpPr>
          <p:cNvPr id="7" name="文本框 6">
            <a:extLst>
              <a:ext uri="{FF2B5EF4-FFF2-40B4-BE49-F238E27FC236}">
                <a16:creationId xmlns:a16="http://schemas.microsoft.com/office/drawing/2014/main" id="{E61C4E0F-7D41-6A92-BCF3-59922C1D76F0}"/>
              </a:ext>
            </a:extLst>
          </p:cNvPr>
          <p:cNvSpPr txBox="1"/>
          <p:nvPr/>
        </p:nvSpPr>
        <p:spPr>
          <a:xfrm>
            <a:off x="769427" y="2840633"/>
            <a:ext cx="10363413"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在以前的方法中，模板的表示是由预训练语言模型的参数来决定的</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这个限制会导致模板只能使用预训练模型中定义的参数，因此限制了模板的灵活性</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而现在，模板不再受预训练模型的限制，可以根据具体任务的需求，定义适合该任务的模板参数，从而提高模板的灵活性和适用性</a:t>
            </a:r>
            <a:endParaRPr lang="en-US" altLang="zh-CN" sz="1600" dirty="0">
              <a:solidFill>
                <a:schemeClr val="tx1">
                  <a:lumMod val="95000"/>
                  <a:lumOff val="5000"/>
                </a:schemeClr>
              </a:solidFill>
            </a:endParaRPr>
          </a:p>
        </p:txBody>
      </p:sp>
      <p:sp>
        <p:nvSpPr>
          <p:cNvPr id="8" name="TextBox 30">
            <a:extLst>
              <a:ext uri="{FF2B5EF4-FFF2-40B4-BE49-F238E27FC236}">
                <a16:creationId xmlns:a16="http://schemas.microsoft.com/office/drawing/2014/main" id="{77D0C5DD-3995-D34E-D178-417B73FCF738}"/>
              </a:ext>
            </a:extLst>
          </p:cNvPr>
          <p:cNvSpPr txBox="1"/>
          <p:nvPr/>
        </p:nvSpPr>
        <p:spPr>
          <a:xfrm>
            <a:off x="652010" y="4014772"/>
            <a:ext cx="4828354" cy="246221"/>
          </a:xfrm>
          <a:prstGeom prst="rect">
            <a:avLst/>
          </a:prstGeom>
          <a:noFill/>
        </p:spPr>
        <p:txBody>
          <a:bodyPr wrap="square" lIns="0" tIns="0" rIns="0" bIns="0" rtlCol="0" anchor="t">
            <a:spAutoFit/>
          </a:bodyPr>
          <a:lstStyle/>
          <a:p>
            <a:pPr algn="just" defTabSz="1219170">
              <a:spcBef>
                <a:spcPct val="20000"/>
              </a:spcBef>
              <a:defRPr/>
            </a:pPr>
            <a:r>
              <a:rPr lang="en-US" altLang="zh-CN" sz="1600" b="1" dirty="0">
                <a:solidFill>
                  <a:srgbClr val="FF0000"/>
                </a:solidFill>
              </a:rPr>
              <a:t>2. </a:t>
            </a:r>
            <a:r>
              <a:rPr lang="zh-CN" altLang="en-US" sz="1600" b="1" dirty="0">
                <a:solidFill>
                  <a:srgbClr val="FF0000"/>
                </a:solidFill>
              </a:rPr>
              <a:t>更精细的模板调整（</a:t>
            </a:r>
            <a:r>
              <a:rPr lang="en-US" altLang="zh-CN" sz="1600" b="1" dirty="0">
                <a:solidFill>
                  <a:srgbClr val="FF0000"/>
                </a:solidFill>
              </a:rPr>
              <a:t>Prompt-tuning</a:t>
            </a:r>
            <a:r>
              <a:rPr lang="zh-CN" altLang="en-US" sz="1600" b="1" dirty="0">
                <a:solidFill>
                  <a:srgbClr val="FF0000"/>
                </a:solidFill>
              </a:rPr>
              <a:t>）：</a:t>
            </a:r>
            <a:endParaRPr lang="en-US" altLang="zh-CN" sz="1600" b="1" dirty="0">
              <a:solidFill>
                <a:srgbClr val="FF0000"/>
              </a:solidFill>
            </a:endParaRPr>
          </a:p>
        </p:txBody>
      </p:sp>
      <p:sp>
        <p:nvSpPr>
          <p:cNvPr id="9" name="文本框 8">
            <a:extLst>
              <a:ext uri="{FF2B5EF4-FFF2-40B4-BE49-F238E27FC236}">
                <a16:creationId xmlns:a16="http://schemas.microsoft.com/office/drawing/2014/main" id="{8E2895F0-493B-7CE7-F308-E7ECCBDA19BE}"/>
              </a:ext>
            </a:extLst>
          </p:cNvPr>
          <p:cNvSpPr txBox="1"/>
          <p:nvPr/>
        </p:nvSpPr>
        <p:spPr>
          <a:xfrm>
            <a:off x="769428" y="4357915"/>
            <a:ext cx="10363412" cy="1569660"/>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solidFill>
                  <a:schemeClr val="tx1">
                    <a:lumMod val="95000"/>
                    <a:lumOff val="5000"/>
                  </a:schemeClr>
                </a:solidFill>
              </a:rPr>
              <a:t>Prompt tuning</a:t>
            </a:r>
            <a:r>
              <a:rPr lang="zh-CN" altLang="en-US" sz="1600" dirty="0">
                <a:solidFill>
                  <a:schemeClr val="tx1">
                    <a:lumMod val="95000"/>
                    <a:lumOff val="5000"/>
                  </a:schemeClr>
                </a:solidFill>
              </a:rPr>
              <a:t>的目标是通过微调模板的参数，使得模板能够更好地与下游任务的输入相匹配，从而提高下游任务的性能</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通常情况下，模板中的参数是在预训练模型的基础上学习得到的，因此模板的参数微调相当于是在原始的预训练模型上微调得到的模板</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因此，尽管</a:t>
            </a:r>
            <a:r>
              <a:rPr lang="en-US" altLang="zh-CN" sz="1600" dirty="0">
                <a:solidFill>
                  <a:schemeClr val="tx1">
                    <a:lumMod val="95000"/>
                    <a:lumOff val="5000"/>
                  </a:schemeClr>
                </a:solidFill>
              </a:rPr>
              <a:t>Prompt-tuning</a:t>
            </a:r>
            <a:r>
              <a:rPr lang="zh-CN" altLang="en-US" sz="1600" dirty="0">
                <a:solidFill>
                  <a:schemeClr val="tx1">
                    <a:lumMod val="95000"/>
                    <a:lumOff val="5000"/>
                  </a:schemeClr>
                </a:solidFill>
              </a:rPr>
              <a:t>不再需要去更改整个预训练</a:t>
            </a:r>
            <a:r>
              <a:rPr lang="en-US" altLang="zh-CN" sz="1600" dirty="0">
                <a:solidFill>
                  <a:schemeClr val="tx1">
                    <a:lumMod val="95000"/>
                    <a:lumOff val="5000"/>
                  </a:schemeClr>
                </a:solidFill>
              </a:rPr>
              <a:t>LLM</a:t>
            </a:r>
            <a:r>
              <a:rPr lang="zh-CN" altLang="en-US" sz="1600" dirty="0">
                <a:solidFill>
                  <a:schemeClr val="tx1">
                    <a:lumMod val="95000"/>
                    <a:lumOff val="5000"/>
                  </a:schemeClr>
                </a:solidFill>
              </a:rPr>
              <a:t>的参数，省下了大量功夫，但在微调模板时，预训练模型的知识和能力仍然发挥了重要作用</a:t>
            </a:r>
            <a:endParaRPr lang="en-US" altLang="zh-CN" sz="1600" dirty="0">
              <a:solidFill>
                <a:schemeClr val="tx1">
                  <a:lumMod val="95000"/>
                  <a:lumOff val="5000"/>
                </a:schemeClr>
              </a:solidFill>
            </a:endParaRPr>
          </a:p>
        </p:txBody>
      </p:sp>
    </p:spTree>
    <p:extLst>
      <p:ext uri="{BB962C8B-B14F-4D97-AF65-F5344CB8AC3E}">
        <p14:creationId xmlns:p14="http://schemas.microsoft.com/office/powerpoint/2010/main" val="3736839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2772012" y="514289"/>
            <a:ext cx="6647974" cy="646331"/>
          </a:xfrm>
          <a:prstGeom prst="rect">
            <a:avLst/>
          </a:prstGeom>
          <a:noFill/>
        </p:spPr>
        <p:txBody>
          <a:bodyPr wrap="none" rtlCol="0">
            <a:spAutoFit/>
          </a:bodyPr>
          <a:lstStyle/>
          <a:p>
            <a:pPr algn="ctr"/>
            <a:r>
              <a:rPr lang="zh-CN" altLang="en-US" sz="3600" b="1" dirty="0">
                <a:solidFill>
                  <a:srgbClr val="828979"/>
                </a:solidFill>
              </a:rPr>
              <a:t>为什么机器这么难理解人类语言</a:t>
            </a:r>
          </a:p>
        </p:txBody>
      </p:sp>
      <p:sp>
        <p:nvSpPr>
          <p:cNvPr id="4" name="Teardrop 6">
            <a:extLst>
              <a:ext uri="{FF2B5EF4-FFF2-40B4-BE49-F238E27FC236}">
                <a16:creationId xmlns:a16="http://schemas.microsoft.com/office/drawing/2014/main" id="{CC4CBF42-AC18-4D75-B0D8-D69F0D24B426}"/>
              </a:ext>
            </a:extLst>
          </p:cNvPr>
          <p:cNvSpPr/>
          <p:nvPr/>
        </p:nvSpPr>
        <p:spPr>
          <a:xfrm rot="8100000">
            <a:off x="5488533" y="2216004"/>
            <a:ext cx="1214932" cy="1214933"/>
          </a:xfrm>
          <a:custGeom>
            <a:avLst/>
            <a:gdLst/>
            <a:ahLst/>
            <a:cxnLst/>
            <a:rect l="l" t="t" r="r" b="b"/>
            <a:pathLst>
              <a:path w="914400" h="914401">
                <a:moveTo>
                  <a:pt x="0" y="914400"/>
                </a:moveTo>
                <a:lnTo>
                  <a:pt x="0" y="457204"/>
                </a:lnTo>
                <a:lnTo>
                  <a:pt x="0" y="457200"/>
                </a:lnTo>
                <a:cubicBezTo>
                  <a:pt x="0" y="204695"/>
                  <a:pt x="204695" y="0"/>
                  <a:pt x="457200" y="0"/>
                </a:cubicBezTo>
                <a:lnTo>
                  <a:pt x="914400" y="0"/>
                </a:lnTo>
                <a:lnTo>
                  <a:pt x="914400" y="457197"/>
                </a:lnTo>
                <a:cubicBezTo>
                  <a:pt x="914400" y="457198"/>
                  <a:pt x="914400" y="457199"/>
                  <a:pt x="914400" y="457201"/>
                </a:cubicBezTo>
                <a:cubicBezTo>
                  <a:pt x="914400" y="709706"/>
                  <a:pt x="709705" y="914401"/>
                  <a:pt x="457200" y="914401"/>
                </a:cubicBezTo>
                <a:close/>
              </a:path>
            </a:pathLst>
          </a:custGeom>
          <a:noFill/>
          <a:ln w="63500">
            <a:solidFill>
              <a:srgbClr val="BDC2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Teardrop 6">
            <a:extLst>
              <a:ext uri="{FF2B5EF4-FFF2-40B4-BE49-F238E27FC236}">
                <a16:creationId xmlns:a16="http://schemas.microsoft.com/office/drawing/2014/main" id="{31B61D97-ABB7-4D1C-8E5B-BE4C444ED24F}"/>
              </a:ext>
            </a:extLst>
          </p:cNvPr>
          <p:cNvSpPr/>
          <p:nvPr/>
        </p:nvSpPr>
        <p:spPr>
          <a:xfrm rot="2700000">
            <a:off x="4434129" y="3221414"/>
            <a:ext cx="1214932" cy="1214933"/>
          </a:xfrm>
          <a:custGeom>
            <a:avLst/>
            <a:gdLst/>
            <a:ahLst/>
            <a:cxnLst/>
            <a:rect l="l" t="t" r="r" b="b"/>
            <a:pathLst>
              <a:path w="914400" h="914401">
                <a:moveTo>
                  <a:pt x="0" y="914400"/>
                </a:moveTo>
                <a:lnTo>
                  <a:pt x="0" y="457204"/>
                </a:lnTo>
                <a:lnTo>
                  <a:pt x="0" y="457200"/>
                </a:lnTo>
                <a:cubicBezTo>
                  <a:pt x="0" y="204695"/>
                  <a:pt x="204695" y="0"/>
                  <a:pt x="457200" y="0"/>
                </a:cubicBezTo>
                <a:lnTo>
                  <a:pt x="914400" y="0"/>
                </a:lnTo>
                <a:lnTo>
                  <a:pt x="914400" y="457197"/>
                </a:lnTo>
                <a:cubicBezTo>
                  <a:pt x="914400" y="457198"/>
                  <a:pt x="914400" y="457199"/>
                  <a:pt x="914400" y="457201"/>
                </a:cubicBezTo>
                <a:cubicBezTo>
                  <a:pt x="914400" y="709706"/>
                  <a:pt x="709705" y="914401"/>
                  <a:pt x="457200" y="914401"/>
                </a:cubicBezTo>
                <a:close/>
              </a:path>
            </a:pathLst>
          </a:custGeom>
          <a:noFill/>
          <a:ln w="63500">
            <a:solidFill>
              <a:srgbClr val="CAB8A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Teardrop 6">
            <a:extLst>
              <a:ext uri="{FF2B5EF4-FFF2-40B4-BE49-F238E27FC236}">
                <a16:creationId xmlns:a16="http://schemas.microsoft.com/office/drawing/2014/main" id="{6998D645-9A1B-4789-B837-699C9C2A30AF}"/>
              </a:ext>
            </a:extLst>
          </p:cNvPr>
          <p:cNvSpPr/>
          <p:nvPr/>
        </p:nvSpPr>
        <p:spPr>
          <a:xfrm rot="18900000">
            <a:off x="5488533" y="4225169"/>
            <a:ext cx="1214932" cy="1214933"/>
          </a:xfrm>
          <a:custGeom>
            <a:avLst/>
            <a:gdLst/>
            <a:ahLst/>
            <a:cxnLst/>
            <a:rect l="l" t="t" r="r" b="b"/>
            <a:pathLst>
              <a:path w="914400" h="914401">
                <a:moveTo>
                  <a:pt x="0" y="914400"/>
                </a:moveTo>
                <a:lnTo>
                  <a:pt x="0" y="457204"/>
                </a:lnTo>
                <a:lnTo>
                  <a:pt x="0" y="457200"/>
                </a:lnTo>
                <a:cubicBezTo>
                  <a:pt x="0" y="204695"/>
                  <a:pt x="204695" y="0"/>
                  <a:pt x="457200" y="0"/>
                </a:cubicBezTo>
                <a:lnTo>
                  <a:pt x="914400" y="0"/>
                </a:lnTo>
                <a:lnTo>
                  <a:pt x="914400" y="457197"/>
                </a:lnTo>
                <a:cubicBezTo>
                  <a:pt x="914400" y="457198"/>
                  <a:pt x="914400" y="457199"/>
                  <a:pt x="914400" y="457201"/>
                </a:cubicBezTo>
                <a:cubicBezTo>
                  <a:pt x="914400" y="709706"/>
                  <a:pt x="709705" y="914401"/>
                  <a:pt x="457200" y="914401"/>
                </a:cubicBezTo>
                <a:close/>
              </a:path>
            </a:pathLst>
          </a:custGeom>
          <a:noFill/>
          <a:ln w="63500">
            <a:solidFill>
              <a:srgbClr val="82897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Teardrop 6">
            <a:extLst>
              <a:ext uri="{FF2B5EF4-FFF2-40B4-BE49-F238E27FC236}">
                <a16:creationId xmlns:a16="http://schemas.microsoft.com/office/drawing/2014/main" id="{882D663A-C9BF-4F97-8E42-75226BBE2F98}"/>
              </a:ext>
            </a:extLst>
          </p:cNvPr>
          <p:cNvSpPr/>
          <p:nvPr/>
        </p:nvSpPr>
        <p:spPr>
          <a:xfrm rot="2700000">
            <a:off x="6542936" y="3221414"/>
            <a:ext cx="1214932" cy="1214933"/>
          </a:xfrm>
          <a:custGeom>
            <a:avLst/>
            <a:gdLst/>
            <a:ahLst/>
            <a:cxnLst/>
            <a:rect l="l" t="t" r="r" b="b"/>
            <a:pathLst>
              <a:path w="914400" h="914401">
                <a:moveTo>
                  <a:pt x="0" y="914400"/>
                </a:moveTo>
                <a:lnTo>
                  <a:pt x="0" y="457204"/>
                </a:lnTo>
                <a:lnTo>
                  <a:pt x="0" y="457200"/>
                </a:lnTo>
                <a:cubicBezTo>
                  <a:pt x="0" y="204695"/>
                  <a:pt x="204695" y="0"/>
                  <a:pt x="457200" y="0"/>
                </a:cubicBezTo>
                <a:lnTo>
                  <a:pt x="914400" y="0"/>
                </a:lnTo>
                <a:lnTo>
                  <a:pt x="914400" y="457197"/>
                </a:lnTo>
                <a:cubicBezTo>
                  <a:pt x="914400" y="457198"/>
                  <a:pt x="914400" y="457199"/>
                  <a:pt x="914400" y="457201"/>
                </a:cubicBezTo>
                <a:cubicBezTo>
                  <a:pt x="914400" y="709706"/>
                  <a:pt x="709705" y="914401"/>
                  <a:pt x="457200" y="914401"/>
                </a:cubicBezTo>
                <a:close/>
              </a:path>
            </a:pathLst>
          </a:custGeom>
          <a:noFill/>
          <a:ln w="63500">
            <a:solidFill>
              <a:srgbClr val="E0CC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Oval 21">
            <a:extLst>
              <a:ext uri="{FF2B5EF4-FFF2-40B4-BE49-F238E27FC236}">
                <a16:creationId xmlns:a16="http://schemas.microsoft.com/office/drawing/2014/main" id="{F3CE64AF-8B00-41D7-9FDD-57C196F6909D}"/>
              </a:ext>
            </a:extLst>
          </p:cNvPr>
          <p:cNvSpPr>
            <a:spLocks noChangeAspect="1"/>
          </p:cNvSpPr>
          <p:nvPr/>
        </p:nvSpPr>
        <p:spPr>
          <a:xfrm>
            <a:off x="4792530" y="3604833"/>
            <a:ext cx="444381" cy="448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CAB8A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Rectangle 9">
            <a:extLst>
              <a:ext uri="{FF2B5EF4-FFF2-40B4-BE49-F238E27FC236}">
                <a16:creationId xmlns:a16="http://schemas.microsoft.com/office/drawing/2014/main" id="{AC7A0722-0AC0-4B58-8F3A-88BF416D581C}"/>
              </a:ext>
            </a:extLst>
          </p:cNvPr>
          <p:cNvSpPr/>
          <p:nvPr/>
        </p:nvSpPr>
        <p:spPr>
          <a:xfrm>
            <a:off x="5901582" y="2595985"/>
            <a:ext cx="399330" cy="373808"/>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BDC2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ounded Rectangle 7">
            <a:extLst>
              <a:ext uri="{FF2B5EF4-FFF2-40B4-BE49-F238E27FC236}">
                <a16:creationId xmlns:a16="http://schemas.microsoft.com/office/drawing/2014/main" id="{1B334E13-8B62-45BF-A920-D1C88F5500BF}"/>
              </a:ext>
            </a:extLst>
          </p:cNvPr>
          <p:cNvSpPr/>
          <p:nvPr/>
        </p:nvSpPr>
        <p:spPr>
          <a:xfrm>
            <a:off x="6955086" y="3613889"/>
            <a:ext cx="419159" cy="361729"/>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rgbClr val="E0CC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 name="Rectangle 36">
            <a:extLst>
              <a:ext uri="{FF2B5EF4-FFF2-40B4-BE49-F238E27FC236}">
                <a16:creationId xmlns:a16="http://schemas.microsoft.com/office/drawing/2014/main" id="{694B3F11-33D2-40BF-BB62-C250FE65050C}"/>
              </a:ext>
            </a:extLst>
          </p:cNvPr>
          <p:cNvSpPr/>
          <p:nvPr/>
        </p:nvSpPr>
        <p:spPr>
          <a:xfrm>
            <a:off x="5880573" y="4648168"/>
            <a:ext cx="441348" cy="36893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TextBox 30">
            <a:extLst>
              <a:ext uri="{FF2B5EF4-FFF2-40B4-BE49-F238E27FC236}">
                <a16:creationId xmlns:a16="http://schemas.microsoft.com/office/drawing/2014/main" id="{62A42C5C-91C2-425D-BDCF-9130A4300E3D}"/>
              </a:ext>
            </a:extLst>
          </p:cNvPr>
          <p:cNvSpPr txBox="1"/>
          <p:nvPr/>
        </p:nvSpPr>
        <p:spPr>
          <a:xfrm>
            <a:off x="7588568" y="1868093"/>
            <a:ext cx="3969952" cy="1083310"/>
          </a:xfrm>
          <a:prstGeom prst="rect">
            <a:avLst/>
          </a:prstGeom>
          <a:noFill/>
        </p:spPr>
        <p:txBody>
          <a:bodyPr wrap="square" lIns="0" tIns="0" rIns="0" bIns="0" rtlCol="0" anchor="t">
            <a:spAutoFit/>
          </a:bodyPr>
          <a:lstStyle/>
          <a:p>
            <a:pPr defTabSz="1219170">
              <a:spcBef>
                <a:spcPct val="20000"/>
              </a:spcBef>
              <a:defRPr/>
            </a:pPr>
            <a:r>
              <a:rPr lang="zh-CN" altLang="en-US" sz="1600" b="1" dirty="0">
                <a:solidFill>
                  <a:schemeClr val="accent2">
                    <a:lumMod val="60000"/>
                    <a:lumOff val="40000"/>
                  </a:schemeClr>
                </a:solidFill>
              </a:rPr>
              <a:t>语言的歧义性</a:t>
            </a:r>
            <a:endParaRPr lang="en-US" altLang="zh-CN" sz="1600" b="1" dirty="0">
              <a:solidFill>
                <a:schemeClr val="accent2">
                  <a:lumMod val="60000"/>
                  <a:lumOff val="40000"/>
                </a:schemeClr>
              </a:solidFill>
            </a:endParaRPr>
          </a:p>
          <a:p>
            <a:pPr defTabSz="1219170">
              <a:spcBef>
                <a:spcPct val="20000"/>
              </a:spcBef>
              <a:defRPr/>
            </a:pPr>
            <a:r>
              <a:rPr lang="zh-CN" altLang="en-US" sz="1600" b="1" dirty="0">
                <a:solidFill>
                  <a:schemeClr val="tx1">
                    <a:lumMod val="95000"/>
                    <a:lumOff val="5000"/>
                  </a:schemeClr>
                </a:solidFill>
              </a:rPr>
              <a:t>自然语言中存在丰富的歧义现象</a:t>
            </a:r>
            <a:endParaRPr lang="en-US" altLang="zh-CN" sz="1600" b="1" dirty="0">
              <a:solidFill>
                <a:schemeClr val="tx1">
                  <a:lumMod val="95000"/>
                  <a:lumOff val="5000"/>
                </a:schemeClr>
              </a:solidFill>
            </a:endParaRPr>
          </a:p>
          <a:p>
            <a:pPr defTabSz="1219170">
              <a:spcBef>
                <a:spcPct val="20000"/>
              </a:spcBef>
              <a:defRPr/>
            </a:pPr>
            <a:r>
              <a:rPr lang="zh-CN" altLang="en-US" sz="1600" b="1" dirty="0">
                <a:solidFill>
                  <a:schemeClr val="tx1">
                    <a:lumMod val="95000"/>
                    <a:lumOff val="5000"/>
                  </a:schemeClr>
                </a:solidFill>
              </a:rPr>
              <a:t>包括词义歧义、语法歧义、指代歧义等</a:t>
            </a:r>
            <a:endParaRPr lang="en-US" altLang="zh-CN" sz="1600" b="1" dirty="0">
              <a:solidFill>
                <a:schemeClr val="tx1">
                  <a:lumMod val="95000"/>
                  <a:lumOff val="5000"/>
                </a:schemeClr>
              </a:solidFill>
            </a:endParaRPr>
          </a:p>
          <a:p>
            <a:pPr defTabSz="1219170">
              <a:spcBef>
                <a:spcPct val="20000"/>
              </a:spcBef>
              <a:defRPr/>
            </a:pPr>
            <a:r>
              <a:rPr lang="zh-CN" altLang="en-US" sz="1333" dirty="0">
                <a:solidFill>
                  <a:schemeClr val="tx1">
                    <a:lumMod val="95000"/>
                    <a:lumOff val="5000"/>
                  </a:schemeClr>
                </a:solidFill>
              </a:rPr>
              <a:t>英语中的词汇</a:t>
            </a:r>
            <a:r>
              <a:rPr lang="en-US" altLang="zh-CN" sz="1333" dirty="0">
                <a:solidFill>
                  <a:schemeClr val="tx1">
                    <a:lumMod val="95000"/>
                    <a:lumOff val="5000"/>
                  </a:schemeClr>
                </a:solidFill>
              </a:rPr>
              <a:t>"bank"</a:t>
            </a:r>
            <a:r>
              <a:rPr lang="zh-CN" altLang="en-US" sz="1333" dirty="0">
                <a:solidFill>
                  <a:schemeClr val="tx1">
                    <a:lumMod val="95000"/>
                    <a:lumOff val="5000"/>
                  </a:schemeClr>
                </a:solidFill>
              </a:rPr>
              <a:t>可以表示银行，也可以表示河岸</a:t>
            </a:r>
            <a:endParaRPr lang="en-US" sz="1333" dirty="0">
              <a:solidFill>
                <a:schemeClr val="tx1">
                  <a:lumMod val="95000"/>
                  <a:lumOff val="5000"/>
                </a:schemeClr>
              </a:solidFill>
            </a:endParaRPr>
          </a:p>
        </p:txBody>
      </p:sp>
      <p:sp>
        <p:nvSpPr>
          <p:cNvPr id="14" name="TextBox 30">
            <a:extLst>
              <a:ext uri="{FF2B5EF4-FFF2-40B4-BE49-F238E27FC236}">
                <a16:creationId xmlns:a16="http://schemas.microsoft.com/office/drawing/2014/main" id="{D7603119-7554-48DC-A375-D62C4A2F127D}"/>
              </a:ext>
            </a:extLst>
          </p:cNvPr>
          <p:cNvSpPr txBox="1"/>
          <p:nvPr/>
        </p:nvSpPr>
        <p:spPr>
          <a:xfrm>
            <a:off x="7588566" y="4832634"/>
            <a:ext cx="4351899" cy="1821781"/>
          </a:xfrm>
          <a:prstGeom prst="rect">
            <a:avLst/>
          </a:prstGeom>
          <a:noFill/>
        </p:spPr>
        <p:txBody>
          <a:bodyPr wrap="square" lIns="0" tIns="0" rIns="0" bIns="0" rtlCol="0" anchor="t">
            <a:spAutoFit/>
          </a:bodyPr>
          <a:lstStyle/>
          <a:p>
            <a:pPr defTabSz="1219170">
              <a:spcBef>
                <a:spcPct val="20000"/>
              </a:spcBef>
              <a:defRPr/>
            </a:pPr>
            <a:r>
              <a:rPr lang="zh-CN" altLang="en-US" sz="1600" b="1" dirty="0">
                <a:solidFill>
                  <a:schemeClr val="accent2">
                    <a:lumMod val="60000"/>
                    <a:lumOff val="40000"/>
                  </a:schemeClr>
                </a:solidFill>
              </a:rPr>
              <a:t>世界知识和常识</a:t>
            </a:r>
            <a:endParaRPr lang="en-US" altLang="zh-CN" sz="1600" b="1" dirty="0">
              <a:solidFill>
                <a:schemeClr val="accent2">
                  <a:lumMod val="60000"/>
                  <a:lumOff val="40000"/>
                </a:schemeClr>
              </a:solidFill>
            </a:endParaRPr>
          </a:p>
          <a:p>
            <a:pPr defTabSz="1219170">
              <a:spcBef>
                <a:spcPct val="20000"/>
              </a:spcBef>
              <a:defRPr/>
            </a:pPr>
            <a:r>
              <a:rPr lang="zh-CN" altLang="en-US" sz="1600" b="1" dirty="0">
                <a:solidFill>
                  <a:schemeClr val="tx1">
                    <a:lumMod val="95000"/>
                    <a:lumOff val="5000"/>
                  </a:schemeClr>
                </a:solidFill>
              </a:rPr>
              <a:t>人类在语言交流中经常依赖于世界知识和常识</a:t>
            </a:r>
            <a:endParaRPr lang="en-US" altLang="zh-CN" sz="1600" b="1" dirty="0">
              <a:solidFill>
                <a:schemeClr val="tx1">
                  <a:lumMod val="95000"/>
                  <a:lumOff val="5000"/>
                </a:schemeClr>
              </a:solidFill>
            </a:endParaRPr>
          </a:p>
          <a:p>
            <a:pPr defTabSz="1219170">
              <a:spcBef>
                <a:spcPct val="20000"/>
              </a:spcBef>
              <a:defRPr/>
            </a:pPr>
            <a:r>
              <a:rPr lang="zh-CN" altLang="en-US" sz="1600" b="1" dirty="0">
                <a:solidFill>
                  <a:schemeClr val="tx1">
                    <a:lumMod val="95000"/>
                    <a:lumOff val="5000"/>
                  </a:schemeClr>
                </a:solidFill>
              </a:rPr>
              <a:t>即我们对世界的认知和经验</a:t>
            </a:r>
            <a:endParaRPr lang="en-US" sz="1600" b="1" dirty="0">
              <a:solidFill>
                <a:schemeClr val="tx1">
                  <a:lumMod val="95000"/>
                  <a:lumOff val="5000"/>
                </a:schemeClr>
              </a:solidFill>
            </a:endParaRPr>
          </a:p>
          <a:p>
            <a:pPr defTabSz="1219170">
              <a:spcBef>
                <a:spcPct val="20000"/>
              </a:spcBef>
              <a:defRPr/>
            </a:pPr>
            <a:r>
              <a:rPr lang="zh-CN" altLang="en-US" sz="1333" dirty="0">
                <a:solidFill>
                  <a:schemeClr val="tx1">
                    <a:lumMod val="95000"/>
                    <a:lumOff val="5000"/>
                  </a:schemeClr>
                </a:solidFill>
              </a:rPr>
              <a:t>当我们说</a:t>
            </a:r>
            <a:r>
              <a:rPr lang="en-US" altLang="zh-CN" sz="1333" dirty="0">
                <a:solidFill>
                  <a:schemeClr val="tx1">
                    <a:lumMod val="95000"/>
                    <a:lumOff val="5000"/>
                  </a:schemeClr>
                </a:solidFill>
              </a:rPr>
              <a:t>"</a:t>
            </a:r>
            <a:r>
              <a:rPr lang="zh-CN" altLang="en-US" sz="1333" dirty="0">
                <a:solidFill>
                  <a:schemeClr val="tx1">
                    <a:lumMod val="95000"/>
                    <a:lumOff val="5000"/>
                  </a:schemeClr>
                </a:solidFill>
              </a:rPr>
              <a:t>我要花</a:t>
            </a:r>
            <a:r>
              <a:rPr lang="en-US" altLang="zh-CN" sz="1333" dirty="0">
                <a:solidFill>
                  <a:schemeClr val="tx1">
                    <a:lumMod val="95000"/>
                    <a:lumOff val="5000"/>
                  </a:schemeClr>
                </a:solidFill>
              </a:rPr>
              <a:t>30</a:t>
            </a:r>
            <a:r>
              <a:rPr lang="zh-CN" altLang="en-US" sz="1333" dirty="0">
                <a:solidFill>
                  <a:schemeClr val="tx1">
                    <a:lumMod val="95000"/>
                    <a:lumOff val="5000"/>
                  </a:schemeClr>
                </a:solidFill>
              </a:rPr>
              <a:t>元去伦敦看电影</a:t>
            </a:r>
            <a:r>
              <a:rPr lang="en-US" altLang="zh-CN" sz="1333" dirty="0">
                <a:solidFill>
                  <a:schemeClr val="tx1">
                    <a:lumMod val="95000"/>
                    <a:lumOff val="5000"/>
                  </a:schemeClr>
                </a:solidFill>
              </a:rPr>
              <a:t>"</a:t>
            </a:r>
            <a:r>
              <a:rPr lang="zh-CN" altLang="en-US" sz="1333" dirty="0">
                <a:solidFill>
                  <a:schemeClr val="tx1">
                    <a:lumMod val="95000"/>
                    <a:lumOff val="5000"/>
                  </a:schemeClr>
                </a:solidFill>
              </a:rPr>
              <a:t>时</a:t>
            </a:r>
            <a:endParaRPr lang="en-US" altLang="zh-CN" sz="1333" dirty="0">
              <a:solidFill>
                <a:schemeClr val="tx1">
                  <a:lumMod val="95000"/>
                  <a:lumOff val="5000"/>
                </a:schemeClr>
              </a:solidFill>
            </a:endParaRPr>
          </a:p>
          <a:p>
            <a:pPr defTabSz="1219170">
              <a:spcBef>
                <a:spcPct val="20000"/>
              </a:spcBef>
              <a:defRPr/>
            </a:pPr>
            <a:r>
              <a:rPr lang="zh-CN" altLang="en-US" sz="1333" dirty="0">
                <a:solidFill>
                  <a:schemeClr val="tx1">
                    <a:lumMod val="95000"/>
                    <a:lumOff val="5000"/>
                  </a:schemeClr>
                </a:solidFill>
              </a:rPr>
              <a:t>我们知道电影是什么</a:t>
            </a:r>
            <a:endParaRPr lang="en-US" altLang="zh-CN" sz="1333" dirty="0">
              <a:solidFill>
                <a:schemeClr val="tx1">
                  <a:lumMod val="95000"/>
                  <a:lumOff val="5000"/>
                </a:schemeClr>
              </a:solidFill>
            </a:endParaRPr>
          </a:p>
          <a:p>
            <a:pPr defTabSz="1219170">
              <a:spcBef>
                <a:spcPct val="20000"/>
              </a:spcBef>
              <a:defRPr/>
            </a:pPr>
            <a:r>
              <a:rPr lang="zh-CN" altLang="en-US" sz="1333" dirty="0">
                <a:solidFill>
                  <a:schemeClr val="tx1">
                    <a:lumMod val="95000"/>
                    <a:lumOff val="5000"/>
                  </a:schemeClr>
                </a:solidFill>
              </a:rPr>
              <a:t>知道伦敦是个地名</a:t>
            </a:r>
            <a:endParaRPr lang="en-US" altLang="zh-CN" sz="1333" dirty="0">
              <a:solidFill>
                <a:schemeClr val="tx1">
                  <a:lumMod val="95000"/>
                  <a:lumOff val="5000"/>
                </a:schemeClr>
              </a:solidFill>
            </a:endParaRPr>
          </a:p>
          <a:p>
            <a:pPr defTabSz="1219170">
              <a:spcBef>
                <a:spcPct val="20000"/>
              </a:spcBef>
              <a:defRPr/>
            </a:pPr>
            <a:r>
              <a:rPr lang="zh-CN" altLang="en-US" sz="1333" dirty="0">
                <a:solidFill>
                  <a:schemeClr val="tx1">
                    <a:lumMod val="95000"/>
                    <a:lumOff val="5000"/>
                  </a:schemeClr>
                </a:solidFill>
              </a:rPr>
              <a:t>知道</a:t>
            </a:r>
            <a:r>
              <a:rPr lang="en-US" altLang="zh-CN" sz="1333" dirty="0">
                <a:solidFill>
                  <a:schemeClr val="tx1">
                    <a:lumMod val="95000"/>
                    <a:lumOff val="5000"/>
                  </a:schemeClr>
                </a:solidFill>
              </a:rPr>
              <a:t>30</a:t>
            </a:r>
            <a:r>
              <a:rPr lang="zh-CN" altLang="en-US" sz="1333" dirty="0">
                <a:solidFill>
                  <a:schemeClr val="tx1">
                    <a:lumMod val="95000"/>
                    <a:lumOff val="5000"/>
                  </a:schemeClr>
                </a:solidFill>
              </a:rPr>
              <a:t>是个数字而元是货币单位</a:t>
            </a:r>
            <a:endParaRPr lang="en-US" sz="1333" dirty="0">
              <a:solidFill>
                <a:schemeClr val="tx1">
                  <a:lumMod val="95000"/>
                  <a:lumOff val="5000"/>
                </a:schemeClr>
              </a:solidFill>
            </a:endParaRPr>
          </a:p>
        </p:txBody>
      </p:sp>
      <p:sp>
        <p:nvSpPr>
          <p:cNvPr id="15" name="TextBox 30">
            <a:extLst>
              <a:ext uri="{FF2B5EF4-FFF2-40B4-BE49-F238E27FC236}">
                <a16:creationId xmlns:a16="http://schemas.microsoft.com/office/drawing/2014/main" id="{29934F0F-B88F-4D5B-8B57-77A64AFF3144}"/>
              </a:ext>
            </a:extLst>
          </p:cNvPr>
          <p:cNvSpPr txBox="1"/>
          <p:nvPr/>
        </p:nvSpPr>
        <p:spPr>
          <a:xfrm>
            <a:off x="406105" y="1916442"/>
            <a:ext cx="4197325" cy="1034001"/>
          </a:xfrm>
          <a:prstGeom prst="rect">
            <a:avLst/>
          </a:prstGeom>
          <a:noFill/>
        </p:spPr>
        <p:txBody>
          <a:bodyPr wrap="square" lIns="0" tIns="0" rIns="0" bIns="0" rtlCol="0" anchor="t">
            <a:spAutoFit/>
          </a:bodyPr>
          <a:lstStyle/>
          <a:p>
            <a:pPr algn="r" defTabSz="1219170">
              <a:spcBef>
                <a:spcPct val="20000"/>
              </a:spcBef>
              <a:defRPr/>
            </a:pPr>
            <a:r>
              <a:rPr lang="zh-CN" altLang="en-US" sz="1600" b="1" dirty="0">
                <a:solidFill>
                  <a:schemeClr val="accent2">
                    <a:lumMod val="60000"/>
                    <a:lumOff val="40000"/>
                  </a:schemeClr>
                </a:solidFill>
              </a:rPr>
              <a:t>多样性和灵活性</a:t>
            </a:r>
            <a:endParaRPr lang="en-US" altLang="zh-CN" sz="1600" b="1" dirty="0">
              <a:solidFill>
                <a:schemeClr val="accent2">
                  <a:lumMod val="60000"/>
                  <a:lumOff val="40000"/>
                </a:schemeClr>
              </a:solidFill>
            </a:endParaRPr>
          </a:p>
          <a:p>
            <a:pPr algn="r" defTabSz="1219170">
              <a:spcBef>
                <a:spcPct val="20000"/>
              </a:spcBef>
              <a:defRPr/>
            </a:pPr>
            <a:r>
              <a:rPr lang="zh-CN" altLang="en-US" sz="1600" b="1" dirty="0">
                <a:solidFill>
                  <a:schemeClr val="tx1">
                    <a:lumMod val="95000"/>
                    <a:lumOff val="5000"/>
                  </a:schemeClr>
                </a:solidFill>
              </a:rPr>
              <a:t>包括语法、词汇、语义、上下文等方面</a:t>
            </a:r>
            <a:r>
              <a:rPr lang="en-US" sz="1600" b="1" dirty="0">
                <a:solidFill>
                  <a:schemeClr val="tx1">
                    <a:lumMod val="95000"/>
                    <a:lumOff val="5000"/>
                  </a:schemeClr>
                </a:solidFill>
              </a:rPr>
              <a:t> </a:t>
            </a:r>
          </a:p>
          <a:p>
            <a:pPr algn="r" defTabSz="1219170">
              <a:spcBef>
                <a:spcPct val="20000"/>
              </a:spcBef>
              <a:defRPr/>
            </a:pPr>
            <a:r>
              <a:rPr lang="zh-CN" altLang="en-US" sz="1333" dirty="0">
                <a:solidFill>
                  <a:schemeClr val="tx1">
                    <a:lumMod val="95000"/>
                    <a:lumOff val="5000"/>
                  </a:schemeClr>
                </a:solidFill>
              </a:rPr>
              <a:t>“他被杀死了” </a:t>
            </a:r>
            <a:r>
              <a:rPr lang="en-US" altLang="zh-CN" sz="1333" dirty="0">
                <a:solidFill>
                  <a:schemeClr val="tx1">
                    <a:lumMod val="95000"/>
                    <a:lumOff val="5000"/>
                  </a:schemeClr>
                </a:solidFill>
              </a:rPr>
              <a:t>&amp;</a:t>
            </a:r>
            <a:r>
              <a:rPr lang="zh-CN" altLang="en-US" sz="1333" dirty="0">
                <a:solidFill>
                  <a:schemeClr val="tx1">
                    <a:lumMod val="95000"/>
                    <a:lumOff val="5000"/>
                  </a:schemeClr>
                </a:solidFill>
              </a:rPr>
              <a:t>“笑死我了”的死</a:t>
            </a:r>
            <a:endParaRPr lang="en-US" altLang="zh-CN" sz="1333" dirty="0">
              <a:solidFill>
                <a:schemeClr val="tx1">
                  <a:lumMod val="95000"/>
                  <a:lumOff val="5000"/>
                </a:schemeClr>
              </a:solidFill>
            </a:endParaRPr>
          </a:p>
          <a:p>
            <a:pPr algn="r" defTabSz="1219170">
              <a:spcBef>
                <a:spcPct val="20000"/>
              </a:spcBef>
              <a:defRPr/>
            </a:pPr>
            <a:r>
              <a:rPr lang="zh-CN" altLang="en-US" sz="1333" dirty="0">
                <a:solidFill>
                  <a:schemeClr val="tx1">
                    <a:lumMod val="95000"/>
                    <a:lumOff val="5000"/>
                  </a:schemeClr>
                </a:solidFill>
              </a:rPr>
              <a:t>“潘帕斯雄鹰真是这场盛典中的一匹黑马”</a:t>
            </a:r>
            <a:endParaRPr lang="en-US" sz="1333" dirty="0">
              <a:solidFill>
                <a:schemeClr val="tx1">
                  <a:lumMod val="95000"/>
                  <a:lumOff val="5000"/>
                </a:schemeClr>
              </a:solidFill>
            </a:endParaRPr>
          </a:p>
        </p:txBody>
      </p:sp>
      <p:sp>
        <p:nvSpPr>
          <p:cNvPr id="16" name="TextBox 30">
            <a:extLst>
              <a:ext uri="{FF2B5EF4-FFF2-40B4-BE49-F238E27FC236}">
                <a16:creationId xmlns:a16="http://schemas.microsoft.com/office/drawing/2014/main" id="{5F9C409E-F90D-4023-BC9E-115B7C1727C2}"/>
              </a:ext>
            </a:extLst>
          </p:cNvPr>
          <p:cNvSpPr txBox="1"/>
          <p:nvPr/>
        </p:nvSpPr>
        <p:spPr>
          <a:xfrm>
            <a:off x="0" y="4832634"/>
            <a:ext cx="4603431" cy="1034001"/>
          </a:xfrm>
          <a:prstGeom prst="rect">
            <a:avLst/>
          </a:prstGeom>
          <a:noFill/>
        </p:spPr>
        <p:txBody>
          <a:bodyPr wrap="square" lIns="0" tIns="0" rIns="0" bIns="0" rtlCol="0" anchor="t">
            <a:spAutoFit/>
          </a:bodyPr>
          <a:lstStyle/>
          <a:p>
            <a:pPr algn="r" defTabSz="1219170">
              <a:spcBef>
                <a:spcPct val="20000"/>
              </a:spcBef>
              <a:defRPr/>
            </a:pPr>
            <a:r>
              <a:rPr lang="zh-CN" altLang="en-US" sz="1600" b="1" dirty="0">
                <a:solidFill>
                  <a:schemeClr val="accent2">
                    <a:lumMod val="60000"/>
                    <a:lumOff val="40000"/>
                  </a:schemeClr>
                </a:solidFill>
              </a:rPr>
              <a:t>上下文依赖性</a:t>
            </a:r>
            <a:endParaRPr lang="en-US" altLang="zh-CN" sz="1600" b="1" dirty="0">
              <a:solidFill>
                <a:schemeClr val="accent2">
                  <a:lumMod val="60000"/>
                  <a:lumOff val="40000"/>
                </a:schemeClr>
              </a:solidFill>
            </a:endParaRPr>
          </a:p>
          <a:p>
            <a:pPr algn="r" defTabSz="1219170">
              <a:spcBef>
                <a:spcPct val="20000"/>
              </a:spcBef>
              <a:defRPr/>
            </a:pPr>
            <a:r>
              <a:rPr lang="zh-CN" altLang="en-US" sz="1600" b="1" dirty="0">
                <a:solidFill>
                  <a:schemeClr val="tx1">
                    <a:lumMod val="95000"/>
                    <a:lumOff val="5000"/>
                  </a:schemeClr>
                </a:solidFill>
              </a:rPr>
              <a:t>人类自然语言中的表达通常依赖于上下文信息</a:t>
            </a:r>
            <a:endParaRPr lang="en-US" sz="1600" b="1" dirty="0">
              <a:solidFill>
                <a:schemeClr val="tx1">
                  <a:lumMod val="95000"/>
                  <a:lumOff val="5000"/>
                </a:schemeClr>
              </a:solidFill>
            </a:endParaRPr>
          </a:p>
          <a:p>
            <a:pPr algn="r" defTabSz="1219170">
              <a:spcBef>
                <a:spcPct val="20000"/>
              </a:spcBef>
              <a:defRPr/>
            </a:pPr>
            <a:r>
              <a:rPr lang="zh-CN" altLang="en-US" sz="1333" dirty="0">
                <a:solidFill>
                  <a:schemeClr val="tx1">
                    <a:lumMod val="95000"/>
                    <a:lumOff val="5000"/>
                  </a:schemeClr>
                </a:solidFill>
              </a:rPr>
              <a:t>尽管大多数时候</a:t>
            </a:r>
            <a:r>
              <a:rPr lang="en-US" sz="1333" dirty="0">
                <a:solidFill>
                  <a:schemeClr val="tx1">
                    <a:lumMod val="95000"/>
                    <a:lumOff val="5000"/>
                  </a:schemeClr>
                </a:solidFill>
              </a:rPr>
              <a:t>terribly</a:t>
            </a:r>
            <a:r>
              <a:rPr lang="zh-CN" altLang="en-US" sz="1333" dirty="0">
                <a:solidFill>
                  <a:schemeClr val="tx1">
                    <a:lumMod val="95000"/>
                    <a:lumOff val="5000"/>
                  </a:schemeClr>
                </a:solidFill>
              </a:rPr>
              <a:t>的意思是负面的</a:t>
            </a:r>
            <a:endParaRPr lang="en-US" altLang="zh-CN" sz="1333" dirty="0">
              <a:solidFill>
                <a:schemeClr val="tx1">
                  <a:lumMod val="95000"/>
                  <a:lumOff val="5000"/>
                </a:schemeClr>
              </a:solidFill>
            </a:endParaRPr>
          </a:p>
          <a:p>
            <a:pPr algn="r" defTabSz="1219170">
              <a:spcBef>
                <a:spcPct val="20000"/>
              </a:spcBef>
              <a:defRPr/>
            </a:pPr>
            <a:r>
              <a:rPr lang="zh-CN" altLang="en-US" sz="1333" dirty="0">
                <a:solidFill>
                  <a:schemeClr val="tx1">
                    <a:lumMod val="95000"/>
                    <a:lumOff val="5000"/>
                  </a:schemeClr>
                </a:solidFill>
              </a:rPr>
              <a:t>但</a:t>
            </a:r>
            <a:r>
              <a:rPr lang="en-US" sz="1333" dirty="0">
                <a:solidFill>
                  <a:schemeClr val="tx1">
                    <a:lumMod val="95000"/>
                    <a:lumOff val="5000"/>
                  </a:schemeClr>
                </a:solidFill>
              </a:rPr>
              <a:t>The movie is terribly exciting</a:t>
            </a:r>
            <a:r>
              <a:rPr lang="zh-CN" altLang="en-US" sz="1333" dirty="0">
                <a:solidFill>
                  <a:schemeClr val="tx1">
                    <a:lumMod val="95000"/>
                    <a:lumOff val="5000"/>
                  </a:schemeClr>
                </a:solidFill>
              </a:rPr>
              <a:t>中，</a:t>
            </a:r>
            <a:r>
              <a:rPr lang="en-US" sz="1333" dirty="0">
                <a:solidFill>
                  <a:schemeClr val="tx1">
                    <a:lumMod val="95000"/>
                    <a:lumOff val="5000"/>
                  </a:schemeClr>
                </a:solidFill>
              </a:rPr>
              <a:t>terribly</a:t>
            </a:r>
            <a:r>
              <a:rPr lang="zh-CN" altLang="en-US" sz="1333" dirty="0">
                <a:solidFill>
                  <a:schemeClr val="tx1">
                    <a:lumMod val="95000"/>
                    <a:lumOff val="5000"/>
                  </a:schemeClr>
                </a:solidFill>
              </a:rPr>
              <a:t>的意义就是积极的</a:t>
            </a:r>
            <a:endParaRPr lang="en-US" sz="1333" dirty="0">
              <a:solidFill>
                <a:schemeClr val="tx1">
                  <a:lumMod val="95000"/>
                  <a:lumOff val="5000"/>
                </a:schemeClr>
              </a:solidFill>
            </a:endParaRPr>
          </a:p>
        </p:txBody>
      </p:sp>
    </p:spTree>
    <p:extLst>
      <p:ext uri="{BB962C8B-B14F-4D97-AF65-F5344CB8AC3E}">
        <p14:creationId xmlns:p14="http://schemas.microsoft.com/office/powerpoint/2010/main" val="40057777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2661502" y="370111"/>
            <a:ext cx="6868995" cy="646331"/>
          </a:xfrm>
          <a:prstGeom prst="rect">
            <a:avLst/>
          </a:prstGeom>
          <a:noFill/>
        </p:spPr>
        <p:txBody>
          <a:bodyPr wrap="none" rtlCol="0">
            <a:spAutoFit/>
          </a:bodyPr>
          <a:lstStyle/>
          <a:p>
            <a:pPr algn="ctr"/>
            <a:r>
              <a:rPr lang="zh-CN" altLang="en-US" sz="3600" b="1" dirty="0">
                <a:solidFill>
                  <a:srgbClr val="828979"/>
                </a:solidFill>
              </a:rPr>
              <a:t>软提示的第一阶段：</a:t>
            </a:r>
            <a:r>
              <a:rPr lang="en-US" altLang="zh-CN" sz="3600" b="1" dirty="0">
                <a:solidFill>
                  <a:srgbClr val="828979"/>
                </a:solidFill>
              </a:rPr>
              <a:t>Prefix-Tuning</a:t>
            </a:r>
            <a:endParaRPr lang="zh-CN" altLang="en-US" sz="3600" b="1" dirty="0">
              <a:solidFill>
                <a:srgbClr val="828979"/>
              </a:solidFill>
            </a:endParaRPr>
          </a:p>
        </p:txBody>
      </p:sp>
      <p:sp>
        <p:nvSpPr>
          <p:cNvPr id="15" name="文本框 14">
            <a:extLst>
              <a:ext uri="{FF2B5EF4-FFF2-40B4-BE49-F238E27FC236}">
                <a16:creationId xmlns:a16="http://schemas.microsoft.com/office/drawing/2014/main" id="{37EBD51F-974A-C828-453E-13FB05DCF1C0}"/>
              </a:ext>
            </a:extLst>
          </p:cNvPr>
          <p:cNvSpPr txBox="1"/>
          <p:nvPr/>
        </p:nvSpPr>
        <p:spPr>
          <a:xfrm>
            <a:off x="4812490" y="102430"/>
            <a:ext cx="2159870" cy="369332"/>
          </a:xfrm>
          <a:prstGeom prst="rect">
            <a:avLst/>
          </a:prstGeom>
          <a:noFill/>
        </p:spPr>
        <p:txBody>
          <a:bodyPr wrap="square" rtlCol="0">
            <a:spAutoFit/>
          </a:bodyPr>
          <a:lstStyle/>
          <a:p>
            <a:pPr algn="ctr"/>
            <a:r>
              <a:rPr lang="zh-CN" altLang="en-US" dirty="0">
                <a:solidFill>
                  <a:srgbClr val="7C6250"/>
                </a:solidFill>
              </a:rPr>
              <a:t>软提示的生成方法</a:t>
            </a:r>
            <a:endParaRPr lang="en-US" altLang="zh-CN" dirty="0">
              <a:solidFill>
                <a:srgbClr val="7C6250"/>
              </a:solidFill>
            </a:endParaRPr>
          </a:p>
        </p:txBody>
      </p:sp>
      <p:sp>
        <p:nvSpPr>
          <p:cNvPr id="6" name="文本框 5">
            <a:extLst>
              <a:ext uri="{FF2B5EF4-FFF2-40B4-BE49-F238E27FC236}">
                <a16:creationId xmlns:a16="http://schemas.microsoft.com/office/drawing/2014/main" id="{3D7B0F11-73B5-662D-7393-6FB3A6DE722A}"/>
              </a:ext>
            </a:extLst>
          </p:cNvPr>
          <p:cNvSpPr txBox="1"/>
          <p:nvPr/>
        </p:nvSpPr>
        <p:spPr>
          <a:xfrm>
            <a:off x="5892425" y="1115643"/>
            <a:ext cx="6299575" cy="3539430"/>
          </a:xfrm>
          <a:prstGeom prst="rect">
            <a:avLst/>
          </a:prstGeom>
          <a:noFill/>
        </p:spPr>
        <p:txBody>
          <a:bodyPr wrap="square" rtlCol="0">
            <a:spAutoFit/>
          </a:bodyPr>
          <a:lstStyle/>
          <a:p>
            <a:pPr marL="342900" indent="-342900">
              <a:buFont typeface="Arial" panose="020B0604020202020204" pitchFamily="34" charset="0"/>
              <a:buChar char="•"/>
            </a:pPr>
            <a:r>
              <a:rPr lang="en-US" altLang="zh-CN" sz="1600" dirty="0"/>
              <a:t>Prefix-Tuning</a:t>
            </a:r>
            <a:r>
              <a:rPr lang="zh-CN" altLang="en-US" sz="1600" dirty="0"/>
              <a:t>（前缀微调）是一种将连续的特定任务向量序列预加到输入之前的方法，通过在模型的输入前添加一个可训练的前缀（</a:t>
            </a:r>
            <a:r>
              <a:rPr lang="en-US" altLang="zh-CN" sz="1600" dirty="0"/>
              <a:t>prefix</a:t>
            </a:r>
            <a:r>
              <a:rPr lang="zh-CN" altLang="en-US" sz="1600" dirty="0"/>
              <a:t>），来调整模型的行为</a:t>
            </a:r>
            <a:endParaRPr lang="en-US" altLang="zh-CN" sz="1600" dirty="0"/>
          </a:p>
          <a:p>
            <a:pPr marL="342900" indent="-342900">
              <a:buFont typeface="Arial" panose="020B0604020202020204" pitchFamily="34" charset="0"/>
              <a:buChar char="•"/>
            </a:pPr>
            <a:endParaRPr lang="en-US" altLang="zh-CN" sz="1600" dirty="0"/>
          </a:p>
          <a:p>
            <a:pPr marL="342900" indent="-342900">
              <a:buFont typeface="Arial" panose="020B0604020202020204" pitchFamily="34" charset="0"/>
              <a:buChar char="•"/>
            </a:pPr>
            <a:r>
              <a:rPr lang="zh-CN" altLang="en-US" sz="1600" dirty="0"/>
              <a:t>参考左图，在</a:t>
            </a:r>
            <a:r>
              <a:rPr lang="en-US" altLang="zh-CN" sz="1600" dirty="0"/>
              <a:t>Prefix Tuning</a:t>
            </a:r>
            <a:r>
              <a:rPr lang="zh-CN" altLang="en-US" sz="1600" dirty="0"/>
              <a:t>中，模型的结构被略微的调整，它在</a:t>
            </a:r>
            <a:r>
              <a:rPr lang="en-US" altLang="zh-CN" sz="1600" dirty="0"/>
              <a:t>input</a:t>
            </a:r>
            <a:r>
              <a:rPr lang="zh-CN" altLang="en-US" sz="1600" dirty="0"/>
              <a:t>和每个</a:t>
            </a:r>
            <a:r>
              <a:rPr lang="en-US" altLang="zh-CN" sz="1600" dirty="0" err="1"/>
              <a:t>hiddern</a:t>
            </a:r>
            <a:r>
              <a:rPr lang="en-US" altLang="zh-CN" sz="1600" dirty="0"/>
              <a:t> layer</a:t>
            </a:r>
            <a:r>
              <a:rPr lang="zh-CN" altLang="en-US" sz="1600" dirty="0"/>
              <a:t>前都加入了一个参数可调的前缀。前缀是可训练的，而后缀（预训练模型原有的结构）的参数通常是冻结的</a:t>
            </a:r>
            <a:endParaRPr lang="en-US" altLang="zh-CN" sz="1600" dirty="0"/>
          </a:p>
          <a:p>
            <a:pPr marL="342900" indent="-342900">
              <a:buFont typeface="Arial" panose="020B0604020202020204" pitchFamily="34" charset="0"/>
              <a:buChar char="•"/>
            </a:pPr>
            <a:endParaRPr lang="en-US" altLang="zh-CN" sz="1600" dirty="0"/>
          </a:p>
          <a:p>
            <a:pPr marL="342900" indent="-342900">
              <a:buFont typeface="Arial" panose="020B0604020202020204" pitchFamily="34" charset="0"/>
              <a:buChar char="•"/>
            </a:pPr>
            <a:r>
              <a:rPr lang="en-US" altLang="zh-CN" sz="1600" dirty="0"/>
              <a:t>Prefix Tuning</a:t>
            </a:r>
            <a:r>
              <a:rPr lang="zh-CN" altLang="en-US" sz="1600" dirty="0"/>
              <a:t>与传统的</a:t>
            </a:r>
            <a:r>
              <a:rPr lang="en-US" altLang="zh-CN" sz="1600" dirty="0"/>
              <a:t>Fine-tuning</a:t>
            </a:r>
            <a:r>
              <a:rPr lang="zh-CN" altLang="en-US" sz="1600" dirty="0"/>
              <a:t>方法不同，它只需要微调前缀的参数，而不需要微调整个模型。因此，它可以被看作是一种更轻量级的</a:t>
            </a:r>
            <a:r>
              <a:rPr lang="en-US" altLang="zh-CN" sz="1600" dirty="0"/>
              <a:t>Fine-tuning</a:t>
            </a:r>
            <a:r>
              <a:rPr lang="zh-CN" altLang="en-US" sz="1600" dirty="0"/>
              <a:t>方法</a:t>
            </a:r>
            <a:endParaRPr lang="en-US" altLang="zh-CN" sz="1600" dirty="0"/>
          </a:p>
          <a:p>
            <a:pPr marL="342900" indent="-342900">
              <a:buFont typeface="Arial" panose="020B0604020202020204" pitchFamily="34" charset="0"/>
              <a:buChar char="•"/>
            </a:pPr>
            <a:endParaRPr lang="en-US" altLang="zh-CN" sz="1600" dirty="0"/>
          </a:p>
          <a:p>
            <a:pPr marL="342900" indent="-342900">
              <a:buFont typeface="Arial" panose="020B0604020202020204" pitchFamily="34" charset="0"/>
              <a:buChar char="•"/>
            </a:pPr>
            <a:r>
              <a:rPr lang="zh-CN" altLang="en-US" sz="1600" dirty="0"/>
              <a:t>为什么说这个方法其实就是一种软提示呢？</a:t>
            </a:r>
            <a:endParaRPr lang="en-US" altLang="zh-CN" sz="1600" dirty="0"/>
          </a:p>
        </p:txBody>
      </p:sp>
      <p:pic>
        <p:nvPicPr>
          <p:cNvPr id="14" name="图片 13" descr="图片包含 图表&#10;&#10;描述已自动生成">
            <a:extLst>
              <a:ext uri="{FF2B5EF4-FFF2-40B4-BE49-F238E27FC236}">
                <a16:creationId xmlns:a16="http://schemas.microsoft.com/office/drawing/2014/main" id="{39C3E020-7CBC-589C-3BA4-DB7CFEFF6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5643"/>
            <a:ext cx="5700156" cy="4310743"/>
          </a:xfrm>
          <a:prstGeom prst="rect">
            <a:avLst/>
          </a:prstGeom>
        </p:spPr>
      </p:pic>
      <p:sp>
        <p:nvSpPr>
          <p:cNvPr id="17" name="文本框 16">
            <a:extLst>
              <a:ext uri="{FF2B5EF4-FFF2-40B4-BE49-F238E27FC236}">
                <a16:creationId xmlns:a16="http://schemas.microsoft.com/office/drawing/2014/main" id="{13BE2F2F-6B85-4C8D-23D5-D78E6AB3BBD9}"/>
              </a:ext>
            </a:extLst>
          </p:cNvPr>
          <p:cNvSpPr txBox="1"/>
          <p:nvPr/>
        </p:nvSpPr>
        <p:spPr>
          <a:xfrm>
            <a:off x="0" y="5426386"/>
            <a:ext cx="11173097"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sz="1800" dirty="0"/>
              <a:t>这是因为，前缀的那些稠密的向量们（姑且称之为任务向量），它其实就是一种</a:t>
            </a:r>
            <a:r>
              <a:rPr lang="en-US" altLang="zh-CN" sz="1800" dirty="0"/>
              <a:t>Prompt</a:t>
            </a:r>
            <a:r>
              <a:rPr lang="zh-CN" altLang="en-US" sz="1800" dirty="0"/>
              <a:t>，意图是告诉模型现在该去做什么任务了，只不过用的不是自然语言，而是人类看不懂的一大串数字而已。它其实和前面参数高效微调</a:t>
            </a:r>
            <a:r>
              <a:rPr lang="en-US" altLang="zh-CN" sz="1800" dirty="0"/>
              <a:t>PEFT</a:t>
            </a:r>
            <a:r>
              <a:rPr lang="zh-CN" altLang="en-US" sz="1800" dirty="0"/>
              <a:t>中提到的</a:t>
            </a:r>
            <a:r>
              <a:rPr lang="en-US" altLang="zh-CN" sz="1800" dirty="0"/>
              <a:t>Adapter</a:t>
            </a:r>
            <a:r>
              <a:rPr lang="zh-CN" altLang="en-US" sz="1800" dirty="0"/>
              <a:t>的思路很像，都是增加额外参数的思路；但它不在模型的最后一层做一个全连接，而是在模型的嵌入层的时候就把一段特定的任务向量拼接给输入的词序列</a:t>
            </a:r>
          </a:p>
        </p:txBody>
      </p:sp>
    </p:spTree>
    <p:extLst>
      <p:ext uri="{BB962C8B-B14F-4D97-AF65-F5344CB8AC3E}">
        <p14:creationId xmlns:p14="http://schemas.microsoft.com/office/powerpoint/2010/main" val="26115458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1577519" y="370111"/>
            <a:ext cx="9036961" cy="1200329"/>
          </a:xfrm>
          <a:prstGeom prst="rect">
            <a:avLst/>
          </a:prstGeom>
          <a:noFill/>
        </p:spPr>
        <p:txBody>
          <a:bodyPr wrap="none" rtlCol="0">
            <a:spAutoFit/>
          </a:bodyPr>
          <a:lstStyle/>
          <a:p>
            <a:pPr algn="ctr"/>
            <a:r>
              <a:rPr lang="zh-CN" altLang="en-US" sz="3600" b="1" dirty="0">
                <a:solidFill>
                  <a:srgbClr val="828979"/>
                </a:solidFill>
              </a:rPr>
              <a:t>对前缀精调的第一次简化</a:t>
            </a:r>
            <a:endParaRPr lang="en-US" altLang="zh-CN" sz="3600" b="1" dirty="0">
              <a:solidFill>
                <a:srgbClr val="828979"/>
              </a:solidFill>
            </a:endParaRPr>
          </a:p>
          <a:p>
            <a:pPr algn="ctr"/>
            <a:r>
              <a:rPr lang="en-US" altLang="zh-CN" sz="3600" b="1" dirty="0">
                <a:solidFill>
                  <a:srgbClr val="828979"/>
                </a:solidFill>
              </a:rPr>
              <a:t>P-Tuning</a:t>
            </a:r>
            <a:r>
              <a:rPr lang="zh-CN" altLang="en-US" sz="3600" b="1" dirty="0">
                <a:solidFill>
                  <a:srgbClr val="828979"/>
                </a:solidFill>
              </a:rPr>
              <a:t>（ </a:t>
            </a:r>
            <a:r>
              <a:rPr lang="en-US" altLang="zh-CN" sz="3600" b="1" dirty="0">
                <a:solidFill>
                  <a:srgbClr val="828979"/>
                </a:solidFill>
              </a:rPr>
              <a:t>Hard-Soft Prompt Hybrid Tuning</a:t>
            </a:r>
            <a:r>
              <a:rPr lang="zh-CN" altLang="en-US" sz="3600" b="1" dirty="0">
                <a:solidFill>
                  <a:srgbClr val="828979"/>
                </a:solidFill>
              </a:rPr>
              <a:t>）</a:t>
            </a:r>
          </a:p>
        </p:txBody>
      </p:sp>
      <p:sp>
        <p:nvSpPr>
          <p:cNvPr id="15" name="文本框 14">
            <a:extLst>
              <a:ext uri="{FF2B5EF4-FFF2-40B4-BE49-F238E27FC236}">
                <a16:creationId xmlns:a16="http://schemas.microsoft.com/office/drawing/2014/main" id="{37EBD51F-974A-C828-453E-13FB05DCF1C0}"/>
              </a:ext>
            </a:extLst>
          </p:cNvPr>
          <p:cNvSpPr txBox="1"/>
          <p:nvPr/>
        </p:nvSpPr>
        <p:spPr>
          <a:xfrm>
            <a:off x="4812490" y="102430"/>
            <a:ext cx="2159870" cy="369332"/>
          </a:xfrm>
          <a:prstGeom prst="rect">
            <a:avLst/>
          </a:prstGeom>
          <a:noFill/>
        </p:spPr>
        <p:txBody>
          <a:bodyPr wrap="square" rtlCol="0">
            <a:spAutoFit/>
          </a:bodyPr>
          <a:lstStyle/>
          <a:p>
            <a:pPr algn="ctr"/>
            <a:r>
              <a:rPr lang="zh-CN" altLang="en-US" dirty="0">
                <a:solidFill>
                  <a:srgbClr val="7C6250"/>
                </a:solidFill>
              </a:rPr>
              <a:t>软提示的生成方法</a:t>
            </a:r>
            <a:endParaRPr lang="en-US" altLang="zh-CN" dirty="0">
              <a:solidFill>
                <a:srgbClr val="7C6250"/>
              </a:solidFill>
            </a:endParaRPr>
          </a:p>
        </p:txBody>
      </p:sp>
      <p:sp>
        <p:nvSpPr>
          <p:cNvPr id="3" name="TextBox 30">
            <a:extLst>
              <a:ext uri="{FF2B5EF4-FFF2-40B4-BE49-F238E27FC236}">
                <a16:creationId xmlns:a16="http://schemas.microsoft.com/office/drawing/2014/main" id="{8396A425-9439-DC26-BCC1-E64B4E7608E1}"/>
              </a:ext>
            </a:extLst>
          </p:cNvPr>
          <p:cNvSpPr txBox="1"/>
          <p:nvPr/>
        </p:nvSpPr>
        <p:spPr>
          <a:xfrm>
            <a:off x="652010" y="1570440"/>
            <a:ext cx="10480830"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软硬混合的提示调优指的是在离散的硬提示（构成的嵌入张量）中插入一些可以微调的任务嵌入</a:t>
            </a:r>
            <a:endParaRPr lang="en-US" altLang="zh-CN" b="1" dirty="0">
              <a:solidFill>
                <a:schemeClr val="tx1">
                  <a:lumMod val="95000"/>
                  <a:lumOff val="5000"/>
                </a:schemeClr>
              </a:solidFill>
            </a:endParaRPr>
          </a:p>
        </p:txBody>
      </p:sp>
      <p:pic>
        <p:nvPicPr>
          <p:cNvPr id="5" name="图片 4" descr="图示&#10;&#10;描述已自动生成">
            <a:extLst>
              <a:ext uri="{FF2B5EF4-FFF2-40B4-BE49-F238E27FC236}">
                <a16:creationId xmlns:a16="http://schemas.microsoft.com/office/drawing/2014/main" id="{5B9CE5EF-1E45-F7B1-67DC-24E86B5D3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9762"/>
            <a:ext cx="12192000" cy="3038475"/>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9F61C5A-BDD0-9850-DF8D-45CF2AFC07D3}"/>
                  </a:ext>
                </a:extLst>
              </p:cNvPr>
              <p:cNvSpPr txBox="1"/>
              <p:nvPr/>
            </p:nvSpPr>
            <p:spPr>
              <a:xfrm>
                <a:off x="652010" y="4948237"/>
                <a:ext cx="10371908" cy="1708160"/>
              </a:xfrm>
              <a:prstGeom prst="rect">
                <a:avLst/>
              </a:prstGeom>
              <a:noFill/>
            </p:spPr>
            <p:txBody>
              <a:bodyPr wrap="square" rtlCol="0">
                <a:spAutoFit/>
              </a:bodyPr>
              <a:lstStyle/>
              <a:p>
                <a:pPr marL="342900" indent="-342900">
                  <a:buAutoNum type="arabicPeriod"/>
                </a:pPr>
                <a:r>
                  <a:rPr lang="zh-CN" altLang="en-US" sz="1500" dirty="0"/>
                  <a:t>输入一个句子，以及预先设计的一个离散的模板。以输入“</a:t>
                </a:r>
                <a:r>
                  <a:rPr lang="en-US" altLang="zh-CN" sz="1500" dirty="0"/>
                  <a:t>The Disney film is good!”</a:t>
                </a:r>
                <a:r>
                  <a:rPr lang="zh-CN" altLang="en-US" sz="1500" dirty="0"/>
                  <a:t>、模版：</a:t>
                </a:r>
                <a:r>
                  <a:rPr lang="en-US" altLang="zh-CN" sz="1500" dirty="0"/>
                  <a:t>[X],it was [Z]</a:t>
                </a:r>
                <a:r>
                  <a:rPr lang="zh-CN" altLang="en-US" sz="1500" dirty="0"/>
                  <a:t>为例，于是会有：</a:t>
                </a:r>
                <a:r>
                  <a:rPr lang="en-US" altLang="zh-CN" sz="1500" dirty="0"/>
                  <a:t>The Disney film is good</a:t>
                </a:r>
                <a:r>
                  <a:rPr lang="zh-CN" altLang="en-US" sz="1500" dirty="0"/>
                  <a:t>！</a:t>
                </a:r>
                <a:r>
                  <a:rPr lang="en-US" altLang="zh-CN" sz="1500" dirty="0"/>
                  <a:t>It was [MASK].</a:t>
                </a:r>
              </a:p>
              <a:p>
                <a:pPr marL="342900" indent="-342900">
                  <a:buAutoNum type="arabicPeriod"/>
                </a:pPr>
                <a:r>
                  <a:rPr lang="en-US" altLang="zh-CN" sz="1500" dirty="0"/>
                  <a:t> </a:t>
                </a:r>
                <a:r>
                  <a:rPr lang="zh-CN" altLang="en-US" sz="1500" dirty="0"/>
                  <a:t>对输入的</a:t>
                </a:r>
                <a:r>
                  <a:rPr lang="en-US" altLang="zh-CN" sz="1500" dirty="0"/>
                  <a:t>template</a:t>
                </a:r>
                <a:r>
                  <a:rPr lang="zh-CN" altLang="en-US" sz="1500" dirty="0"/>
                  <a:t>中，挑选一个（或多个）</a:t>
                </a:r>
                <a:r>
                  <a:rPr lang="en-US" altLang="zh-CN" sz="1500" dirty="0"/>
                  <a:t>token</a:t>
                </a:r>
                <a:r>
                  <a:rPr lang="zh-CN" altLang="en-US" sz="1500" dirty="0"/>
                  <a:t>作为</a:t>
                </a:r>
                <a:r>
                  <a:rPr lang="en-US" altLang="zh-CN" sz="1500" dirty="0"/>
                  <a:t>pseudo token</a:t>
                </a:r>
                <a:r>
                  <a:rPr lang="zh-CN" altLang="en-US" sz="1500" dirty="0"/>
                  <a:t>：</a:t>
                </a:r>
                <a:r>
                  <a:rPr lang="en-US" altLang="zh-CN" sz="1500" dirty="0"/>
                  <a:t>The Disney film is good! [pseudo] was [MASK].</a:t>
                </a:r>
                <a:r>
                  <a:rPr lang="zh-CN" altLang="en-US" sz="1500" dirty="0"/>
                  <a:t>其初始化可以直接使用原本的</a:t>
                </a:r>
                <a:r>
                  <a:rPr lang="en-US" altLang="zh-CN" sz="1500" dirty="0"/>
                  <a:t>token embedding</a:t>
                </a:r>
              </a:p>
              <a:p>
                <a:pPr marL="342900" indent="-342900">
                  <a:buAutoNum type="arabicPeriod"/>
                </a:pPr>
                <a:r>
                  <a:rPr lang="zh-CN" altLang="en-US" sz="1500" dirty="0"/>
                  <a:t>对所有的</a:t>
                </a:r>
                <a:r>
                  <a:rPr lang="en-US" altLang="zh-CN" sz="1500" dirty="0"/>
                  <a:t>pseudo token </a:t>
                </a:r>
                <a14:m>
                  <m:oMath xmlns:m="http://schemas.openxmlformats.org/officeDocument/2006/math">
                    <m:sSub>
                      <m:sSubPr>
                        <m:ctrlPr>
                          <a:rPr lang="en-US" altLang="zh-CN" sz="1500" i="1" smtClean="0">
                            <a:latin typeface="Cambria Math" panose="02040503050406030204" pitchFamily="18" charset="0"/>
                          </a:rPr>
                        </m:ctrlPr>
                      </m:sSubPr>
                      <m:e>
                        <m:r>
                          <a:rPr lang="en-US" altLang="zh-CN" sz="1500" b="0" i="1" smtClean="0">
                            <a:latin typeface="Cambria Math" panose="02040503050406030204" pitchFamily="18" charset="0"/>
                          </a:rPr>
                          <m:t>𝑃</m:t>
                        </m:r>
                      </m:e>
                      <m:sub>
                        <m:r>
                          <a:rPr lang="en-US" altLang="zh-CN" sz="1500" b="0" i="1" smtClean="0">
                            <a:latin typeface="Cambria Math" panose="02040503050406030204" pitchFamily="18" charset="0"/>
                          </a:rPr>
                          <m:t>𝑖</m:t>
                        </m:r>
                      </m:sub>
                    </m:sSub>
                  </m:oMath>
                </a14:m>
                <a:r>
                  <a:rPr lang="zh-CN" altLang="en-US" sz="1500" dirty="0"/>
                  <a:t>，喂入一层</a:t>
                </a:r>
                <a:r>
                  <a:rPr lang="en-US" altLang="zh-CN" sz="1500" dirty="0"/>
                  <a:t>LSTM</a:t>
                </a:r>
                <a:r>
                  <a:rPr lang="zh-CN" altLang="en-US" sz="1500" dirty="0"/>
                  <a:t>，并获得每个</a:t>
                </a:r>
                <a:r>
                  <a:rPr lang="en-US" altLang="zh-CN" sz="1500" dirty="0"/>
                  <a:t>pseudo token</a:t>
                </a:r>
                <a:r>
                  <a:rPr lang="zh-CN" altLang="en-US" sz="1500" dirty="0"/>
                  <a:t>输出的隐状态向量</a:t>
                </a:r>
                <a14:m>
                  <m:oMath xmlns:m="http://schemas.openxmlformats.org/officeDocument/2006/math">
                    <m:sSub>
                      <m:sSubPr>
                        <m:ctrlPr>
                          <a:rPr lang="en-US" altLang="zh-CN" sz="1500" i="1" smtClean="0">
                            <a:latin typeface="Cambria Math" panose="02040503050406030204" pitchFamily="18" charset="0"/>
                          </a:rPr>
                        </m:ctrlPr>
                      </m:sSubPr>
                      <m:e>
                        <m:r>
                          <a:rPr lang="en-US" altLang="zh-CN" sz="1500" b="0" i="1" smtClean="0">
                            <a:latin typeface="Cambria Math" panose="02040503050406030204" pitchFamily="18" charset="0"/>
                          </a:rPr>
                          <m:t>h</m:t>
                        </m:r>
                      </m:e>
                      <m:sub>
                        <m:r>
                          <a:rPr lang="en-US" altLang="zh-CN" sz="1500" b="0" i="1" smtClean="0">
                            <a:latin typeface="Cambria Math" panose="02040503050406030204" pitchFamily="18" charset="0"/>
                          </a:rPr>
                          <m:t>𝑖</m:t>
                        </m:r>
                      </m:sub>
                    </m:sSub>
                  </m:oMath>
                </a14:m>
                <a:endParaRPr lang="en-US" altLang="zh-CN" sz="1500" dirty="0"/>
              </a:p>
              <a:p>
                <a:pPr marL="342900" indent="-342900">
                  <a:buAutoNum type="arabicPeriod"/>
                </a:pPr>
                <a:r>
                  <a:rPr lang="zh-CN" altLang="en-US" sz="1500" dirty="0"/>
                  <a:t>将整个句子喂入</a:t>
                </a:r>
                <a:r>
                  <a:rPr lang="en-US" altLang="zh-CN" sz="1500" dirty="0"/>
                  <a:t>GPT</a:t>
                </a:r>
                <a:r>
                  <a:rPr lang="zh-CN" altLang="en-US" sz="1500" dirty="0"/>
                  <a:t>的</a:t>
                </a:r>
                <a:r>
                  <a:rPr lang="en-US" altLang="zh-CN" sz="1500" dirty="0"/>
                  <a:t>embedding layer</a:t>
                </a:r>
                <a:r>
                  <a:rPr lang="zh-CN" altLang="en-US" sz="1500" dirty="0"/>
                  <a:t>，对于</a:t>
                </a:r>
                <a:r>
                  <a:rPr lang="en-US" altLang="zh-CN" sz="1500" dirty="0"/>
                  <a:t>pseudo token</a:t>
                </a:r>
                <a:r>
                  <a:rPr lang="zh-CN" altLang="en-US" sz="1500" dirty="0"/>
                  <a:t>部分的</a:t>
                </a:r>
                <a:r>
                  <a:rPr lang="en-US" altLang="zh-CN" sz="1500" dirty="0"/>
                  <a:t>token embedding</a:t>
                </a:r>
                <a:r>
                  <a:rPr lang="zh-CN" altLang="en-US" sz="1500" dirty="0"/>
                  <a:t>，就用</a:t>
                </a:r>
                <a14:m>
                  <m:oMath xmlns:m="http://schemas.openxmlformats.org/officeDocument/2006/math">
                    <m:sSub>
                      <m:sSubPr>
                        <m:ctrlPr>
                          <a:rPr lang="en-US" altLang="zh-CN" sz="1500" i="1" smtClean="0">
                            <a:latin typeface="Cambria Math" panose="02040503050406030204" pitchFamily="18" charset="0"/>
                          </a:rPr>
                        </m:ctrlPr>
                      </m:sSubPr>
                      <m:e>
                        <m:r>
                          <a:rPr lang="en-US" altLang="zh-CN" sz="1500" b="0" i="1" smtClean="0">
                            <a:latin typeface="Cambria Math" panose="02040503050406030204" pitchFamily="18" charset="0"/>
                          </a:rPr>
                          <m:t>h</m:t>
                        </m:r>
                      </m:e>
                      <m:sub>
                        <m:r>
                          <a:rPr lang="en-US" altLang="zh-CN" sz="1500" b="0" i="1" smtClean="0">
                            <a:latin typeface="Cambria Math" panose="02040503050406030204" pitchFamily="18" charset="0"/>
                          </a:rPr>
                          <m:t>𝑖</m:t>
                        </m:r>
                      </m:sub>
                    </m:sSub>
                  </m:oMath>
                </a14:m>
                <a:r>
                  <a:rPr lang="zh-CN" altLang="en-US" sz="1500" dirty="0"/>
                  <a:t>来替换。最后基于这样的张量，</a:t>
                </a:r>
                <a:r>
                  <a:rPr lang="en-US" altLang="zh-CN" sz="1500" dirty="0"/>
                  <a:t>GPT</a:t>
                </a:r>
                <a:r>
                  <a:rPr lang="zh-CN" altLang="en-US" sz="1500" dirty="0"/>
                  <a:t>就产生对应的输出</a:t>
                </a:r>
              </a:p>
            </p:txBody>
          </p:sp>
        </mc:Choice>
        <mc:Fallback xmlns="">
          <p:sp>
            <p:nvSpPr>
              <p:cNvPr id="7" name="文本框 6">
                <a:extLst>
                  <a:ext uri="{FF2B5EF4-FFF2-40B4-BE49-F238E27FC236}">
                    <a16:creationId xmlns:a16="http://schemas.microsoft.com/office/drawing/2014/main" id="{19F61C5A-BDD0-9850-DF8D-45CF2AFC07D3}"/>
                  </a:ext>
                </a:extLst>
              </p:cNvPr>
              <p:cNvSpPr txBox="1">
                <a:spLocks noRot="1" noChangeAspect="1" noMove="1" noResize="1" noEditPoints="1" noAdjustHandles="1" noChangeArrowheads="1" noChangeShapeType="1" noTextEdit="1"/>
              </p:cNvSpPr>
              <p:nvPr/>
            </p:nvSpPr>
            <p:spPr>
              <a:xfrm>
                <a:off x="652010" y="4948237"/>
                <a:ext cx="10371908" cy="1708160"/>
              </a:xfrm>
              <a:prstGeom prst="rect">
                <a:avLst/>
              </a:prstGeom>
              <a:blipFill>
                <a:blip r:embed="rId3"/>
                <a:stretch>
                  <a:fillRect l="-294" t="-1429" b="-28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81075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2122924" y="370111"/>
            <a:ext cx="7946150" cy="646331"/>
          </a:xfrm>
          <a:prstGeom prst="rect">
            <a:avLst/>
          </a:prstGeom>
          <a:noFill/>
        </p:spPr>
        <p:txBody>
          <a:bodyPr wrap="none" rtlCol="0">
            <a:spAutoFit/>
          </a:bodyPr>
          <a:lstStyle/>
          <a:p>
            <a:pPr algn="ctr"/>
            <a:r>
              <a:rPr lang="zh-CN" altLang="en-US" sz="3600" b="1" dirty="0">
                <a:solidFill>
                  <a:srgbClr val="828979"/>
                </a:solidFill>
              </a:rPr>
              <a:t>对</a:t>
            </a:r>
            <a:r>
              <a:rPr lang="en-US" altLang="zh-CN" sz="3600" b="1" dirty="0">
                <a:solidFill>
                  <a:srgbClr val="828979"/>
                </a:solidFill>
              </a:rPr>
              <a:t>P-Tuning</a:t>
            </a:r>
            <a:r>
              <a:rPr lang="zh-CN" altLang="en-US" sz="3600" b="1" dirty="0">
                <a:solidFill>
                  <a:srgbClr val="828979"/>
                </a:solidFill>
              </a:rPr>
              <a:t>的进一步简化</a:t>
            </a:r>
            <a:r>
              <a:rPr lang="en-US" altLang="zh-CN" sz="3600" b="1" dirty="0">
                <a:solidFill>
                  <a:srgbClr val="828979"/>
                </a:solidFill>
              </a:rPr>
              <a:t>Prompt-Tuning</a:t>
            </a:r>
            <a:endParaRPr lang="zh-CN" altLang="en-US" sz="3600" b="1" dirty="0">
              <a:solidFill>
                <a:srgbClr val="828979"/>
              </a:solidFill>
            </a:endParaRPr>
          </a:p>
        </p:txBody>
      </p:sp>
      <p:sp>
        <p:nvSpPr>
          <p:cNvPr id="15" name="文本框 14">
            <a:extLst>
              <a:ext uri="{FF2B5EF4-FFF2-40B4-BE49-F238E27FC236}">
                <a16:creationId xmlns:a16="http://schemas.microsoft.com/office/drawing/2014/main" id="{37EBD51F-974A-C828-453E-13FB05DCF1C0}"/>
              </a:ext>
            </a:extLst>
          </p:cNvPr>
          <p:cNvSpPr txBox="1"/>
          <p:nvPr/>
        </p:nvSpPr>
        <p:spPr>
          <a:xfrm>
            <a:off x="4812490" y="102430"/>
            <a:ext cx="2159870" cy="369332"/>
          </a:xfrm>
          <a:prstGeom prst="rect">
            <a:avLst/>
          </a:prstGeom>
          <a:noFill/>
        </p:spPr>
        <p:txBody>
          <a:bodyPr wrap="square" rtlCol="0">
            <a:spAutoFit/>
          </a:bodyPr>
          <a:lstStyle/>
          <a:p>
            <a:pPr algn="ctr"/>
            <a:r>
              <a:rPr lang="zh-CN" altLang="en-US" dirty="0">
                <a:solidFill>
                  <a:srgbClr val="7C6250"/>
                </a:solidFill>
              </a:rPr>
              <a:t>软提示的生成方法</a:t>
            </a:r>
            <a:endParaRPr lang="en-US" altLang="zh-CN" dirty="0">
              <a:solidFill>
                <a:srgbClr val="7C6250"/>
              </a:solidFill>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0E7B15F-BE09-8DD0-1644-66551009CFB5}"/>
                  </a:ext>
                </a:extLst>
              </p:cNvPr>
              <p:cNvSpPr txBox="1"/>
              <p:nvPr/>
            </p:nvSpPr>
            <p:spPr>
              <a:xfrm>
                <a:off x="710719" y="1284123"/>
                <a:ext cx="10363412" cy="255454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在</a:t>
                </a:r>
                <a:r>
                  <a:rPr lang="en-US" altLang="zh-CN" sz="1600" dirty="0">
                    <a:solidFill>
                      <a:schemeClr val="tx1">
                        <a:lumMod val="95000"/>
                        <a:lumOff val="5000"/>
                      </a:schemeClr>
                    </a:solidFill>
                  </a:rPr>
                  <a:t>GPT-3</a:t>
                </a:r>
                <a:r>
                  <a:rPr lang="zh-CN" altLang="en-US" sz="1600" dirty="0">
                    <a:solidFill>
                      <a:schemeClr val="tx1">
                        <a:lumMod val="95000"/>
                        <a:lumOff val="5000"/>
                      </a:schemeClr>
                    </a:solidFill>
                  </a:rPr>
                  <a:t>中，</a:t>
                </a:r>
                <a:r>
                  <a:rPr lang="en-US" altLang="zh-CN" sz="1600" dirty="0">
                    <a:solidFill>
                      <a:schemeClr val="tx1">
                        <a:lumMod val="95000"/>
                        <a:lumOff val="5000"/>
                      </a:schemeClr>
                    </a:solidFill>
                  </a:rPr>
                  <a:t>Prompt Token </a:t>
                </a:r>
                <a14:m>
                  <m:oMath xmlns:m="http://schemas.openxmlformats.org/officeDocument/2006/math">
                    <m:r>
                      <a:rPr lang="en-US" altLang="zh-CN" sz="1600" b="0" i="1" smtClean="0">
                        <a:solidFill>
                          <a:schemeClr val="tx1">
                            <a:lumMod val="95000"/>
                            <a:lumOff val="5000"/>
                          </a:schemeClr>
                        </a:solidFill>
                        <a:latin typeface="Cambria Math" panose="02040503050406030204" pitchFamily="18" charset="0"/>
                      </a:rPr>
                      <m:t>𝑃</m:t>
                    </m:r>
                  </m:oMath>
                </a14:m>
                <a:r>
                  <a:rPr lang="zh-CN" altLang="en-US" sz="1600" dirty="0">
                    <a:solidFill>
                      <a:schemeClr val="tx1">
                        <a:lumMod val="95000"/>
                        <a:lumOff val="5000"/>
                      </a:schemeClr>
                    </a:solidFill>
                  </a:rPr>
                  <a:t>是模型的嵌入表</a:t>
                </a:r>
                <a:r>
                  <a:rPr lang="en-US" altLang="zh-CN" sz="1600" dirty="0">
                    <a:solidFill>
                      <a:schemeClr val="tx1">
                        <a:lumMod val="95000"/>
                        <a:lumOff val="5000"/>
                      </a:schemeClr>
                    </a:solidFill>
                  </a:rPr>
                  <a:t>(Embedding Table)</a:t>
                </a:r>
                <a:r>
                  <a:rPr lang="zh-CN" altLang="en-US" sz="1600" dirty="0">
                    <a:solidFill>
                      <a:schemeClr val="tx1">
                        <a:lumMod val="95000"/>
                        <a:lumOff val="5000"/>
                      </a:schemeClr>
                    </a:solidFill>
                  </a:rPr>
                  <a:t>的一部分，因此受模型的冻结参数</a:t>
                </a:r>
                <a14:m>
                  <m:oMath xmlns:m="http://schemas.openxmlformats.org/officeDocument/2006/math">
                    <m:r>
                      <a:rPr lang="zh-CN" altLang="en-US" sz="1600" i="1" smtClean="0">
                        <a:solidFill>
                          <a:schemeClr val="tx1">
                            <a:lumMod val="95000"/>
                            <a:lumOff val="5000"/>
                          </a:schemeClr>
                        </a:solidFill>
                        <a:latin typeface="Cambria Math" panose="02040503050406030204" pitchFamily="18" charset="0"/>
                      </a:rPr>
                      <m:t>𝜃</m:t>
                    </m:r>
                  </m:oMath>
                </a14:m>
                <a:r>
                  <a:rPr lang="zh-CN" altLang="en-US" sz="1600" dirty="0">
                    <a:solidFill>
                      <a:schemeClr val="tx1">
                        <a:lumMod val="95000"/>
                        <a:lumOff val="5000"/>
                      </a:schemeClr>
                    </a:solidFill>
                  </a:rPr>
                  <a:t>决定。由于参数是冻结的，所以找最优的</a:t>
                </a:r>
                <a:r>
                  <a:rPr lang="en-US" altLang="zh-CN" sz="1600" dirty="0">
                    <a:solidFill>
                      <a:schemeClr val="tx1">
                        <a:lumMod val="95000"/>
                        <a:lumOff val="5000"/>
                      </a:schemeClr>
                    </a:solidFill>
                  </a:rPr>
                  <a:t>Prompt</a:t>
                </a:r>
                <a:r>
                  <a:rPr lang="zh-CN" altLang="en-US" sz="1600" dirty="0">
                    <a:solidFill>
                      <a:schemeClr val="tx1">
                        <a:lumMod val="95000"/>
                        <a:lumOff val="5000"/>
                      </a:schemeClr>
                    </a:solidFill>
                  </a:rPr>
                  <a:t>一般需要人为搜索或者使用不可微自动化搜索方法（硬提示的问题）</a:t>
                </a:r>
                <a:endParaRPr lang="en-US" altLang="zh-CN" sz="1600" dirty="0">
                  <a:solidFill>
                    <a:schemeClr val="tx1">
                      <a:lumMod val="95000"/>
                      <a:lumOff val="5000"/>
                    </a:schemeClr>
                  </a:solidFill>
                </a:endParaRPr>
              </a:p>
              <a:p>
                <a:pPr marL="285750" indent="-285750">
                  <a:buFont typeface="Arial" panose="020B0604020202020204" pitchFamily="34" charset="0"/>
                  <a:buChar char="•"/>
                </a:pP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en-US" altLang="zh-CN" sz="1600" dirty="0">
                    <a:solidFill>
                      <a:schemeClr val="tx1">
                        <a:lumMod val="95000"/>
                        <a:lumOff val="5000"/>
                      </a:schemeClr>
                    </a:solidFill>
                  </a:rPr>
                  <a:t>Prompt Tuning</a:t>
                </a:r>
                <a:r>
                  <a:rPr lang="zh-CN" altLang="en-US" sz="1600" dirty="0">
                    <a:solidFill>
                      <a:schemeClr val="tx1">
                        <a:lumMod val="95000"/>
                        <a:lumOff val="5000"/>
                      </a:schemeClr>
                    </a:solidFill>
                  </a:rPr>
                  <a:t>依然冻结</a:t>
                </a:r>
                <a14:m>
                  <m:oMath xmlns:m="http://schemas.openxmlformats.org/officeDocument/2006/math">
                    <m:r>
                      <a:rPr lang="zh-CN" altLang="en-US" sz="1600" i="1" smtClean="0">
                        <a:solidFill>
                          <a:schemeClr val="tx1">
                            <a:lumMod val="95000"/>
                            <a:lumOff val="5000"/>
                          </a:schemeClr>
                        </a:solidFill>
                        <a:latin typeface="Cambria Math" panose="02040503050406030204" pitchFamily="18" charset="0"/>
                      </a:rPr>
                      <m:t>𝜃</m:t>
                    </m:r>
                  </m:oMath>
                </a14:m>
                <a:r>
                  <a:rPr lang="zh-CN" altLang="en-US" sz="1600" dirty="0">
                    <a:solidFill>
                      <a:schemeClr val="tx1">
                        <a:lumMod val="95000"/>
                        <a:lumOff val="5000"/>
                      </a:schemeClr>
                    </a:solidFill>
                  </a:rPr>
                  <a:t>，但消除了提示由</a:t>
                </a:r>
                <a14:m>
                  <m:oMath xmlns:m="http://schemas.openxmlformats.org/officeDocument/2006/math">
                    <m:r>
                      <a:rPr lang="zh-CN" altLang="en-US" sz="1600" i="1">
                        <a:solidFill>
                          <a:schemeClr val="tx1">
                            <a:lumMod val="95000"/>
                            <a:lumOff val="5000"/>
                          </a:schemeClr>
                        </a:solidFill>
                        <a:latin typeface="Cambria Math" panose="02040503050406030204" pitchFamily="18" charset="0"/>
                      </a:rPr>
                      <m:t>𝜃</m:t>
                    </m:r>
                  </m:oMath>
                </a14:m>
                <a:r>
                  <a:rPr lang="zh-CN" altLang="en-US" sz="1600" dirty="0">
                    <a:solidFill>
                      <a:schemeClr val="tx1">
                        <a:lumMod val="95000"/>
                        <a:lumOff val="5000"/>
                      </a:schemeClr>
                    </a:solidFill>
                  </a:rPr>
                  <a:t>参数化的限制；相反，</a:t>
                </a:r>
                <a:r>
                  <a:rPr lang="en-US" altLang="zh-CN" sz="1600" dirty="0">
                    <a:solidFill>
                      <a:schemeClr val="tx1">
                        <a:lumMod val="95000"/>
                        <a:lumOff val="5000"/>
                      </a:schemeClr>
                    </a:solidFill>
                  </a:rPr>
                  <a:t>Prompt Tuning</a:t>
                </a:r>
                <a:r>
                  <a:rPr lang="zh-CN" altLang="en-US" sz="1600" dirty="0">
                    <a:solidFill>
                      <a:schemeClr val="tx1">
                        <a:lumMod val="95000"/>
                        <a:lumOff val="5000"/>
                      </a:schemeClr>
                    </a:solidFill>
                  </a:rPr>
                  <a:t>中的</a:t>
                </a:r>
                <a:r>
                  <a:rPr lang="en-US" altLang="zh-CN" sz="1600" dirty="0">
                    <a:solidFill>
                      <a:schemeClr val="tx1">
                        <a:lumMod val="95000"/>
                        <a:lumOff val="5000"/>
                      </a:schemeClr>
                    </a:solidFill>
                  </a:rPr>
                  <a:t>Prompt</a:t>
                </a:r>
                <a:r>
                  <a:rPr lang="zh-CN" altLang="en-US" sz="1600" dirty="0">
                    <a:solidFill>
                      <a:schemeClr val="tx1">
                        <a:lumMod val="95000"/>
                        <a:lumOff val="5000"/>
                      </a:schemeClr>
                    </a:solidFill>
                  </a:rPr>
                  <a:t>有自己的专用参数 </a:t>
                </a:r>
                <a14:m>
                  <m:oMath xmlns:m="http://schemas.openxmlformats.org/officeDocument/2006/math">
                    <m:sSub>
                      <m:sSubPr>
                        <m:ctrlPr>
                          <a:rPr lang="en-US" altLang="zh-CN" sz="1600" i="1" smtClean="0">
                            <a:solidFill>
                              <a:schemeClr val="tx1">
                                <a:lumMod val="95000"/>
                                <a:lumOff val="5000"/>
                              </a:schemeClr>
                            </a:solidFill>
                            <a:latin typeface="Cambria Math" panose="02040503050406030204" pitchFamily="18" charset="0"/>
                          </a:rPr>
                        </m:ctrlPr>
                      </m:sSubPr>
                      <m:e>
                        <m:r>
                          <a:rPr lang="zh-CN" altLang="en-US" sz="1600" i="1" smtClean="0">
                            <a:solidFill>
                              <a:schemeClr val="tx1">
                                <a:lumMod val="95000"/>
                                <a:lumOff val="5000"/>
                              </a:schemeClr>
                            </a:solidFill>
                            <a:latin typeface="Cambria Math" panose="02040503050406030204" pitchFamily="18" charset="0"/>
                          </a:rPr>
                          <m:t>𝜃</m:t>
                        </m:r>
                      </m:e>
                      <m:sub>
                        <m:r>
                          <a:rPr lang="en-US" altLang="zh-CN" sz="1600" b="0" i="1" smtClean="0">
                            <a:solidFill>
                              <a:schemeClr val="tx1">
                                <a:lumMod val="95000"/>
                                <a:lumOff val="5000"/>
                              </a:schemeClr>
                            </a:solidFill>
                            <a:latin typeface="Cambria Math" panose="02040503050406030204" pitchFamily="18" charset="0"/>
                          </a:rPr>
                          <m:t>𝑃</m:t>
                        </m:r>
                      </m:sub>
                    </m:sSub>
                  </m:oMath>
                </a14:m>
                <a:r>
                  <a:rPr lang="zh-CN" altLang="en-US" sz="1600" dirty="0">
                    <a:solidFill>
                      <a:schemeClr val="tx1">
                        <a:lumMod val="95000"/>
                        <a:lumOff val="5000"/>
                      </a:schemeClr>
                    </a:solidFill>
                  </a:rPr>
                  <a:t>，可以通过反向传播算法更新。 </a:t>
                </a:r>
                <a:r>
                  <a:rPr lang="en-US" altLang="zh-CN" sz="1600" dirty="0">
                    <a:solidFill>
                      <a:schemeClr val="tx1">
                        <a:lumMod val="95000"/>
                        <a:lumOff val="5000"/>
                      </a:schemeClr>
                    </a:solidFill>
                  </a:rPr>
                  <a:t>Prompt Design</a:t>
                </a:r>
                <a:r>
                  <a:rPr lang="zh-CN" altLang="en-US" sz="1600" dirty="0">
                    <a:solidFill>
                      <a:schemeClr val="tx1">
                        <a:lumMod val="95000"/>
                        <a:lumOff val="5000"/>
                      </a:schemeClr>
                    </a:solidFill>
                  </a:rPr>
                  <a:t>（手动设计离散的</a:t>
                </a:r>
                <a:r>
                  <a:rPr lang="en-US" altLang="zh-CN" sz="1600" dirty="0">
                    <a:solidFill>
                      <a:schemeClr val="tx1">
                        <a:lumMod val="95000"/>
                        <a:lumOff val="5000"/>
                      </a:schemeClr>
                    </a:solidFill>
                  </a:rPr>
                  <a:t>template</a:t>
                </a:r>
                <a:r>
                  <a:rPr lang="zh-CN" altLang="en-US" sz="1600" dirty="0">
                    <a:solidFill>
                      <a:schemeClr val="tx1">
                        <a:lumMod val="95000"/>
                        <a:lumOff val="5000"/>
                      </a:schemeClr>
                    </a:solidFill>
                  </a:rPr>
                  <a:t>）可以看做从冻结嵌入的固定词汇表中选择</a:t>
                </a:r>
                <a:r>
                  <a:rPr lang="en-US" altLang="zh-CN" sz="1600" dirty="0">
                    <a:solidFill>
                      <a:schemeClr val="tx1">
                        <a:lumMod val="95000"/>
                        <a:lumOff val="5000"/>
                      </a:schemeClr>
                    </a:solidFill>
                  </a:rPr>
                  <a:t>Prompt Token</a:t>
                </a:r>
                <a:r>
                  <a:rPr lang="zh-CN" altLang="en-US" sz="1600" dirty="0">
                    <a:solidFill>
                      <a:schemeClr val="tx1">
                        <a:lumMod val="95000"/>
                        <a:lumOff val="5000"/>
                      </a:schemeClr>
                    </a:solidFill>
                  </a:rPr>
                  <a:t>，而</a:t>
                </a:r>
                <a:r>
                  <a:rPr lang="en-US" altLang="zh-CN" sz="1600" dirty="0">
                    <a:solidFill>
                      <a:schemeClr val="tx1">
                        <a:lumMod val="95000"/>
                        <a:lumOff val="5000"/>
                      </a:schemeClr>
                    </a:solidFill>
                  </a:rPr>
                  <a:t>Prompt Tuning</a:t>
                </a:r>
                <a:r>
                  <a:rPr lang="zh-CN" altLang="en-US" sz="1600" dirty="0">
                    <a:solidFill>
                      <a:schemeClr val="tx1">
                        <a:lumMod val="95000"/>
                        <a:lumOff val="5000"/>
                      </a:schemeClr>
                    </a:solidFill>
                  </a:rPr>
                  <a:t>可以看做</a:t>
                </a:r>
                <a:r>
                  <a:rPr lang="en-US" altLang="zh-CN" sz="1600" dirty="0">
                    <a:solidFill>
                      <a:schemeClr val="tx1">
                        <a:lumMod val="95000"/>
                        <a:lumOff val="5000"/>
                      </a:schemeClr>
                    </a:solidFill>
                  </a:rPr>
                  <a:t>token</a:t>
                </a:r>
                <a:r>
                  <a:rPr lang="zh-CN" altLang="en-US" sz="1600" dirty="0">
                    <a:solidFill>
                      <a:schemeClr val="tx1">
                        <a:lumMod val="95000"/>
                        <a:lumOff val="5000"/>
                      </a:schemeClr>
                    </a:solidFill>
                  </a:rPr>
                  <a:t>已经确定，但是</a:t>
                </a:r>
                <a:r>
                  <a:rPr lang="en-US" altLang="zh-CN" sz="1600" dirty="0">
                    <a:solidFill>
                      <a:schemeClr val="tx1">
                        <a:lumMod val="95000"/>
                        <a:lumOff val="5000"/>
                      </a:schemeClr>
                    </a:solidFill>
                  </a:rPr>
                  <a:t>embedding</a:t>
                </a:r>
                <a:r>
                  <a:rPr lang="zh-CN" altLang="en-US" sz="1600" dirty="0">
                    <a:solidFill>
                      <a:schemeClr val="tx1">
                        <a:lumMod val="95000"/>
                        <a:lumOff val="5000"/>
                      </a:schemeClr>
                    </a:solidFill>
                  </a:rPr>
                  <a:t>是可以学习的</a:t>
                </a:r>
                <a:endParaRPr lang="en-US" altLang="zh-CN" sz="1600" dirty="0">
                  <a:solidFill>
                    <a:schemeClr val="tx1">
                      <a:lumMod val="95000"/>
                      <a:lumOff val="5000"/>
                    </a:schemeClr>
                  </a:solidFill>
                </a:endParaRPr>
              </a:p>
              <a:p>
                <a:pPr marL="285750" indent="-285750">
                  <a:buFont typeface="Arial" panose="020B0604020202020204" pitchFamily="34" charset="0"/>
                  <a:buChar char="•"/>
                </a:pP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相较于</a:t>
                </a:r>
                <a:r>
                  <a:rPr lang="en-US" altLang="zh-CN" sz="1600" dirty="0">
                    <a:solidFill>
                      <a:schemeClr val="tx1">
                        <a:lumMod val="95000"/>
                        <a:lumOff val="5000"/>
                      </a:schemeClr>
                    </a:solidFill>
                  </a:rPr>
                  <a:t>Prefix Tuning</a:t>
                </a:r>
                <a:r>
                  <a:rPr lang="zh-CN" altLang="en-US" sz="1600" dirty="0">
                    <a:solidFill>
                      <a:schemeClr val="tx1">
                        <a:lumMod val="95000"/>
                        <a:lumOff val="5000"/>
                      </a:schemeClr>
                    </a:solidFill>
                  </a:rPr>
                  <a:t>，在</a:t>
                </a:r>
                <a:r>
                  <a:rPr lang="en-US" altLang="zh-CN" sz="1600" dirty="0">
                    <a:solidFill>
                      <a:schemeClr val="tx1">
                        <a:lumMod val="95000"/>
                        <a:lumOff val="5000"/>
                      </a:schemeClr>
                    </a:solidFill>
                  </a:rPr>
                  <a:t>Prompt-Tuning</a:t>
                </a:r>
                <a:r>
                  <a:rPr lang="zh-CN" altLang="en-US" sz="1600" dirty="0">
                    <a:solidFill>
                      <a:schemeClr val="tx1">
                        <a:lumMod val="95000"/>
                        <a:lumOff val="5000"/>
                      </a:schemeClr>
                    </a:solidFill>
                  </a:rPr>
                  <a:t>中，每个</a:t>
                </a:r>
                <a:r>
                  <a:rPr lang="en-US" altLang="zh-CN" sz="1600" dirty="0">
                    <a:solidFill>
                      <a:schemeClr val="tx1">
                        <a:lumMod val="95000"/>
                        <a:lumOff val="5000"/>
                      </a:schemeClr>
                    </a:solidFill>
                  </a:rPr>
                  <a:t>hidden layer</a:t>
                </a:r>
                <a:r>
                  <a:rPr lang="zh-CN" altLang="en-US" sz="1600" dirty="0">
                    <a:solidFill>
                      <a:schemeClr val="tx1">
                        <a:lumMod val="95000"/>
                        <a:lumOff val="5000"/>
                      </a:schemeClr>
                    </a:solidFill>
                  </a:rPr>
                  <a:t>不再需要对应添加相同长度的前缀，因此模型结构完全没有改变；只是让一些</a:t>
                </a:r>
                <a:r>
                  <a:rPr lang="en-US" altLang="zh-CN" sz="1600" dirty="0">
                    <a:solidFill>
                      <a:schemeClr val="tx1">
                        <a:lumMod val="95000"/>
                        <a:lumOff val="5000"/>
                      </a:schemeClr>
                    </a:solidFill>
                  </a:rPr>
                  <a:t>Token</a:t>
                </a:r>
                <a:r>
                  <a:rPr lang="zh-CN" altLang="en-US" sz="1600" dirty="0">
                    <a:solidFill>
                      <a:schemeClr val="tx1">
                        <a:lumMod val="95000"/>
                        <a:lumOff val="5000"/>
                      </a:schemeClr>
                    </a:solidFill>
                  </a:rPr>
                  <a:t>的</a:t>
                </a:r>
                <a:r>
                  <a:rPr lang="en-US" altLang="zh-CN" sz="1600" dirty="0">
                    <a:solidFill>
                      <a:schemeClr val="tx1">
                        <a:lumMod val="95000"/>
                        <a:lumOff val="5000"/>
                      </a:schemeClr>
                    </a:solidFill>
                  </a:rPr>
                  <a:t>Embedding</a:t>
                </a:r>
                <a:r>
                  <a:rPr lang="zh-CN" altLang="en-US" sz="1600" dirty="0">
                    <a:solidFill>
                      <a:schemeClr val="tx1">
                        <a:lumMod val="95000"/>
                        <a:lumOff val="5000"/>
                      </a:schemeClr>
                    </a:solidFill>
                  </a:rPr>
                  <a:t>参数变得可以微调，这部分参数大概占模型总参数的</a:t>
                </a:r>
                <a:r>
                  <a:rPr lang="en-US" altLang="zh-CN" sz="1600" dirty="0">
                    <a:solidFill>
                      <a:schemeClr val="tx1">
                        <a:lumMod val="95000"/>
                        <a:lumOff val="5000"/>
                      </a:schemeClr>
                    </a:solidFill>
                  </a:rPr>
                  <a:t>0.1%</a:t>
                </a:r>
                <a:r>
                  <a:rPr lang="zh-CN" altLang="en-US" sz="1600" dirty="0">
                    <a:solidFill>
                      <a:schemeClr val="tx1">
                        <a:lumMod val="95000"/>
                        <a:lumOff val="5000"/>
                      </a:schemeClr>
                    </a:solidFill>
                  </a:rPr>
                  <a:t>。</a:t>
                </a:r>
                <a:r>
                  <a:rPr lang="en-US" altLang="zh-CN" sz="1600" dirty="0">
                    <a:solidFill>
                      <a:schemeClr val="tx1">
                        <a:lumMod val="95000"/>
                        <a:lumOff val="5000"/>
                      </a:schemeClr>
                    </a:solidFill>
                  </a:rPr>
                  <a:t>Prompt Tuning</a:t>
                </a:r>
                <a:r>
                  <a:rPr lang="zh-CN" altLang="en-US" sz="1600" dirty="0">
                    <a:solidFill>
                      <a:schemeClr val="tx1">
                        <a:lumMod val="95000"/>
                        <a:lumOff val="5000"/>
                      </a:schemeClr>
                    </a:solidFill>
                  </a:rPr>
                  <a:t>也因此更加灵活</a:t>
                </a:r>
                <a:endParaRPr lang="en-US" altLang="zh-CN" sz="1600" dirty="0">
                  <a:solidFill>
                    <a:schemeClr val="tx1">
                      <a:lumMod val="95000"/>
                      <a:lumOff val="5000"/>
                    </a:schemeClr>
                  </a:solidFill>
                </a:endParaRPr>
              </a:p>
            </p:txBody>
          </p:sp>
        </mc:Choice>
        <mc:Fallback xmlns="">
          <p:sp>
            <p:nvSpPr>
              <p:cNvPr id="4" name="文本框 3">
                <a:extLst>
                  <a:ext uri="{FF2B5EF4-FFF2-40B4-BE49-F238E27FC236}">
                    <a16:creationId xmlns:a16="http://schemas.microsoft.com/office/drawing/2014/main" id="{A0E7B15F-BE09-8DD0-1644-66551009CFB5}"/>
                  </a:ext>
                </a:extLst>
              </p:cNvPr>
              <p:cNvSpPr txBox="1">
                <a:spLocks noRot="1" noChangeAspect="1" noMove="1" noResize="1" noEditPoints="1" noAdjustHandles="1" noChangeArrowheads="1" noChangeShapeType="1" noTextEdit="1"/>
              </p:cNvSpPr>
              <p:nvPr/>
            </p:nvSpPr>
            <p:spPr>
              <a:xfrm>
                <a:off x="710719" y="1284123"/>
                <a:ext cx="10363412" cy="2554545"/>
              </a:xfrm>
              <a:prstGeom prst="rect">
                <a:avLst/>
              </a:prstGeom>
              <a:blipFill>
                <a:blip r:embed="rId2"/>
                <a:stretch>
                  <a:fillRect l="-235" t="-955" b="-2148"/>
                </a:stretch>
              </a:blipFill>
            </p:spPr>
            <p:txBody>
              <a:bodyPr/>
              <a:lstStyle/>
              <a:p>
                <a:r>
                  <a:rPr lang="zh-CN" altLang="en-US">
                    <a:noFill/>
                  </a:rPr>
                  <a:t> </a:t>
                </a:r>
              </a:p>
            </p:txBody>
          </p:sp>
        </mc:Fallback>
      </mc:AlternateContent>
      <p:sp>
        <p:nvSpPr>
          <p:cNvPr id="6" name="TextBox 30">
            <a:extLst>
              <a:ext uri="{FF2B5EF4-FFF2-40B4-BE49-F238E27FC236}">
                <a16:creationId xmlns:a16="http://schemas.microsoft.com/office/drawing/2014/main" id="{BE89BA13-DFF5-20D8-8879-BCBC25A1BB7B}"/>
              </a:ext>
            </a:extLst>
          </p:cNvPr>
          <p:cNvSpPr txBox="1"/>
          <p:nvPr/>
        </p:nvSpPr>
        <p:spPr>
          <a:xfrm>
            <a:off x="710719" y="3967849"/>
            <a:ext cx="10480830"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软提示真就一定比硬提示好吗</a:t>
            </a:r>
            <a:r>
              <a:rPr lang="en-US" altLang="zh-CN" b="1" dirty="0">
                <a:solidFill>
                  <a:schemeClr val="tx1">
                    <a:lumMod val="95000"/>
                    <a:lumOff val="5000"/>
                  </a:schemeClr>
                </a:solidFill>
              </a:rPr>
              <a:t>?</a:t>
            </a:r>
          </a:p>
        </p:txBody>
      </p:sp>
      <p:sp>
        <p:nvSpPr>
          <p:cNvPr id="8" name="文本框 7">
            <a:extLst>
              <a:ext uri="{FF2B5EF4-FFF2-40B4-BE49-F238E27FC236}">
                <a16:creationId xmlns:a16="http://schemas.microsoft.com/office/drawing/2014/main" id="{9DA6D40E-5C85-28F2-F673-7AEA96C21FF6}"/>
              </a:ext>
            </a:extLst>
          </p:cNvPr>
          <p:cNvSpPr txBox="1"/>
          <p:nvPr/>
        </p:nvSpPr>
        <p:spPr>
          <a:xfrm>
            <a:off x="710719" y="4374029"/>
            <a:ext cx="10363412"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答案是未必。连续提示确实有一定的好处，但它最大的问题在于，它本质上还是一种类似前</a:t>
            </a:r>
            <a:r>
              <a:rPr lang="en-US" altLang="zh-CN" dirty="0"/>
              <a:t>prompting</a:t>
            </a:r>
            <a:r>
              <a:rPr lang="zh-CN" altLang="en-US" dirty="0"/>
              <a:t>时代的参数高效的</a:t>
            </a:r>
            <a:r>
              <a:rPr lang="en-US" altLang="zh-CN" dirty="0"/>
              <a:t>fine-tune</a:t>
            </a:r>
            <a:r>
              <a:rPr lang="zh-CN" altLang="en-US" dirty="0"/>
              <a:t>方法，只不过它的</a:t>
            </a:r>
            <a:r>
              <a:rPr lang="en-US" altLang="zh-CN" dirty="0"/>
              <a:t>Adapter</a:t>
            </a:r>
            <a:r>
              <a:rPr lang="zh-CN" altLang="en-US" dirty="0"/>
              <a:t>并不是在整个模型的输出之前加上的一个全连接层，而是放在了模型的嵌入层。于是从底层原理上，它就一样会发生类似于</a:t>
            </a:r>
            <a:r>
              <a:rPr lang="en-US" altLang="zh-CN" dirty="0"/>
              <a:t>Fine-tuning</a:t>
            </a:r>
            <a:r>
              <a:rPr lang="zh-CN" altLang="en-US" dirty="0"/>
              <a:t>的过拟合</a:t>
            </a:r>
            <a:r>
              <a:rPr lang="en-US" altLang="zh-CN" dirty="0"/>
              <a:t>/</a:t>
            </a:r>
            <a:r>
              <a:rPr lang="zh-CN" altLang="en-US" dirty="0"/>
              <a:t>任务性能不稳定等现象</a:t>
            </a:r>
            <a:endParaRPr lang="en-US" altLang="zh-CN" dirty="0"/>
          </a:p>
          <a:p>
            <a:pPr marL="285750" indent="-285750">
              <a:buFont typeface="Arial" panose="020B0604020202020204" pitchFamily="34" charset="0"/>
              <a:buChar char="•"/>
            </a:pPr>
            <a:r>
              <a:rPr lang="zh-CN" altLang="en-US" dirty="0"/>
              <a:t>此外，我们相信</a:t>
            </a:r>
            <a:r>
              <a:rPr lang="en-US" altLang="zh-CN" dirty="0"/>
              <a:t>Soft prompting</a:t>
            </a:r>
            <a:r>
              <a:rPr lang="zh-CN" altLang="en-US" dirty="0"/>
              <a:t>是参数高效、节约资源的，但不管怎么解释它依然需要靠反向传播去</a:t>
            </a:r>
            <a:r>
              <a:rPr lang="en-US" altLang="zh-CN" dirty="0"/>
              <a:t>tune</a:t>
            </a:r>
            <a:r>
              <a:rPr lang="zh-CN" altLang="en-US" dirty="0"/>
              <a:t>参数，而且还存在伪资源节约等问题</a:t>
            </a:r>
          </a:p>
        </p:txBody>
      </p:sp>
      <p:sp>
        <p:nvSpPr>
          <p:cNvPr id="9" name="TextBox 30">
            <a:extLst>
              <a:ext uri="{FF2B5EF4-FFF2-40B4-BE49-F238E27FC236}">
                <a16:creationId xmlns:a16="http://schemas.microsoft.com/office/drawing/2014/main" id="{87DBDE79-976E-2D4C-1EF9-B0E0FAB41644}"/>
              </a:ext>
            </a:extLst>
          </p:cNvPr>
          <p:cNvSpPr txBox="1"/>
          <p:nvPr/>
        </p:nvSpPr>
        <p:spPr>
          <a:xfrm>
            <a:off x="710719" y="6259862"/>
            <a:ext cx="10480830"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在</a:t>
            </a:r>
            <a:r>
              <a:rPr lang="en-US" altLang="zh-CN" b="1" dirty="0">
                <a:solidFill>
                  <a:schemeClr val="tx1">
                    <a:lumMod val="95000"/>
                    <a:lumOff val="5000"/>
                  </a:schemeClr>
                </a:solidFill>
              </a:rPr>
              <a:t>2021</a:t>
            </a:r>
            <a:r>
              <a:rPr lang="zh-CN" altLang="en-US" b="1" dirty="0">
                <a:solidFill>
                  <a:schemeClr val="tx1">
                    <a:lumMod val="95000"/>
                    <a:lumOff val="5000"/>
                  </a:schemeClr>
                </a:solidFill>
              </a:rPr>
              <a:t>年，软提示火了一整年，但后来谷歌依然用思维链提示，让硬提示狠狠的来了波文艺复兴</a:t>
            </a:r>
            <a:endParaRPr lang="en-US" altLang="zh-CN" b="1" dirty="0">
              <a:solidFill>
                <a:schemeClr val="tx1">
                  <a:lumMod val="95000"/>
                  <a:lumOff val="5000"/>
                </a:schemeClr>
              </a:solidFill>
            </a:endParaRPr>
          </a:p>
        </p:txBody>
      </p:sp>
    </p:spTree>
    <p:extLst>
      <p:ext uri="{BB962C8B-B14F-4D97-AF65-F5344CB8AC3E}">
        <p14:creationId xmlns:p14="http://schemas.microsoft.com/office/powerpoint/2010/main" val="3044904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3207387" y="370111"/>
            <a:ext cx="5777223" cy="646331"/>
          </a:xfrm>
          <a:prstGeom prst="rect">
            <a:avLst/>
          </a:prstGeom>
          <a:noFill/>
        </p:spPr>
        <p:txBody>
          <a:bodyPr wrap="none" rtlCol="0">
            <a:spAutoFit/>
          </a:bodyPr>
          <a:lstStyle/>
          <a:p>
            <a:pPr algn="ctr"/>
            <a:r>
              <a:rPr lang="en-US" altLang="zh-CN" sz="3600" b="1" dirty="0">
                <a:solidFill>
                  <a:srgbClr val="828979"/>
                </a:solidFill>
              </a:rPr>
              <a:t>ChatGPT/</a:t>
            </a:r>
            <a:r>
              <a:rPr lang="en-US" altLang="zh-CN" sz="3600" b="1" dirty="0" err="1">
                <a:solidFill>
                  <a:srgbClr val="828979"/>
                </a:solidFill>
              </a:rPr>
              <a:t>InstructGPT</a:t>
            </a:r>
            <a:r>
              <a:rPr lang="en-US" altLang="zh-CN" sz="3600" b="1" dirty="0">
                <a:solidFill>
                  <a:srgbClr val="828979"/>
                </a:solidFill>
              </a:rPr>
              <a:t>/GPT3.5</a:t>
            </a:r>
            <a:endParaRPr lang="zh-CN" altLang="en-US" sz="3600" b="1" dirty="0">
              <a:solidFill>
                <a:srgbClr val="828979"/>
              </a:solidFill>
            </a:endParaRPr>
          </a:p>
        </p:txBody>
      </p:sp>
      <p:sp>
        <p:nvSpPr>
          <p:cNvPr id="6" name="TextBox 30">
            <a:extLst>
              <a:ext uri="{FF2B5EF4-FFF2-40B4-BE49-F238E27FC236}">
                <a16:creationId xmlns:a16="http://schemas.microsoft.com/office/drawing/2014/main" id="{BE89BA13-DFF5-20D8-8879-BCBC25A1BB7B}"/>
              </a:ext>
            </a:extLst>
          </p:cNvPr>
          <p:cNvSpPr txBox="1"/>
          <p:nvPr/>
        </p:nvSpPr>
        <p:spPr>
          <a:xfrm>
            <a:off x="710719" y="1147949"/>
            <a:ext cx="10480830"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根据 </a:t>
            </a:r>
            <a:r>
              <a:rPr lang="en-US" altLang="zh-CN" b="1" dirty="0">
                <a:solidFill>
                  <a:schemeClr val="tx1">
                    <a:lumMod val="95000"/>
                    <a:lumOff val="5000"/>
                  </a:schemeClr>
                </a:solidFill>
              </a:rPr>
              <a:t>OpenAI </a:t>
            </a:r>
            <a:r>
              <a:rPr lang="zh-CN" altLang="en-US" b="1" dirty="0">
                <a:solidFill>
                  <a:schemeClr val="tx1">
                    <a:lumMod val="95000"/>
                    <a:lumOff val="5000"/>
                  </a:schemeClr>
                </a:solidFill>
              </a:rPr>
              <a:t>的博客，</a:t>
            </a:r>
            <a:r>
              <a:rPr lang="en-US" altLang="zh-CN" b="1" dirty="0" err="1">
                <a:solidFill>
                  <a:schemeClr val="tx1">
                    <a:lumMod val="95000"/>
                    <a:lumOff val="5000"/>
                  </a:schemeClr>
                </a:solidFill>
              </a:rPr>
              <a:t>InstructGPT</a:t>
            </a:r>
            <a:r>
              <a:rPr lang="zh-CN" altLang="en-US" b="1" dirty="0">
                <a:solidFill>
                  <a:schemeClr val="tx1">
                    <a:lumMod val="95000"/>
                    <a:lumOff val="5000"/>
                  </a:schemeClr>
                </a:solidFill>
              </a:rPr>
              <a:t>所用到的指令学习的方法和</a:t>
            </a:r>
            <a:r>
              <a:rPr lang="en-US" altLang="zh-CN" b="1" dirty="0">
                <a:solidFill>
                  <a:schemeClr val="tx1">
                    <a:lumMod val="95000"/>
                    <a:lumOff val="5000"/>
                  </a:schemeClr>
                </a:solidFill>
              </a:rPr>
              <a:t>ChatGPT</a:t>
            </a:r>
            <a:r>
              <a:rPr lang="zh-CN" altLang="en-US" b="1" dirty="0">
                <a:solidFill>
                  <a:schemeClr val="tx1">
                    <a:lumMod val="95000"/>
                    <a:lumOff val="5000"/>
                  </a:schemeClr>
                </a:solidFill>
              </a:rPr>
              <a:t>基本是一致的</a:t>
            </a:r>
            <a:endParaRPr lang="en-US" altLang="zh-CN" b="1" dirty="0">
              <a:solidFill>
                <a:schemeClr val="tx1">
                  <a:lumMod val="95000"/>
                  <a:lumOff val="5000"/>
                </a:schemeClr>
              </a:solidFill>
            </a:endParaRPr>
          </a:p>
        </p:txBody>
      </p:sp>
      <p:sp>
        <p:nvSpPr>
          <p:cNvPr id="8" name="文本框 7">
            <a:extLst>
              <a:ext uri="{FF2B5EF4-FFF2-40B4-BE49-F238E27FC236}">
                <a16:creationId xmlns:a16="http://schemas.microsoft.com/office/drawing/2014/main" id="{9DA6D40E-5C85-28F2-F673-7AEA96C21FF6}"/>
              </a:ext>
            </a:extLst>
          </p:cNvPr>
          <p:cNvSpPr txBox="1"/>
          <p:nvPr/>
        </p:nvSpPr>
        <p:spPr>
          <a:xfrm>
            <a:off x="710719" y="1964961"/>
            <a:ext cx="10363412" cy="1200329"/>
          </a:xfrm>
          <a:prstGeom prst="rect">
            <a:avLst/>
          </a:prstGeom>
          <a:noFill/>
        </p:spPr>
        <p:txBody>
          <a:bodyPr wrap="square" rtlCol="0">
            <a:spAutoFit/>
          </a:bodyPr>
          <a:lstStyle/>
          <a:p>
            <a:pPr marL="342900" indent="-342900">
              <a:buFont typeface="+mj-lt"/>
              <a:buAutoNum type="arabicPeriod"/>
            </a:pPr>
            <a:r>
              <a:rPr lang="en-US" altLang="zh-CN" dirty="0"/>
              <a:t>Simply not useful</a:t>
            </a:r>
            <a:r>
              <a:rPr lang="zh-CN" altLang="en-US" dirty="0"/>
              <a:t>，即讲废话</a:t>
            </a:r>
            <a:endParaRPr lang="en-US" altLang="zh-CN" dirty="0"/>
          </a:p>
          <a:p>
            <a:pPr marL="342900" indent="-342900">
              <a:buFont typeface="+mj-lt"/>
              <a:buAutoNum type="arabicPeriod"/>
            </a:pPr>
            <a:r>
              <a:rPr lang="en-US" altLang="zh-CN" dirty="0"/>
              <a:t>Untruthful Hallucinations</a:t>
            </a:r>
            <a:r>
              <a:rPr lang="zh-CN" altLang="en-US" dirty="0"/>
              <a:t>：错误的、</a:t>
            </a:r>
            <a:r>
              <a:rPr lang="en-US" altLang="zh-CN" dirty="0"/>
              <a:t>AI</a:t>
            </a:r>
            <a:r>
              <a:rPr lang="zh-CN" altLang="en-US" dirty="0"/>
              <a:t>产生的幻觉（在自然语言处理中，幻觉通常被定义为“生成的内容与提供的源内容无意义或不可信）</a:t>
            </a:r>
            <a:endParaRPr lang="en-US" altLang="zh-CN" dirty="0"/>
          </a:p>
          <a:p>
            <a:pPr marL="342900" indent="-342900">
              <a:buFont typeface="+mj-lt"/>
              <a:buAutoNum type="arabicPeriod"/>
            </a:pPr>
            <a:r>
              <a:rPr lang="en-US" altLang="zh-CN" dirty="0"/>
              <a:t>Toxic</a:t>
            </a:r>
            <a:r>
              <a:rPr lang="zh-CN" altLang="en-US" dirty="0"/>
              <a:t>：有害的内容</a:t>
            </a:r>
          </a:p>
        </p:txBody>
      </p:sp>
      <p:sp>
        <p:nvSpPr>
          <p:cNvPr id="9" name="TextBox 30">
            <a:extLst>
              <a:ext uri="{FF2B5EF4-FFF2-40B4-BE49-F238E27FC236}">
                <a16:creationId xmlns:a16="http://schemas.microsoft.com/office/drawing/2014/main" id="{87DBDE79-976E-2D4C-1EF9-B0E0FAB41644}"/>
              </a:ext>
            </a:extLst>
          </p:cNvPr>
          <p:cNvSpPr txBox="1"/>
          <p:nvPr/>
        </p:nvSpPr>
        <p:spPr>
          <a:xfrm>
            <a:off x="710719" y="5031549"/>
            <a:ext cx="10480830"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定义了</a:t>
            </a:r>
            <a:r>
              <a:rPr lang="en-US" altLang="zh-CN" b="1" dirty="0">
                <a:solidFill>
                  <a:schemeClr val="tx1">
                    <a:lumMod val="95000"/>
                    <a:lumOff val="5000"/>
                  </a:schemeClr>
                </a:solidFill>
              </a:rPr>
              <a:t>Misalignment</a:t>
            </a:r>
          </a:p>
        </p:txBody>
      </p:sp>
      <p:sp>
        <p:nvSpPr>
          <p:cNvPr id="3" name="TextBox 30">
            <a:extLst>
              <a:ext uri="{FF2B5EF4-FFF2-40B4-BE49-F238E27FC236}">
                <a16:creationId xmlns:a16="http://schemas.microsoft.com/office/drawing/2014/main" id="{8A47901A-E22F-86AA-A95A-761BAB0EE36E}"/>
              </a:ext>
            </a:extLst>
          </p:cNvPr>
          <p:cNvSpPr txBox="1"/>
          <p:nvPr/>
        </p:nvSpPr>
        <p:spPr>
          <a:xfrm>
            <a:off x="710719" y="1556455"/>
            <a:ext cx="10480830"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要解决的问题：</a:t>
            </a:r>
            <a:r>
              <a:rPr lang="en-US" altLang="zh-CN" b="1" dirty="0">
                <a:solidFill>
                  <a:schemeClr val="tx1">
                    <a:lumMod val="95000"/>
                    <a:lumOff val="5000"/>
                  </a:schemeClr>
                </a:solidFill>
              </a:rPr>
              <a:t>Misaligned</a:t>
            </a:r>
          </a:p>
        </p:txBody>
      </p:sp>
      <p:sp>
        <p:nvSpPr>
          <p:cNvPr id="5" name="TextBox 30">
            <a:extLst>
              <a:ext uri="{FF2B5EF4-FFF2-40B4-BE49-F238E27FC236}">
                <a16:creationId xmlns:a16="http://schemas.microsoft.com/office/drawing/2014/main" id="{B8D4C00D-923D-F0ED-C479-679757D88273}"/>
              </a:ext>
            </a:extLst>
          </p:cNvPr>
          <p:cNvSpPr txBox="1"/>
          <p:nvPr/>
        </p:nvSpPr>
        <p:spPr>
          <a:xfrm>
            <a:off x="710719" y="3296797"/>
            <a:ext cx="10480830"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这样的问题为什么会存在：</a:t>
            </a:r>
            <a:r>
              <a:rPr lang="en-US" altLang="zh-CN" b="1" dirty="0">
                <a:solidFill>
                  <a:schemeClr val="tx1">
                    <a:lumMod val="95000"/>
                    <a:lumOff val="5000"/>
                  </a:schemeClr>
                </a:solidFill>
              </a:rPr>
              <a:t>Misaligned</a:t>
            </a:r>
          </a:p>
        </p:txBody>
      </p:sp>
      <p:sp>
        <p:nvSpPr>
          <p:cNvPr id="7" name="文本框 6">
            <a:extLst>
              <a:ext uri="{FF2B5EF4-FFF2-40B4-BE49-F238E27FC236}">
                <a16:creationId xmlns:a16="http://schemas.microsoft.com/office/drawing/2014/main" id="{6F0D0B78-795D-372C-AE03-37E76F2C486A}"/>
              </a:ext>
            </a:extLst>
          </p:cNvPr>
          <p:cNvSpPr txBox="1"/>
          <p:nvPr/>
        </p:nvSpPr>
        <p:spPr>
          <a:xfrm>
            <a:off x="710719" y="3702508"/>
            <a:ext cx="10363412"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我们反思这样的问题为什么会存在时，其实首先我们已经认可了一件前提：人工智能应该输出我们人类喜欢的、符合我们人类需求的东西，而不只是“精准”的下一词预测</a:t>
            </a:r>
            <a:endParaRPr lang="en-US" altLang="zh-CN" dirty="0"/>
          </a:p>
          <a:p>
            <a:pPr marL="285750" indent="-285750">
              <a:buFont typeface="Arial" panose="020B0604020202020204" pitchFamily="34" charset="0"/>
              <a:buChar char="•"/>
            </a:pPr>
            <a:r>
              <a:rPr lang="zh-CN" altLang="en-US" dirty="0"/>
              <a:t>尽管</a:t>
            </a:r>
            <a:r>
              <a:rPr lang="en-US" altLang="zh-CN" dirty="0"/>
              <a:t>LLM</a:t>
            </a:r>
            <a:r>
              <a:rPr lang="zh-CN" altLang="en-US" dirty="0"/>
              <a:t>可以被以“</a:t>
            </a:r>
            <a:r>
              <a:rPr lang="en-US" altLang="zh-CN" dirty="0"/>
              <a:t>Prompt”</a:t>
            </a:r>
            <a:r>
              <a:rPr lang="zh-CN" altLang="en-US" dirty="0"/>
              <a:t>的输入来实现很多</a:t>
            </a:r>
            <a:r>
              <a:rPr lang="en-US" altLang="zh-CN" dirty="0"/>
              <a:t>NLP</a:t>
            </a:r>
            <a:r>
              <a:rPr lang="zh-CN" altLang="en-US" dirty="0"/>
              <a:t>任务，包括前面提到过的</a:t>
            </a:r>
            <a:r>
              <a:rPr lang="en-US" altLang="zh-CN" dirty="0"/>
              <a:t>Zero-shot 0S</a:t>
            </a:r>
            <a:r>
              <a:rPr lang="zh-CN" altLang="en-US" dirty="0"/>
              <a:t>、</a:t>
            </a:r>
            <a:r>
              <a:rPr lang="en-US" altLang="zh-CN" dirty="0"/>
              <a:t>One-shot 1S</a:t>
            </a:r>
            <a:r>
              <a:rPr lang="zh-CN" altLang="en-US" dirty="0"/>
              <a:t>、</a:t>
            </a:r>
            <a:r>
              <a:rPr lang="en-US" altLang="zh-CN" dirty="0"/>
              <a:t>Few-shot FS</a:t>
            </a:r>
            <a:r>
              <a:rPr lang="zh-CN" altLang="en-US" dirty="0"/>
              <a:t>，</a:t>
            </a:r>
            <a:r>
              <a:rPr lang="zh-CN" altLang="en-US" b="1" dirty="0">
                <a:solidFill>
                  <a:srgbClr val="FF0000"/>
                </a:solidFill>
              </a:rPr>
              <a:t>但它的目标函数却很简单，无非是更好的去做下一词预测</a:t>
            </a:r>
          </a:p>
        </p:txBody>
      </p:sp>
      <p:sp>
        <p:nvSpPr>
          <p:cNvPr id="10" name="文本框 9">
            <a:extLst>
              <a:ext uri="{FF2B5EF4-FFF2-40B4-BE49-F238E27FC236}">
                <a16:creationId xmlns:a16="http://schemas.microsoft.com/office/drawing/2014/main" id="{2F933230-7227-523E-177E-342FF811D4AE}"/>
              </a:ext>
            </a:extLst>
          </p:cNvPr>
          <p:cNvSpPr txBox="1"/>
          <p:nvPr/>
        </p:nvSpPr>
        <p:spPr>
          <a:xfrm>
            <a:off x="710719" y="5437260"/>
            <a:ext cx="10480830"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LLM</a:t>
            </a:r>
            <a:r>
              <a:rPr lang="zh-CN" altLang="en-US" dirty="0"/>
              <a:t>在训练时的目标函数和人类的真实意图存在很大的区别，很好的下一词预测不代表很好的符合用户需求</a:t>
            </a:r>
            <a:endParaRPr lang="zh-CN" altLang="en-US" b="1" dirty="0">
              <a:solidFill>
                <a:srgbClr val="FF0000"/>
              </a:solidFill>
            </a:endParaRPr>
          </a:p>
        </p:txBody>
      </p:sp>
      <p:sp>
        <p:nvSpPr>
          <p:cNvPr id="11" name="TextBox 30">
            <a:extLst>
              <a:ext uri="{FF2B5EF4-FFF2-40B4-BE49-F238E27FC236}">
                <a16:creationId xmlns:a16="http://schemas.microsoft.com/office/drawing/2014/main" id="{24F7F935-3721-AB68-82E1-C1A23437A6C0}"/>
              </a:ext>
            </a:extLst>
          </p:cNvPr>
          <p:cNvSpPr txBox="1"/>
          <p:nvPr/>
        </p:nvSpPr>
        <p:spPr>
          <a:xfrm>
            <a:off x="710719" y="6210890"/>
            <a:ext cx="10480830"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这些问题严重吗：答案是，非常严重！</a:t>
            </a:r>
            <a:endParaRPr lang="en-US" altLang="zh-CN" b="1" dirty="0">
              <a:solidFill>
                <a:schemeClr val="tx1">
                  <a:lumMod val="95000"/>
                  <a:lumOff val="5000"/>
                </a:schemeClr>
              </a:solidFill>
            </a:endParaRPr>
          </a:p>
        </p:txBody>
      </p:sp>
      <p:sp>
        <p:nvSpPr>
          <p:cNvPr id="13" name="文本框 12">
            <a:extLst>
              <a:ext uri="{FF2B5EF4-FFF2-40B4-BE49-F238E27FC236}">
                <a16:creationId xmlns:a16="http://schemas.microsoft.com/office/drawing/2014/main" id="{E9E60A7C-2628-FA34-5C00-DCA540A21445}"/>
              </a:ext>
            </a:extLst>
          </p:cNvPr>
          <p:cNvSpPr txBox="1"/>
          <p:nvPr/>
        </p:nvSpPr>
        <p:spPr>
          <a:xfrm>
            <a:off x="710719" y="6615188"/>
            <a:ext cx="10045513" cy="276999"/>
          </a:xfrm>
          <a:prstGeom prst="rect">
            <a:avLst/>
          </a:prstGeom>
          <a:noFill/>
        </p:spPr>
        <p:txBody>
          <a:bodyPr wrap="square" rtlCol="0">
            <a:spAutoFit/>
          </a:bodyPr>
          <a:lstStyle/>
          <a:p>
            <a:r>
              <a:rPr lang="en-US" altLang="zh-CN" sz="1200" dirty="0"/>
              <a:t>2015</a:t>
            </a:r>
            <a:r>
              <a:rPr lang="zh-CN" altLang="en-US" sz="1200" dirty="0"/>
              <a:t>年</a:t>
            </a:r>
            <a:r>
              <a:rPr lang="en-US" altLang="zh-CN" sz="1200" dirty="0"/>
              <a:t>Google</a:t>
            </a:r>
            <a:r>
              <a:rPr lang="zh-CN" altLang="en-US" sz="1200" dirty="0"/>
              <a:t>上线了一款产品，可以去识别图像中的各种元素，例如</a:t>
            </a:r>
            <a:r>
              <a:rPr lang="en-US" altLang="zh-CN" sz="1200" dirty="0" err="1"/>
              <a:t>Skycrapers</a:t>
            </a:r>
            <a:r>
              <a:rPr lang="zh-CN" altLang="en-US" sz="1200" dirty="0"/>
              <a:t>、</a:t>
            </a:r>
            <a:r>
              <a:rPr lang="en-US" altLang="zh-CN" sz="1200" dirty="0"/>
              <a:t>Cars</a:t>
            </a:r>
            <a:r>
              <a:rPr lang="zh-CN" altLang="en-US" sz="1200" dirty="0"/>
              <a:t>等，结果把几个黑人识别成了</a:t>
            </a:r>
            <a:r>
              <a:rPr lang="en-US" altLang="zh-CN" sz="1200" dirty="0"/>
              <a:t>Gorillas</a:t>
            </a:r>
            <a:r>
              <a:rPr lang="zh-CN" altLang="en-US" sz="1200" dirty="0"/>
              <a:t>，即大猩猩</a:t>
            </a:r>
          </a:p>
        </p:txBody>
      </p:sp>
    </p:spTree>
    <p:extLst>
      <p:ext uri="{BB962C8B-B14F-4D97-AF65-F5344CB8AC3E}">
        <p14:creationId xmlns:p14="http://schemas.microsoft.com/office/powerpoint/2010/main" val="280435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743411" y="370111"/>
            <a:ext cx="10705175" cy="1200329"/>
          </a:xfrm>
          <a:prstGeom prst="rect">
            <a:avLst/>
          </a:prstGeom>
          <a:noFill/>
        </p:spPr>
        <p:txBody>
          <a:bodyPr wrap="none" rtlCol="0">
            <a:spAutoFit/>
          </a:bodyPr>
          <a:lstStyle/>
          <a:p>
            <a:pPr algn="ctr"/>
            <a:r>
              <a:rPr lang="zh-CN" altLang="en-US" sz="3600" b="1" dirty="0">
                <a:solidFill>
                  <a:srgbClr val="828979"/>
                </a:solidFill>
              </a:rPr>
              <a:t>解决该问题的方法：基于人类反馈的强化学习</a:t>
            </a:r>
            <a:endParaRPr lang="en-US" altLang="zh-CN" sz="3600" b="1" dirty="0">
              <a:solidFill>
                <a:srgbClr val="828979"/>
              </a:solidFill>
            </a:endParaRPr>
          </a:p>
          <a:p>
            <a:pPr algn="ctr"/>
            <a:r>
              <a:rPr lang="en-US" altLang="zh-CN" sz="3600" b="1" dirty="0">
                <a:solidFill>
                  <a:srgbClr val="828979"/>
                </a:solidFill>
              </a:rPr>
              <a:t>Reinforcement Learning with Human Feedback, RLHF</a:t>
            </a:r>
            <a:endParaRPr lang="zh-CN" altLang="en-US" sz="3600" b="1" dirty="0">
              <a:solidFill>
                <a:srgbClr val="828979"/>
              </a:solidFill>
            </a:endParaRPr>
          </a:p>
        </p:txBody>
      </p:sp>
      <p:pic>
        <p:nvPicPr>
          <p:cNvPr id="12" name="图片 11">
            <a:extLst>
              <a:ext uri="{FF2B5EF4-FFF2-40B4-BE49-F238E27FC236}">
                <a16:creationId xmlns:a16="http://schemas.microsoft.com/office/drawing/2014/main" id="{A50A2A01-F55C-B639-0935-F6E67F5AD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975" y="1570440"/>
            <a:ext cx="9146049" cy="5287560"/>
          </a:xfrm>
          <a:prstGeom prst="rect">
            <a:avLst/>
          </a:prstGeom>
        </p:spPr>
      </p:pic>
    </p:spTree>
    <p:extLst>
      <p:ext uri="{BB962C8B-B14F-4D97-AF65-F5344CB8AC3E}">
        <p14:creationId xmlns:p14="http://schemas.microsoft.com/office/powerpoint/2010/main" val="3978159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3926181" y="370111"/>
            <a:ext cx="4339650" cy="646331"/>
          </a:xfrm>
          <a:prstGeom prst="rect">
            <a:avLst/>
          </a:prstGeom>
          <a:noFill/>
        </p:spPr>
        <p:txBody>
          <a:bodyPr wrap="none" rtlCol="0">
            <a:spAutoFit/>
          </a:bodyPr>
          <a:lstStyle/>
          <a:p>
            <a:pPr algn="ctr"/>
            <a:r>
              <a:rPr lang="zh-CN" altLang="en-US" sz="3600" b="1" dirty="0">
                <a:solidFill>
                  <a:srgbClr val="828979"/>
                </a:solidFill>
                <a:hlinkClick r:id="rId2" action="ppaction://hlinkfile"/>
              </a:rPr>
              <a:t>强化学习的前置知识</a:t>
            </a:r>
            <a:endParaRPr lang="zh-CN" altLang="en-US" sz="3600" b="1" dirty="0">
              <a:solidFill>
                <a:srgbClr val="828979"/>
              </a:solidFill>
            </a:endParaRPr>
          </a:p>
        </p:txBody>
      </p:sp>
      <p:pic>
        <p:nvPicPr>
          <p:cNvPr id="4" name="图片 3" descr="图示&#10;&#10;描述已自动生成">
            <a:extLst>
              <a:ext uri="{FF2B5EF4-FFF2-40B4-BE49-F238E27FC236}">
                <a16:creationId xmlns:a16="http://schemas.microsoft.com/office/drawing/2014/main" id="{954910C5-41EB-4C69-E558-B8B7DBE2D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755" y="1016442"/>
            <a:ext cx="8800490" cy="5841558"/>
          </a:xfrm>
          <a:prstGeom prst="rect">
            <a:avLst/>
          </a:prstGeom>
        </p:spPr>
      </p:pic>
    </p:spTree>
    <p:extLst>
      <p:ext uri="{BB962C8B-B14F-4D97-AF65-F5344CB8AC3E}">
        <p14:creationId xmlns:p14="http://schemas.microsoft.com/office/powerpoint/2010/main" val="34034442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736198" y="370111"/>
            <a:ext cx="10719601" cy="646331"/>
          </a:xfrm>
          <a:prstGeom prst="rect">
            <a:avLst/>
          </a:prstGeom>
          <a:noFill/>
        </p:spPr>
        <p:txBody>
          <a:bodyPr wrap="none" rtlCol="0">
            <a:spAutoFit/>
          </a:bodyPr>
          <a:lstStyle/>
          <a:p>
            <a:pPr algn="ctr"/>
            <a:r>
              <a:rPr lang="en-US" altLang="zh-CN" sz="3600" b="1" dirty="0">
                <a:solidFill>
                  <a:srgbClr val="828979"/>
                </a:solidFill>
              </a:rPr>
              <a:t>Step1: Supervised Fine-tuning</a:t>
            </a:r>
            <a:r>
              <a:rPr lang="zh-CN" altLang="en-US" sz="3600" b="1" dirty="0">
                <a:solidFill>
                  <a:srgbClr val="828979"/>
                </a:solidFill>
              </a:rPr>
              <a:t>（</a:t>
            </a:r>
            <a:r>
              <a:rPr lang="en-US" altLang="zh-CN" sz="3600" b="1" dirty="0">
                <a:solidFill>
                  <a:srgbClr val="828979"/>
                </a:solidFill>
              </a:rPr>
              <a:t>SFT</a:t>
            </a:r>
            <a:r>
              <a:rPr lang="zh-CN" altLang="en-US" sz="3600" b="1" dirty="0">
                <a:solidFill>
                  <a:srgbClr val="828979"/>
                </a:solidFill>
              </a:rPr>
              <a:t>）基于监督的微调</a:t>
            </a:r>
          </a:p>
        </p:txBody>
      </p:sp>
      <p:pic>
        <p:nvPicPr>
          <p:cNvPr id="4" name="图片 3">
            <a:extLst>
              <a:ext uri="{FF2B5EF4-FFF2-40B4-BE49-F238E27FC236}">
                <a16:creationId xmlns:a16="http://schemas.microsoft.com/office/drawing/2014/main" id="{9B8AA3A0-E8A6-2F4D-1D8E-95C949CA5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0620"/>
            <a:ext cx="6327985" cy="4728411"/>
          </a:xfrm>
          <a:prstGeom prst="rect">
            <a:avLst/>
          </a:prstGeom>
        </p:spPr>
      </p:pic>
      <p:sp>
        <p:nvSpPr>
          <p:cNvPr id="5" name="文本框 4">
            <a:extLst>
              <a:ext uri="{FF2B5EF4-FFF2-40B4-BE49-F238E27FC236}">
                <a16:creationId xmlns:a16="http://schemas.microsoft.com/office/drawing/2014/main" id="{67C27A24-0033-FC76-E0B0-7CEC604E03D5}"/>
              </a:ext>
            </a:extLst>
          </p:cNvPr>
          <p:cNvSpPr txBox="1"/>
          <p:nvPr/>
        </p:nvSpPr>
        <p:spPr>
          <a:xfrm>
            <a:off x="6327985" y="1160620"/>
            <a:ext cx="5581650" cy="369332"/>
          </a:xfrm>
          <a:prstGeom prst="rect">
            <a:avLst/>
          </a:prstGeom>
          <a:noFill/>
        </p:spPr>
        <p:txBody>
          <a:bodyPr wrap="square" rtlCol="0">
            <a:spAutoFit/>
          </a:bodyPr>
          <a:lstStyle/>
          <a:p>
            <a:r>
              <a:rPr lang="zh-CN" altLang="en-US" b="1" dirty="0"/>
              <a:t>第一步是用标注数据去给模型做微调的过程</a:t>
            </a:r>
            <a:endParaRPr lang="en-US" altLang="zh-CN" b="1" dirty="0"/>
          </a:p>
        </p:txBody>
      </p:sp>
      <p:sp>
        <p:nvSpPr>
          <p:cNvPr id="6" name="TextBox 30">
            <a:extLst>
              <a:ext uri="{FF2B5EF4-FFF2-40B4-BE49-F238E27FC236}">
                <a16:creationId xmlns:a16="http://schemas.microsoft.com/office/drawing/2014/main" id="{592041A9-0EBC-0162-F4F5-9E3A03501D0A}"/>
              </a:ext>
            </a:extLst>
          </p:cNvPr>
          <p:cNvSpPr txBox="1"/>
          <p:nvPr/>
        </p:nvSpPr>
        <p:spPr>
          <a:xfrm>
            <a:off x="6361964" y="1626839"/>
            <a:ext cx="4828354" cy="246221"/>
          </a:xfrm>
          <a:prstGeom prst="rect">
            <a:avLst/>
          </a:prstGeom>
          <a:noFill/>
        </p:spPr>
        <p:txBody>
          <a:bodyPr wrap="square" lIns="0" tIns="0" rIns="0" bIns="0" rtlCol="0" anchor="t">
            <a:spAutoFit/>
          </a:bodyPr>
          <a:lstStyle/>
          <a:p>
            <a:pPr algn="just" defTabSz="1219170">
              <a:spcBef>
                <a:spcPct val="20000"/>
              </a:spcBef>
              <a:defRPr/>
            </a:pPr>
            <a:r>
              <a:rPr lang="en-US" altLang="zh-CN" sz="1600" b="1" dirty="0">
                <a:solidFill>
                  <a:schemeClr val="tx1">
                    <a:lumMod val="95000"/>
                    <a:lumOff val="5000"/>
                  </a:schemeClr>
                </a:solidFill>
              </a:rPr>
              <a:t>1. </a:t>
            </a:r>
            <a:r>
              <a:rPr lang="zh-CN" altLang="en-US" sz="1600" b="1" dirty="0">
                <a:solidFill>
                  <a:schemeClr val="tx1">
                    <a:lumMod val="95000"/>
                    <a:lumOff val="5000"/>
                  </a:schemeClr>
                </a:solidFill>
              </a:rPr>
              <a:t>收集</a:t>
            </a:r>
            <a:r>
              <a:rPr lang="en-US" altLang="zh-CN" sz="1600" b="1" dirty="0">
                <a:solidFill>
                  <a:schemeClr val="tx1">
                    <a:lumMod val="95000"/>
                    <a:lumOff val="5000"/>
                  </a:schemeClr>
                </a:solidFill>
              </a:rPr>
              <a:t>Prompt</a:t>
            </a:r>
            <a:r>
              <a:rPr lang="zh-CN" altLang="en-US" sz="1600" b="1" dirty="0">
                <a:solidFill>
                  <a:schemeClr val="tx1">
                    <a:lumMod val="95000"/>
                    <a:lumOff val="5000"/>
                  </a:schemeClr>
                </a:solidFill>
              </a:rPr>
              <a:t>：</a:t>
            </a:r>
            <a:endParaRPr lang="en-US" altLang="zh-CN" sz="1600" b="1" dirty="0">
              <a:solidFill>
                <a:schemeClr val="tx1">
                  <a:lumMod val="95000"/>
                  <a:lumOff val="5000"/>
                </a:schemeClr>
              </a:solidFill>
            </a:endParaRPr>
          </a:p>
        </p:txBody>
      </p:sp>
      <p:sp>
        <p:nvSpPr>
          <p:cNvPr id="7" name="文本框 6">
            <a:extLst>
              <a:ext uri="{FF2B5EF4-FFF2-40B4-BE49-F238E27FC236}">
                <a16:creationId xmlns:a16="http://schemas.microsoft.com/office/drawing/2014/main" id="{5DBFDA22-8EEA-3E36-0645-D0D9402B0BB4}"/>
              </a:ext>
            </a:extLst>
          </p:cNvPr>
          <p:cNvSpPr txBox="1"/>
          <p:nvPr/>
        </p:nvSpPr>
        <p:spPr>
          <a:xfrm>
            <a:off x="6479382" y="1965393"/>
            <a:ext cx="5464232"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solidFill>
                  <a:schemeClr val="tx1">
                    <a:lumMod val="95000"/>
                    <a:lumOff val="5000"/>
                  </a:schemeClr>
                </a:solidFill>
              </a:rPr>
              <a:t>Prompt</a:t>
            </a:r>
            <a:r>
              <a:rPr lang="zh-CN" altLang="en-US" sz="1600" dirty="0">
                <a:solidFill>
                  <a:schemeClr val="tx1">
                    <a:lumMod val="95000"/>
                    <a:lumOff val="5000"/>
                  </a:schemeClr>
                </a:solidFill>
              </a:rPr>
              <a:t>有两个渠道来源：</a:t>
            </a:r>
            <a:endParaRPr lang="en-US" altLang="zh-CN" sz="1600" dirty="0">
              <a:solidFill>
                <a:schemeClr val="tx1">
                  <a:lumMod val="95000"/>
                  <a:lumOff val="5000"/>
                </a:schemeClr>
              </a:solidFill>
            </a:endParaRPr>
          </a:p>
          <a:p>
            <a:pPr marL="342900" indent="-342900">
              <a:buFont typeface="+mj-lt"/>
              <a:buAutoNum type="arabicPeriod"/>
            </a:pPr>
            <a:r>
              <a:rPr lang="zh-CN" altLang="en-US" sz="1600" dirty="0">
                <a:solidFill>
                  <a:schemeClr val="tx1">
                    <a:lumMod val="95000"/>
                    <a:lumOff val="5000"/>
                  </a:schemeClr>
                </a:solidFill>
              </a:rPr>
              <a:t>花钱雇人，人工来写</a:t>
            </a:r>
            <a:endParaRPr lang="en-US" altLang="zh-CN" sz="1600" dirty="0">
              <a:solidFill>
                <a:schemeClr val="tx1">
                  <a:lumMod val="95000"/>
                  <a:lumOff val="5000"/>
                </a:schemeClr>
              </a:solidFill>
            </a:endParaRPr>
          </a:p>
          <a:p>
            <a:pPr marL="342900" indent="-342900">
              <a:buFont typeface="+mj-lt"/>
              <a:buAutoNum type="arabicPeriod"/>
            </a:pPr>
            <a:r>
              <a:rPr lang="zh-CN" altLang="en-US" sz="1600" dirty="0">
                <a:solidFill>
                  <a:schemeClr val="tx1">
                    <a:lumMod val="95000"/>
                    <a:lumOff val="5000"/>
                  </a:schemeClr>
                </a:solidFill>
              </a:rPr>
              <a:t>用户使用</a:t>
            </a:r>
            <a:r>
              <a:rPr lang="en-US" altLang="zh-CN" sz="1600" dirty="0">
                <a:solidFill>
                  <a:schemeClr val="tx1">
                    <a:lumMod val="95000"/>
                    <a:lumOff val="5000"/>
                  </a:schemeClr>
                </a:solidFill>
              </a:rPr>
              <a:t>GPT</a:t>
            </a:r>
            <a:r>
              <a:rPr lang="zh-CN" altLang="en-US" sz="1600" dirty="0">
                <a:solidFill>
                  <a:schemeClr val="tx1">
                    <a:lumMod val="95000"/>
                    <a:lumOff val="5000"/>
                  </a:schemeClr>
                </a:solidFill>
              </a:rPr>
              <a:t>产品时提交</a:t>
            </a:r>
            <a:endParaRPr lang="en-US" altLang="zh-CN" sz="1600" dirty="0">
              <a:solidFill>
                <a:schemeClr val="tx1">
                  <a:lumMod val="95000"/>
                  <a:lumOff val="5000"/>
                </a:schemeClr>
              </a:solidFill>
            </a:endParaRPr>
          </a:p>
        </p:txBody>
      </p:sp>
      <p:sp>
        <p:nvSpPr>
          <p:cNvPr id="8" name="TextBox 30">
            <a:extLst>
              <a:ext uri="{FF2B5EF4-FFF2-40B4-BE49-F238E27FC236}">
                <a16:creationId xmlns:a16="http://schemas.microsoft.com/office/drawing/2014/main" id="{1A995AD3-9E9C-A487-7061-B10D150FBF59}"/>
              </a:ext>
            </a:extLst>
          </p:cNvPr>
          <p:cNvSpPr txBox="1"/>
          <p:nvPr/>
        </p:nvSpPr>
        <p:spPr>
          <a:xfrm>
            <a:off x="6361964" y="2890972"/>
            <a:ext cx="4828354" cy="246221"/>
          </a:xfrm>
          <a:prstGeom prst="rect">
            <a:avLst/>
          </a:prstGeom>
          <a:noFill/>
        </p:spPr>
        <p:txBody>
          <a:bodyPr wrap="square" lIns="0" tIns="0" rIns="0" bIns="0" rtlCol="0" anchor="t">
            <a:spAutoFit/>
          </a:bodyPr>
          <a:lstStyle/>
          <a:p>
            <a:pPr algn="just" defTabSz="1219170">
              <a:spcBef>
                <a:spcPct val="20000"/>
              </a:spcBef>
              <a:defRPr/>
            </a:pPr>
            <a:r>
              <a:rPr lang="en-US" altLang="zh-CN" sz="1600" b="1" dirty="0">
                <a:solidFill>
                  <a:schemeClr val="tx1">
                    <a:lumMod val="95000"/>
                    <a:lumOff val="5000"/>
                  </a:schemeClr>
                </a:solidFill>
              </a:rPr>
              <a:t>2. </a:t>
            </a:r>
            <a:r>
              <a:rPr lang="zh-CN" altLang="en-US" sz="1600" b="1" dirty="0">
                <a:solidFill>
                  <a:schemeClr val="tx1">
                    <a:lumMod val="95000"/>
                    <a:lumOff val="5000"/>
                  </a:schemeClr>
                </a:solidFill>
              </a:rPr>
              <a:t>对于收集来的</a:t>
            </a:r>
            <a:r>
              <a:rPr lang="en-US" altLang="zh-CN" sz="1600" b="1" dirty="0">
                <a:solidFill>
                  <a:schemeClr val="tx1">
                    <a:lumMod val="95000"/>
                    <a:lumOff val="5000"/>
                  </a:schemeClr>
                </a:solidFill>
              </a:rPr>
              <a:t>Prompt</a:t>
            </a:r>
            <a:r>
              <a:rPr lang="zh-CN" altLang="en-US" sz="1600" b="1" dirty="0">
                <a:solidFill>
                  <a:schemeClr val="tx1">
                    <a:lumMod val="95000"/>
                    <a:lumOff val="5000"/>
                  </a:schemeClr>
                </a:solidFill>
              </a:rPr>
              <a:t>，人工的给它写</a:t>
            </a:r>
            <a:r>
              <a:rPr lang="en-US" altLang="zh-CN" sz="1600" b="1" dirty="0">
                <a:solidFill>
                  <a:schemeClr val="tx1">
                    <a:lumMod val="95000"/>
                    <a:lumOff val="5000"/>
                  </a:schemeClr>
                </a:solidFill>
              </a:rPr>
              <a:t>Output</a:t>
            </a:r>
          </a:p>
        </p:txBody>
      </p:sp>
      <p:sp>
        <p:nvSpPr>
          <p:cNvPr id="9" name="文本框 8">
            <a:extLst>
              <a:ext uri="{FF2B5EF4-FFF2-40B4-BE49-F238E27FC236}">
                <a16:creationId xmlns:a16="http://schemas.microsoft.com/office/drawing/2014/main" id="{F32B1B9B-D900-16F0-16F7-6051E27BEC01}"/>
              </a:ext>
            </a:extLst>
          </p:cNvPr>
          <p:cNvSpPr txBox="1"/>
          <p:nvPr/>
        </p:nvSpPr>
        <p:spPr>
          <a:xfrm>
            <a:off x="6327984" y="3227277"/>
            <a:ext cx="5864015"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人工给它写的</a:t>
            </a:r>
            <a:r>
              <a:rPr lang="en-US" altLang="zh-CN" sz="1600" dirty="0">
                <a:solidFill>
                  <a:schemeClr val="tx1">
                    <a:lumMod val="95000"/>
                    <a:lumOff val="5000"/>
                  </a:schemeClr>
                </a:solidFill>
              </a:rPr>
              <a:t>output</a:t>
            </a:r>
            <a:r>
              <a:rPr lang="zh-CN" altLang="en-US" sz="1600" dirty="0">
                <a:solidFill>
                  <a:schemeClr val="tx1">
                    <a:lumMod val="95000"/>
                    <a:lumOff val="5000"/>
                  </a:schemeClr>
                </a:solidFill>
              </a:rPr>
              <a:t>（</a:t>
            </a:r>
            <a:r>
              <a:rPr lang="en-US" altLang="zh-CN" sz="1600" dirty="0">
                <a:solidFill>
                  <a:schemeClr val="tx1">
                    <a:lumMod val="95000"/>
                    <a:lumOff val="5000"/>
                  </a:schemeClr>
                </a:solidFill>
              </a:rPr>
              <a:t>OpenAI</a:t>
            </a:r>
            <a:r>
              <a:rPr lang="zh-CN" altLang="en-US" sz="1600" dirty="0">
                <a:solidFill>
                  <a:schemeClr val="tx1">
                    <a:lumMod val="95000"/>
                    <a:lumOff val="5000"/>
                  </a:schemeClr>
                </a:solidFill>
              </a:rPr>
              <a:t>管它叫做</a:t>
            </a:r>
            <a:r>
              <a:rPr lang="en-US" altLang="zh-CN" sz="1600" dirty="0">
                <a:solidFill>
                  <a:schemeClr val="tx1">
                    <a:lumMod val="95000"/>
                    <a:lumOff val="5000"/>
                  </a:schemeClr>
                </a:solidFill>
              </a:rPr>
              <a:t>Demonstration Data or Labeler Demonstration</a:t>
            </a:r>
            <a:r>
              <a:rPr lang="zh-CN" altLang="en-US" sz="1600" dirty="0">
                <a:solidFill>
                  <a:schemeClr val="tx1">
                    <a:lumMod val="95000"/>
                    <a:lumOff val="5000"/>
                  </a:schemeClr>
                </a:solidFill>
              </a:rPr>
              <a:t>）自然得是</a:t>
            </a:r>
            <a:r>
              <a:rPr lang="en-US" altLang="zh-CN" sz="1600" dirty="0">
                <a:solidFill>
                  <a:schemeClr val="tx1">
                    <a:lumMod val="95000"/>
                    <a:lumOff val="5000"/>
                  </a:schemeClr>
                </a:solidFill>
              </a:rPr>
              <a:t>desired output</a:t>
            </a:r>
            <a:r>
              <a:rPr lang="zh-CN" altLang="en-US" sz="1600" dirty="0">
                <a:solidFill>
                  <a:schemeClr val="tx1">
                    <a:lumMod val="95000"/>
                    <a:lumOff val="5000"/>
                  </a:schemeClr>
                </a:solidFill>
              </a:rPr>
              <a:t>，如果模型能一直输出这种水平的答案那是最好</a:t>
            </a:r>
            <a:endParaRPr lang="en-US" altLang="zh-CN" sz="1600" dirty="0">
              <a:solidFill>
                <a:schemeClr val="tx1">
                  <a:lumMod val="95000"/>
                  <a:lumOff val="5000"/>
                </a:schemeClr>
              </a:solidFill>
            </a:endParaRPr>
          </a:p>
        </p:txBody>
      </p:sp>
      <p:sp>
        <p:nvSpPr>
          <p:cNvPr id="10" name="TextBox 30">
            <a:extLst>
              <a:ext uri="{FF2B5EF4-FFF2-40B4-BE49-F238E27FC236}">
                <a16:creationId xmlns:a16="http://schemas.microsoft.com/office/drawing/2014/main" id="{FB7AB221-1966-6DAD-1212-69B261949768}"/>
              </a:ext>
            </a:extLst>
          </p:cNvPr>
          <p:cNvSpPr txBox="1"/>
          <p:nvPr/>
        </p:nvSpPr>
        <p:spPr>
          <a:xfrm>
            <a:off x="6327983" y="4148358"/>
            <a:ext cx="5864015" cy="246221"/>
          </a:xfrm>
          <a:prstGeom prst="rect">
            <a:avLst/>
          </a:prstGeom>
          <a:noFill/>
        </p:spPr>
        <p:txBody>
          <a:bodyPr wrap="square" lIns="0" tIns="0" rIns="0" bIns="0" rtlCol="0" anchor="t">
            <a:spAutoFit/>
          </a:bodyPr>
          <a:lstStyle/>
          <a:p>
            <a:pPr algn="just" defTabSz="1219170">
              <a:spcBef>
                <a:spcPct val="20000"/>
              </a:spcBef>
              <a:defRPr/>
            </a:pPr>
            <a:r>
              <a:rPr lang="en-US" altLang="zh-CN" sz="1600" b="1" dirty="0">
                <a:solidFill>
                  <a:schemeClr val="tx1">
                    <a:lumMod val="95000"/>
                    <a:lumOff val="5000"/>
                  </a:schemeClr>
                </a:solidFill>
              </a:rPr>
              <a:t>3. </a:t>
            </a:r>
            <a:r>
              <a:rPr lang="zh-CN" altLang="en-US" sz="1600" b="1" dirty="0">
                <a:solidFill>
                  <a:schemeClr val="tx1">
                    <a:lumMod val="95000"/>
                    <a:lumOff val="5000"/>
                  </a:schemeClr>
                </a:solidFill>
              </a:rPr>
              <a:t>通过第一和第二步，其实我们就得到了一个标注数据集</a:t>
            </a:r>
            <a:endParaRPr lang="en-US" altLang="zh-CN" sz="1600" b="1" dirty="0">
              <a:solidFill>
                <a:schemeClr val="tx1">
                  <a:lumMod val="95000"/>
                  <a:lumOff val="5000"/>
                </a:schemeClr>
              </a:solidFill>
            </a:endParaRPr>
          </a:p>
        </p:txBody>
      </p:sp>
      <p:sp>
        <p:nvSpPr>
          <p:cNvPr id="11" name="文本框 10">
            <a:extLst>
              <a:ext uri="{FF2B5EF4-FFF2-40B4-BE49-F238E27FC236}">
                <a16:creationId xmlns:a16="http://schemas.microsoft.com/office/drawing/2014/main" id="{FCE91174-D8BB-E3E2-EE23-37A19FCC3C0F}"/>
              </a:ext>
            </a:extLst>
          </p:cNvPr>
          <p:cNvSpPr txBox="1"/>
          <p:nvPr/>
        </p:nvSpPr>
        <p:spPr>
          <a:xfrm>
            <a:off x="6327983" y="4484663"/>
            <a:ext cx="5464232"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利用</a:t>
            </a:r>
            <a:r>
              <a:rPr lang="en-US" altLang="zh-CN" sz="1600" dirty="0">
                <a:solidFill>
                  <a:schemeClr val="tx1">
                    <a:lumMod val="95000"/>
                    <a:lumOff val="5000"/>
                  </a:schemeClr>
                </a:solidFill>
              </a:rPr>
              <a:t>Prompt</a:t>
            </a:r>
            <a:r>
              <a:rPr lang="zh-CN" altLang="en-US" sz="1600" dirty="0">
                <a:solidFill>
                  <a:schemeClr val="tx1">
                    <a:lumMod val="95000"/>
                    <a:lumOff val="5000"/>
                  </a:schemeClr>
                </a:solidFill>
              </a:rPr>
              <a:t>（输入）</a:t>
            </a:r>
            <a:r>
              <a:rPr lang="en-US" altLang="zh-CN" sz="1600" dirty="0">
                <a:solidFill>
                  <a:schemeClr val="tx1">
                    <a:lumMod val="95000"/>
                    <a:lumOff val="5000"/>
                  </a:schemeClr>
                </a:solidFill>
              </a:rPr>
              <a:t>+ Labeler Demonstration</a:t>
            </a:r>
            <a:r>
              <a:rPr lang="zh-CN" altLang="en-US" sz="1600" dirty="0">
                <a:solidFill>
                  <a:schemeClr val="tx1">
                    <a:lumMod val="95000"/>
                    <a:lumOff val="5000"/>
                  </a:schemeClr>
                </a:solidFill>
              </a:rPr>
              <a:t>（标准输出），就可以用</a:t>
            </a:r>
            <a:r>
              <a:rPr lang="en-US" altLang="zh-CN" sz="1600" dirty="0">
                <a:solidFill>
                  <a:schemeClr val="tx1">
                    <a:lumMod val="95000"/>
                    <a:lumOff val="5000"/>
                  </a:schemeClr>
                </a:solidFill>
              </a:rPr>
              <a:t>Fine-Tune</a:t>
            </a:r>
            <a:r>
              <a:rPr lang="zh-CN" altLang="en-US" sz="1600" dirty="0">
                <a:solidFill>
                  <a:schemeClr val="tx1">
                    <a:lumMod val="95000"/>
                    <a:lumOff val="5000"/>
                  </a:schemeClr>
                </a:solidFill>
              </a:rPr>
              <a:t>的范式去微调</a:t>
            </a:r>
            <a:r>
              <a:rPr lang="en-US" altLang="zh-CN" sz="1600" dirty="0">
                <a:solidFill>
                  <a:schemeClr val="tx1">
                    <a:lumMod val="95000"/>
                    <a:lumOff val="5000"/>
                  </a:schemeClr>
                </a:solidFill>
              </a:rPr>
              <a:t>GPT</a:t>
            </a:r>
          </a:p>
        </p:txBody>
      </p:sp>
      <p:sp>
        <p:nvSpPr>
          <p:cNvPr id="17" name="文本框 16">
            <a:extLst>
              <a:ext uri="{FF2B5EF4-FFF2-40B4-BE49-F238E27FC236}">
                <a16:creationId xmlns:a16="http://schemas.microsoft.com/office/drawing/2014/main" id="{7DEA7120-5A16-DA61-98B0-22303B000C6F}"/>
              </a:ext>
            </a:extLst>
          </p:cNvPr>
          <p:cNvSpPr txBox="1"/>
          <p:nvPr/>
        </p:nvSpPr>
        <p:spPr>
          <a:xfrm>
            <a:off x="1818771" y="6090600"/>
            <a:ext cx="8554453" cy="369332"/>
          </a:xfrm>
          <a:prstGeom prst="rect">
            <a:avLst/>
          </a:prstGeom>
          <a:noFill/>
        </p:spPr>
        <p:txBody>
          <a:bodyPr wrap="square" rtlCol="0">
            <a:spAutoFit/>
          </a:bodyPr>
          <a:lstStyle/>
          <a:p>
            <a:pPr algn="ctr"/>
            <a:r>
              <a:rPr lang="en-US" altLang="zh-CN" b="1" i="1" dirty="0">
                <a:solidFill>
                  <a:srgbClr val="CC0000"/>
                </a:solidFill>
              </a:rPr>
              <a:t>SFT</a:t>
            </a:r>
            <a:r>
              <a:rPr lang="zh-CN" altLang="en-US" b="1" i="1" dirty="0">
                <a:solidFill>
                  <a:srgbClr val="CC0000"/>
                </a:solidFill>
              </a:rPr>
              <a:t>又称 </a:t>
            </a:r>
            <a:r>
              <a:rPr lang="en-US" altLang="zh-CN" b="1" i="1" dirty="0">
                <a:solidFill>
                  <a:srgbClr val="CC0000"/>
                </a:solidFill>
              </a:rPr>
              <a:t>Instruction-Tuning</a:t>
            </a:r>
            <a:r>
              <a:rPr lang="zh-CN" altLang="en-US" b="1" i="1" dirty="0">
                <a:solidFill>
                  <a:srgbClr val="CC0000"/>
                </a:solidFill>
              </a:rPr>
              <a:t>（指令精调）。它是我们通往</a:t>
            </a:r>
            <a:r>
              <a:rPr lang="en-US" altLang="zh-CN" b="1" i="1" dirty="0">
                <a:solidFill>
                  <a:srgbClr val="CC0000"/>
                </a:solidFill>
              </a:rPr>
              <a:t>ChatGPT</a:t>
            </a:r>
            <a:r>
              <a:rPr lang="zh-CN" altLang="en-US" b="1" i="1" dirty="0">
                <a:solidFill>
                  <a:srgbClr val="CC0000"/>
                </a:solidFill>
              </a:rPr>
              <a:t>之路的第二块拼图</a:t>
            </a:r>
          </a:p>
        </p:txBody>
      </p:sp>
      <p:sp>
        <p:nvSpPr>
          <p:cNvPr id="18" name="文本框 17">
            <a:extLst>
              <a:ext uri="{FF2B5EF4-FFF2-40B4-BE49-F238E27FC236}">
                <a16:creationId xmlns:a16="http://schemas.microsoft.com/office/drawing/2014/main" id="{DF92E44A-F214-47E0-3969-1C5E66D18728}"/>
              </a:ext>
            </a:extLst>
          </p:cNvPr>
          <p:cNvSpPr txBox="1"/>
          <p:nvPr/>
        </p:nvSpPr>
        <p:spPr>
          <a:xfrm>
            <a:off x="4812490" y="102430"/>
            <a:ext cx="2159870" cy="369332"/>
          </a:xfrm>
          <a:prstGeom prst="rect">
            <a:avLst/>
          </a:prstGeom>
          <a:noFill/>
        </p:spPr>
        <p:txBody>
          <a:bodyPr wrap="square" rtlCol="0">
            <a:spAutoFit/>
          </a:bodyPr>
          <a:lstStyle/>
          <a:p>
            <a:pPr algn="ctr"/>
            <a:r>
              <a:rPr lang="zh-CN" altLang="en-US" dirty="0">
                <a:solidFill>
                  <a:srgbClr val="7C6250"/>
                </a:solidFill>
              </a:rPr>
              <a:t>基本概念</a:t>
            </a:r>
            <a:endParaRPr lang="en-US" altLang="zh-CN" dirty="0">
              <a:solidFill>
                <a:srgbClr val="7C6250"/>
              </a:solidFill>
            </a:endParaRPr>
          </a:p>
        </p:txBody>
      </p:sp>
    </p:spTree>
    <p:extLst>
      <p:ext uri="{BB962C8B-B14F-4D97-AF65-F5344CB8AC3E}">
        <p14:creationId xmlns:p14="http://schemas.microsoft.com/office/powerpoint/2010/main" val="13933730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736198" y="370111"/>
            <a:ext cx="10719601" cy="646331"/>
          </a:xfrm>
          <a:prstGeom prst="rect">
            <a:avLst/>
          </a:prstGeom>
          <a:noFill/>
        </p:spPr>
        <p:txBody>
          <a:bodyPr wrap="none" rtlCol="0">
            <a:spAutoFit/>
          </a:bodyPr>
          <a:lstStyle/>
          <a:p>
            <a:pPr algn="ctr"/>
            <a:r>
              <a:rPr lang="en-US" altLang="zh-CN" sz="3600" b="1" dirty="0">
                <a:solidFill>
                  <a:srgbClr val="828979"/>
                </a:solidFill>
              </a:rPr>
              <a:t>Step1: Supervised Fine-tuning</a:t>
            </a:r>
            <a:r>
              <a:rPr lang="zh-CN" altLang="en-US" sz="3600" b="1" dirty="0">
                <a:solidFill>
                  <a:srgbClr val="828979"/>
                </a:solidFill>
              </a:rPr>
              <a:t>（</a:t>
            </a:r>
            <a:r>
              <a:rPr lang="en-US" altLang="zh-CN" sz="3600" b="1" dirty="0">
                <a:solidFill>
                  <a:srgbClr val="828979"/>
                </a:solidFill>
              </a:rPr>
              <a:t>SFT</a:t>
            </a:r>
            <a:r>
              <a:rPr lang="zh-CN" altLang="en-US" sz="3600" b="1" dirty="0">
                <a:solidFill>
                  <a:srgbClr val="828979"/>
                </a:solidFill>
              </a:rPr>
              <a:t>）基于监督的微调</a:t>
            </a:r>
          </a:p>
        </p:txBody>
      </p:sp>
      <p:sp>
        <p:nvSpPr>
          <p:cNvPr id="18" name="文本框 17">
            <a:extLst>
              <a:ext uri="{FF2B5EF4-FFF2-40B4-BE49-F238E27FC236}">
                <a16:creationId xmlns:a16="http://schemas.microsoft.com/office/drawing/2014/main" id="{DF92E44A-F214-47E0-3969-1C5E66D18728}"/>
              </a:ext>
            </a:extLst>
          </p:cNvPr>
          <p:cNvSpPr txBox="1"/>
          <p:nvPr/>
        </p:nvSpPr>
        <p:spPr>
          <a:xfrm>
            <a:off x="4812490" y="102430"/>
            <a:ext cx="2159870" cy="369332"/>
          </a:xfrm>
          <a:prstGeom prst="rect">
            <a:avLst/>
          </a:prstGeom>
          <a:noFill/>
        </p:spPr>
        <p:txBody>
          <a:bodyPr wrap="square" rtlCol="0">
            <a:spAutoFit/>
          </a:bodyPr>
          <a:lstStyle/>
          <a:p>
            <a:pPr algn="ctr"/>
            <a:r>
              <a:rPr lang="en-US" altLang="zh-CN" dirty="0">
                <a:solidFill>
                  <a:srgbClr val="7C6250"/>
                </a:solidFill>
              </a:rPr>
              <a:t>Q&amp;A</a:t>
            </a:r>
          </a:p>
        </p:txBody>
      </p:sp>
      <p:sp>
        <p:nvSpPr>
          <p:cNvPr id="3" name="TextBox 30">
            <a:extLst>
              <a:ext uri="{FF2B5EF4-FFF2-40B4-BE49-F238E27FC236}">
                <a16:creationId xmlns:a16="http://schemas.microsoft.com/office/drawing/2014/main" id="{7AA2B0D3-B8EE-84DE-6516-2E6A6C28E2B5}"/>
              </a:ext>
            </a:extLst>
          </p:cNvPr>
          <p:cNvSpPr txBox="1"/>
          <p:nvPr/>
        </p:nvSpPr>
        <p:spPr>
          <a:xfrm>
            <a:off x="710719" y="1147949"/>
            <a:ext cx="10480830"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那么它和强化学习有什么关系？一直用大量的人工标注去做</a:t>
            </a:r>
            <a:r>
              <a:rPr lang="en-US" altLang="zh-CN" b="1" dirty="0">
                <a:solidFill>
                  <a:schemeClr val="tx1">
                    <a:lumMod val="95000"/>
                    <a:lumOff val="5000"/>
                  </a:schemeClr>
                </a:solidFill>
              </a:rPr>
              <a:t>Fine-tune</a:t>
            </a:r>
            <a:r>
              <a:rPr lang="zh-CN" altLang="en-US" b="1" dirty="0">
                <a:solidFill>
                  <a:schemeClr val="tx1">
                    <a:lumMod val="95000"/>
                    <a:lumOff val="5000"/>
                  </a:schemeClr>
                </a:solidFill>
              </a:rPr>
              <a:t>不就好了，为什么还要去用</a:t>
            </a:r>
            <a:r>
              <a:rPr lang="en-US" altLang="zh-CN" b="1" dirty="0">
                <a:solidFill>
                  <a:schemeClr val="tx1">
                    <a:lumMod val="95000"/>
                    <a:lumOff val="5000"/>
                  </a:schemeClr>
                </a:solidFill>
              </a:rPr>
              <a:t>RLHF</a:t>
            </a:r>
            <a:r>
              <a:rPr lang="zh-CN" altLang="en-US" b="1" dirty="0">
                <a:solidFill>
                  <a:schemeClr val="tx1">
                    <a:lumMod val="95000"/>
                    <a:lumOff val="5000"/>
                  </a:schemeClr>
                </a:solidFill>
              </a:rPr>
              <a:t>？</a:t>
            </a:r>
            <a:endParaRPr lang="en-US" altLang="zh-CN" b="1" dirty="0">
              <a:solidFill>
                <a:schemeClr val="tx1">
                  <a:lumMod val="95000"/>
                  <a:lumOff val="5000"/>
                </a:schemeClr>
              </a:solidFill>
            </a:endParaRPr>
          </a:p>
        </p:txBody>
      </p:sp>
      <p:sp>
        <p:nvSpPr>
          <p:cNvPr id="12" name="文本框 11">
            <a:extLst>
              <a:ext uri="{FF2B5EF4-FFF2-40B4-BE49-F238E27FC236}">
                <a16:creationId xmlns:a16="http://schemas.microsoft.com/office/drawing/2014/main" id="{2D157DE4-ECB8-23EE-734F-3CD5A6E8148F}"/>
              </a:ext>
            </a:extLst>
          </p:cNvPr>
          <p:cNvSpPr txBox="1"/>
          <p:nvPr/>
        </p:nvSpPr>
        <p:spPr>
          <a:xfrm>
            <a:off x="710719" y="1556455"/>
            <a:ext cx="10363412"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t>整个被</a:t>
            </a:r>
            <a:r>
              <a:rPr lang="en-US" altLang="zh-CN" dirty="0"/>
              <a:t>SFT</a:t>
            </a:r>
            <a:r>
              <a:rPr lang="zh-CN" altLang="en-US" dirty="0"/>
              <a:t>后的</a:t>
            </a:r>
            <a:r>
              <a:rPr lang="en-US" altLang="zh-CN" dirty="0"/>
              <a:t>GPT-3</a:t>
            </a:r>
            <a:r>
              <a:rPr lang="zh-CN" altLang="en-US" dirty="0"/>
              <a:t>其实就是一个巨大的</a:t>
            </a:r>
            <a:r>
              <a:rPr lang="en-US" altLang="zh-CN" dirty="0"/>
              <a:t>Policy</a:t>
            </a:r>
            <a:r>
              <a:rPr lang="zh-CN" altLang="en-US" dirty="0"/>
              <a:t>函数，这个</a:t>
            </a:r>
            <a:r>
              <a:rPr lang="en-US" altLang="zh-CN" dirty="0"/>
              <a:t>Policy</a:t>
            </a:r>
            <a:r>
              <a:rPr lang="zh-CN" altLang="en-US" dirty="0"/>
              <a:t>函数以用户的输入（</a:t>
            </a:r>
            <a:r>
              <a:rPr lang="en-US" altLang="zh-CN" dirty="0"/>
              <a:t>Prompt</a:t>
            </a:r>
            <a:r>
              <a:rPr lang="zh-CN" altLang="en-US" dirty="0"/>
              <a:t>）为自己的状态</a:t>
            </a:r>
            <a:r>
              <a:rPr lang="en-US" altLang="zh-CN" dirty="0"/>
              <a:t>State</a:t>
            </a:r>
            <a:r>
              <a:rPr lang="zh-CN" altLang="en-US" dirty="0"/>
              <a:t>，并在该状态下采取</a:t>
            </a:r>
            <a:r>
              <a:rPr lang="en-US" altLang="zh-CN" dirty="0"/>
              <a:t>Action</a:t>
            </a:r>
            <a:r>
              <a:rPr lang="zh-CN" altLang="en-US" dirty="0"/>
              <a:t>，即输出一段回答</a:t>
            </a:r>
            <a:endParaRPr lang="en-US" altLang="zh-CN" dirty="0"/>
          </a:p>
          <a:p>
            <a:pPr marL="342900" indent="-342900">
              <a:buFont typeface="Arial" panose="020B0604020202020204" pitchFamily="34" charset="0"/>
              <a:buChar char="•"/>
            </a:pPr>
            <a:r>
              <a:rPr lang="zh-CN" altLang="en-US" dirty="0"/>
              <a:t>这样一来，想要获取一个好的</a:t>
            </a:r>
            <a:r>
              <a:rPr lang="en-US" altLang="zh-CN" dirty="0"/>
              <a:t>LLM</a:t>
            </a:r>
            <a:r>
              <a:rPr lang="zh-CN" altLang="en-US" dirty="0"/>
              <a:t>模型，就不仅可以靠标注数据做</a:t>
            </a:r>
            <a:r>
              <a:rPr lang="en-US" altLang="zh-CN" dirty="0"/>
              <a:t>Fine-tune</a:t>
            </a:r>
            <a:r>
              <a:rPr lang="zh-CN" altLang="en-US" dirty="0"/>
              <a:t>实现梯度下降了，还可以通过策略梯度等算法去获取一个好的策略函数</a:t>
            </a:r>
          </a:p>
        </p:txBody>
      </p:sp>
      <p:sp>
        <p:nvSpPr>
          <p:cNvPr id="15" name="TextBox 30">
            <a:extLst>
              <a:ext uri="{FF2B5EF4-FFF2-40B4-BE49-F238E27FC236}">
                <a16:creationId xmlns:a16="http://schemas.microsoft.com/office/drawing/2014/main" id="{47DBDB85-C77D-354A-24EF-407C6F8EF611}"/>
              </a:ext>
            </a:extLst>
          </p:cNvPr>
          <p:cNvSpPr txBox="1"/>
          <p:nvPr/>
        </p:nvSpPr>
        <p:spPr>
          <a:xfrm>
            <a:off x="736198" y="2884083"/>
            <a:ext cx="10480830"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用</a:t>
            </a:r>
            <a:r>
              <a:rPr lang="en-US" altLang="zh-CN" b="1" dirty="0">
                <a:solidFill>
                  <a:schemeClr val="tx1">
                    <a:lumMod val="95000"/>
                    <a:lumOff val="5000"/>
                  </a:schemeClr>
                </a:solidFill>
              </a:rPr>
              <a:t>Labeler Demonstration</a:t>
            </a:r>
            <a:r>
              <a:rPr lang="zh-CN" altLang="en-US" b="1" dirty="0">
                <a:solidFill>
                  <a:schemeClr val="tx1">
                    <a:lumMod val="95000"/>
                    <a:lumOff val="5000"/>
                  </a:schemeClr>
                </a:solidFill>
              </a:rPr>
              <a:t>不应该很香吗，为什么不全靠</a:t>
            </a:r>
            <a:r>
              <a:rPr lang="en-US" altLang="zh-CN" b="1" dirty="0" err="1">
                <a:solidFill>
                  <a:schemeClr val="tx1">
                    <a:lumMod val="95000"/>
                    <a:lumOff val="5000"/>
                  </a:schemeClr>
                </a:solidFill>
              </a:rPr>
              <a:t>Fune</a:t>
            </a:r>
            <a:r>
              <a:rPr lang="en-US" altLang="zh-CN" b="1" dirty="0">
                <a:solidFill>
                  <a:schemeClr val="tx1">
                    <a:lumMod val="95000"/>
                    <a:lumOff val="5000"/>
                  </a:schemeClr>
                </a:solidFill>
              </a:rPr>
              <a:t>-tune</a:t>
            </a:r>
            <a:r>
              <a:rPr lang="zh-CN" altLang="en-US" b="1" dirty="0">
                <a:solidFill>
                  <a:schemeClr val="tx1">
                    <a:lumMod val="95000"/>
                    <a:lumOff val="5000"/>
                  </a:schemeClr>
                </a:solidFill>
              </a:rPr>
              <a:t>呢？</a:t>
            </a:r>
            <a:endParaRPr lang="en-US" altLang="zh-CN" b="1" dirty="0">
              <a:solidFill>
                <a:schemeClr val="tx1">
                  <a:lumMod val="95000"/>
                  <a:lumOff val="5000"/>
                </a:schemeClr>
              </a:solidFill>
            </a:endParaRPr>
          </a:p>
        </p:txBody>
      </p:sp>
      <p:sp>
        <p:nvSpPr>
          <p:cNvPr id="16" name="文本框 15">
            <a:extLst>
              <a:ext uri="{FF2B5EF4-FFF2-40B4-BE49-F238E27FC236}">
                <a16:creationId xmlns:a16="http://schemas.microsoft.com/office/drawing/2014/main" id="{7AA13E85-D39B-48A8-3EA2-7716141CA9D5}"/>
              </a:ext>
            </a:extLst>
          </p:cNvPr>
          <p:cNvSpPr txBox="1"/>
          <p:nvPr/>
        </p:nvSpPr>
        <p:spPr>
          <a:xfrm>
            <a:off x="710719" y="3288381"/>
            <a:ext cx="10363412"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首先，花钱雇人去写</a:t>
            </a:r>
            <a:r>
              <a:rPr lang="en-US" altLang="zh-CN" dirty="0"/>
              <a:t>desired output</a:t>
            </a:r>
            <a:r>
              <a:rPr lang="zh-CN" altLang="en-US" dirty="0"/>
              <a:t>还是一件非常贵的事情。需要去专门的给人培训，告诉人家怎样的答案才是好的，要避开哪些不能提的东西，什么时候要直指要害而什么时候要圆滑</a:t>
            </a:r>
            <a:endParaRPr lang="en-US" altLang="zh-CN" dirty="0"/>
          </a:p>
          <a:p>
            <a:pPr marL="285750" indent="-285750">
              <a:buFont typeface="Arial" panose="020B0604020202020204" pitchFamily="34" charset="0"/>
              <a:buChar char="•"/>
            </a:pPr>
            <a:r>
              <a:rPr lang="zh-CN" altLang="en-US" dirty="0"/>
              <a:t>此外，自然语言的</a:t>
            </a:r>
            <a:r>
              <a:rPr lang="en-US" altLang="zh-CN" dirty="0"/>
              <a:t>Prompt</a:t>
            </a:r>
            <a:r>
              <a:rPr lang="zh-CN" altLang="en-US" dirty="0"/>
              <a:t>有那么多，千奇百怪，很难用人工写答案的方式做一个全覆盖</a:t>
            </a:r>
            <a:endParaRPr lang="en-US" altLang="zh-CN" dirty="0"/>
          </a:p>
          <a:p>
            <a:pPr marL="285750" indent="-285750">
              <a:buFont typeface="Arial" panose="020B0604020202020204" pitchFamily="34" charset="0"/>
              <a:buChar char="•"/>
            </a:pPr>
            <a:r>
              <a:rPr lang="zh-CN" altLang="en-US" dirty="0"/>
              <a:t>最后，当一个语言模型变得越来越大，找到足够的标注数据集去</a:t>
            </a:r>
            <a:r>
              <a:rPr lang="en-US" altLang="zh-CN" dirty="0"/>
              <a:t>Fine Tune</a:t>
            </a:r>
            <a:r>
              <a:rPr lang="zh-CN" altLang="en-US" dirty="0"/>
              <a:t>它就会变得又贵又不可能</a:t>
            </a:r>
            <a:endParaRPr lang="zh-CN" altLang="en-US" b="1" dirty="0">
              <a:solidFill>
                <a:srgbClr val="FF0000"/>
              </a:solidFill>
            </a:endParaRPr>
          </a:p>
        </p:txBody>
      </p:sp>
      <p:sp>
        <p:nvSpPr>
          <p:cNvPr id="20" name="TextBox 30">
            <a:extLst>
              <a:ext uri="{FF2B5EF4-FFF2-40B4-BE49-F238E27FC236}">
                <a16:creationId xmlns:a16="http://schemas.microsoft.com/office/drawing/2014/main" id="{49F4FEAC-E0D1-E181-3448-1B4165C2AF12}"/>
              </a:ext>
            </a:extLst>
          </p:cNvPr>
          <p:cNvSpPr txBox="1"/>
          <p:nvPr/>
        </p:nvSpPr>
        <p:spPr>
          <a:xfrm>
            <a:off x="736198" y="4616009"/>
            <a:ext cx="10480830"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因此，出于工作量还有成本的考虑，必须得想一个更聪明的方法，让模型和人类对齐</a:t>
            </a:r>
            <a:endParaRPr lang="en-US" altLang="zh-CN" b="1" dirty="0">
              <a:solidFill>
                <a:schemeClr val="tx1">
                  <a:lumMod val="95000"/>
                  <a:lumOff val="5000"/>
                </a:schemeClr>
              </a:solidFill>
            </a:endParaRPr>
          </a:p>
        </p:txBody>
      </p:sp>
      <p:sp>
        <p:nvSpPr>
          <p:cNvPr id="24" name="TextBox 30">
            <a:extLst>
              <a:ext uri="{FF2B5EF4-FFF2-40B4-BE49-F238E27FC236}">
                <a16:creationId xmlns:a16="http://schemas.microsoft.com/office/drawing/2014/main" id="{A88FB0CF-9103-7C86-80A3-E7AD950B5441}"/>
              </a:ext>
            </a:extLst>
          </p:cNvPr>
          <p:cNvSpPr txBox="1"/>
          <p:nvPr/>
        </p:nvSpPr>
        <p:spPr>
          <a:xfrm>
            <a:off x="736198" y="5028723"/>
            <a:ext cx="10480830"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这个方法就是强化学习</a:t>
            </a:r>
            <a:endParaRPr lang="en-US" altLang="zh-CN" b="1" dirty="0">
              <a:solidFill>
                <a:schemeClr val="tx1">
                  <a:lumMod val="95000"/>
                  <a:lumOff val="5000"/>
                </a:schemeClr>
              </a:solidFill>
            </a:endParaRPr>
          </a:p>
        </p:txBody>
      </p:sp>
    </p:spTree>
    <p:extLst>
      <p:ext uri="{BB962C8B-B14F-4D97-AF65-F5344CB8AC3E}">
        <p14:creationId xmlns:p14="http://schemas.microsoft.com/office/powerpoint/2010/main" val="1416972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1657700" y="370111"/>
            <a:ext cx="8876597" cy="646331"/>
          </a:xfrm>
          <a:prstGeom prst="rect">
            <a:avLst/>
          </a:prstGeom>
          <a:noFill/>
        </p:spPr>
        <p:txBody>
          <a:bodyPr wrap="none" rtlCol="0">
            <a:spAutoFit/>
          </a:bodyPr>
          <a:lstStyle/>
          <a:p>
            <a:pPr algn="ctr"/>
            <a:r>
              <a:rPr lang="en-US" altLang="zh-CN" sz="3600" b="1" dirty="0">
                <a:solidFill>
                  <a:srgbClr val="828979"/>
                </a:solidFill>
              </a:rPr>
              <a:t>Step2: </a:t>
            </a:r>
            <a:r>
              <a:rPr lang="zh-CN" altLang="en-US" sz="3600" b="1" dirty="0">
                <a:solidFill>
                  <a:srgbClr val="828979"/>
                </a:solidFill>
              </a:rPr>
              <a:t>训练一个奖励模型 </a:t>
            </a:r>
            <a:r>
              <a:rPr lang="en-US" altLang="zh-CN" sz="3600" b="1" dirty="0">
                <a:solidFill>
                  <a:srgbClr val="828979"/>
                </a:solidFill>
              </a:rPr>
              <a:t>Reward Model</a:t>
            </a:r>
            <a:r>
              <a:rPr lang="zh-CN" altLang="en-US" sz="3600" b="1" dirty="0">
                <a:solidFill>
                  <a:srgbClr val="828979"/>
                </a:solidFill>
              </a:rPr>
              <a:t> </a:t>
            </a:r>
            <a:r>
              <a:rPr lang="en-US" altLang="zh-CN" sz="3600" b="1" dirty="0">
                <a:solidFill>
                  <a:srgbClr val="828979"/>
                </a:solidFill>
              </a:rPr>
              <a:t>RM</a:t>
            </a:r>
            <a:endParaRPr lang="zh-CN" altLang="en-US" sz="3600" b="1" dirty="0">
              <a:solidFill>
                <a:srgbClr val="828979"/>
              </a:solidFill>
            </a:endParaRPr>
          </a:p>
        </p:txBody>
      </p:sp>
      <p:sp>
        <p:nvSpPr>
          <p:cNvPr id="3" name="TextBox 30">
            <a:extLst>
              <a:ext uri="{FF2B5EF4-FFF2-40B4-BE49-F238E27FC236}">
                <a16:creationId xmlns:a16="http://schemas.microsoft.com/office/drawing/2014/main" id="{7AA2B0D3-B8EE-84DE-6516-2E6A6C28E2B5}"/>
              </a:ext>
            </a:extLst>
          </p:cNvPr>
          <p:cNvSpPr txBox="1"/>
          <p:nvPr/>
        </p:nvSpPr>
        <p:spPr>
          <a:xfrm>
            <a:off x="710719" y="1147949"/>
            <a:ext cx="10480830"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为了训练出一个最佳的</a:t>
            </a:r>
            <a:r>
              <a:rPr lang="en-US" altLang="zh-CN" b="1" dirty="0">
                <a:solidFill>
                  <a:schemeClr val="tx1">
                    <a:lumMod val="95000"/>
                    <a:lumOff val="5000"/>
                  </a:schemeClr>
                </a:solidFill>
              </a:rPr>
              <a:t>Policy</a:t>
            </a:r>
            <a:r>
              <a:rPr lang="zh-CN" altLang="en-US" b="1" dirty="0">
                <a:solidFill>
                  <a:schemeClr val="tx1">
                    <a:lumMod val="95000"/>
                    <a:lumOff val="5000"/>
                  </a:schemeClr>
                </a:solidFill>
              </a:rPr>
              <a:t>函数，也就是能和人类价值观对齐的</a:t>
            </a:r>
            <a:r>
              <a:rPr lang="en-US" altLang="zh-CN" b="1" dirty="0">
                <a:solidFill>
                  <a:schemeClr val="tx1">
                    <a:lumMod val="95000"/>
                    <a:lumOff val="5000"/>
                  </a:schemeClr>
                </a:solidFill>
              </a:rPr>
              <a:t>LLM</a:t>
            </a:r>
            <a:r>
              <a:rPr lang="zh-CN" altLang="en-US" b="1" dirty="0">
                <a:solidFill>
                  <a:schemeClr val="tx1">
                    <a:lumMod val="95000"/>
                    <a:lumOff val="5000"/>
                  </a:schemeClr>
                </a:solidFill>
              </a:rPr>
              <a:t>，目前还缺少的要素是奖励</a:t>
            </a:r>
            <a:r>
              <a:rPr lang="en-US" altLang="zh-CN" b="1" dirty="0">
                <a:solidFill>
                  <a:schemeClr val="tx1">
                    <a:lumMod val="95000"/>
                    <a:lumOff val="5000"/>
                  </a:schemeClr>
                </a:solidFill>
              </a:rPr>
              <a:t>Reward</a:t>
            </a:r>
          </a:p>
        </p:txBody>
      </p:sp>
      <p:sp>
        <p:nvSpPr>
          <p:cNvPr id="20" name="TextBox 30">
            <a:extLst>
              <a:ext uri="{FF2B5EF4-FFF2-40B4-BE49-F238E27FC236}">
                <a16:creationId xmlns:a16="http://schemas.microsoft.com/office/drawing/2014/main" id="{49F4FEAC-E0D1-E181-3448-1B4165C2AF12}"/>
              </a:ext>
            </a:extLst>
          </p:cNvPr>
          <p:cNvSpPr txBox="1"/>
          <p:nvPr/>
        </p:nvSpPr>
        <p:spPr>
          <a:xfrm>
            <a:off x="710719" y="1556455"/>
            <a:ext cx="10480830"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Step2</a:t>
            </a:r>
            <a:r>
              <a:rPr lang="zh-CN" altLang="en-US" b="1" dirty="0">
                <a:solidFill>
                  <a:schemeClr val="tx1">
                    <a:lumMod val="95000"/>
                    <a:lumOff val="5000"/>
                  </a:schemeClr>
                </a:solidFill>
              </a:rPr>
              <a:t>的目的就在于此，我们想要训练出来一个好的奖励模型，让他给模型输出的结果去打分</a:t>
            </a:r>
            <a:endParaRPr lang="en-US" altLang="zh-CN" b="1" dirty="0">
              <a:solidFill>
                <a:schemeClr val="tx1">
                  <a:lumMod val="95000"/>
                  <a:lumOff val="5000"/>
                </a:schemeClr>
              </a:solidFill>
            </a:endParaRPr>
          </a:p>
        </p:txBody>
      </p:sp>
      <p:sp>
        <p:nvSpPr>
          <p:cNvPr id="4" name="文本框 3">
            <a:extLst>
              <a:ext uri="{FF2B5EF4-FFF2-40B4-BE49-F238E27FC236}">
                <a16:creationId xmlns:a16="http://schemas.microsoft.com/office/drawing/2014/main" id="{FB7413D5-9F7F-716D-CA6C-959C457A11DE}"/>
              </a:ext>
            </a:extLst>
          </p:cNvPr>
          <p:cNvSpPr txBox="1"/>
          <p:nvPr/>
        </p:nvSpPr>
        <p:spPr>
          <a:xfrm>
            <a:off x="710719" y="1964961"/>
            <a:ext cx="10363412"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值得注意的是，在</a:t>
            </a:r>
            <a:r>
              <a:rPr lang="en-US" altLang="zh-CN" dirty="0"/>
              <a:t>RL</a:t>
            </a:r>
            <a:r>
              <a:rPr lang="zh-CN" altLang="en-US" dirty="0"/>
              <a:t>中可以使用奖励函数而不使用价值函数来训练策略，从而实现策略梯度算法</a:t>
            </a:r>
            <a:endParaRPr lang="en-US" altLang="zh-CN" dirty="0"/>
          </a:p>
          <a:p>
            <a:pPr marL="285750" indent="-285750">
              <a:buFont typeface="Arial" panose="020B0604020202020204" pitchFamily="34" charset="0"/>
              <a:buChar char="•"/>
            </a:pPr>
            <a:r>
              <a:rPr lang="zh-CN" altLang="en-US" dirty="0"/>
              <a:t>这种方法被称为纯粹的策略梯度方法（</a:t>
            </a:r>
            <a:r>
              <a:rPr lang="en-US" altLang="zh-CN" dirty="0"/>
              <a:t>pure policy gradient methods</a:t>
            </a:r>
            <a:r>
              <a:rPr lang="zh-CN" altLang="en-US" dirty="0"/>
              <a:t>）</a:t>
            </a:r>
            <a:endParaRPr lang="en-US" altLang="zh-CN" dirty="0"/>
          </a:p>
          <a:p>
            <a:pPr marL="285750" indent="-285750">
              <a:buFont typeface="Arial" panose="020B0604020202020204" pitchFamily="34" charset="0"/>
              <a:buChar char="•"/>
            </a:pPr>
            <a:r>
              <a:rPr lang="zh-CN" altLang="en-US" dirty="0"/>
              <a:t>也就是说，</a:t>
            </a:r>
            <a:r>
              <a:rPr lang="en-US" altLang="zh-CN" dirty="0"/>
              <a:t>Value</a:t>
            </a:r>
            <a:r>
              <a:rPr lang="zh-CN" altLang="en-US" dirty="0"/>
              <a:t>是可以不要的</a:t>
            </a:r>
            <a:endParaRPr lang="zh-CN" altLang="en-US" b="1" dirty="0">
              <a:solidFill>
                <a:srgbClr val="FF0000"/>
              </a:solidFill>
            </a:endParaRPr>
          </a:p>
        </p:txBody>
      </p:sp>
      <p:pic>
        <p:nvPicPr>
          <p:cNvPr id="6" name="图片 5">
            <a:extLst>
              <a:ext uri="{FF2B5EF4-FFF2-40B4-BE49-F238E27FC236}">
                <a16:creationId xmlns:a16="http://schemas.microsoft.com/office/drawing/2014/main" id="{D0EEB0F2-3529-0A0E-04EE-FF28D4030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88291"/>
            <a:ext cx="5254027" cy="3969709"/>
          </a:xfrm>
          <a:prstGeom prst="rect">
            <a:avLst/>
          </a:prstGeom>
        </p:spPr>
      </p:pic>
      <p:sp>
        <p:nvSpPr>
          <p:cNvPr id="7" name="TextBox 30">
            <a:extLst>
              <a:ext uri="{FF2B5EF4-FFF2-40B4-BE49-F238E27FC236}">
                <a16:creationId xmlns:a16="http://schemas.microsoft.com/office/drawing/2014/main" id="{63C5BE63-4294-6775-2A40-0132CCE5FD48}"/>
              </a:ext>
            </a:extLst>
          </p:cNvPr>
          <p:cNvSpPr txBox="1"/>
          <p:nvPr/>
        </p:nvSpPr>
        <p:spPr>
          <a:xfrm>
            <a:off x="5205313" y="2893371"/>
            <a:ext cx="6763420" cy="246221"/>
          </a:xfrm>
          <a:prstGeom prst="rect">
            <a:avLst/>
          </a:prstGeom>
          <a:noFill/>
        </p:spPr>
        <p:txBody>
          <a:bodyPr wrap="square" lIns="0" tIns="0" rIns="0" bIns="0" rtlCol="0" anchor="t">
            <a:spAutoFit/>
          </a:bodyPr>
          <a:lstStyle/>
          <a:p>
            <a:pPr algn="just" defTabSz="1219170">
              <a:spcBef>
                <a:spcPct val="20000"/>
              </a:spcBef>
              <a:defRPr/>
            </a:pPr>
            <a:r>
              <a:rPr lang="en-US" altLang="zh-CN" sz="1600" b="1" dirty="0">
                <a:solidFill>
                  <a:schemeClr val="tx1">
                    <a:lumMod val="95000"/>
                    <a:lumOff val="5000"/>
                  </a:schemeClr>
                </a:solidFill>
              </a:rPr>
              <a:t>1. </a:t>
            </a:r>
            <a:r>
              <a:rPr lang="zh-CN" altLang="en-US" sz="1600" b="1" dirty="0">
                <a:solidFill>
                  <a:schemeClr val="tx1">
                    <a:lumMod val="95000"/>
                    <a:lumOff val="5000"/>
                  </a:schemeClr>
                </a:solidFill>
              </a:rPr>
              <a:t>采样一个</a:t>
            </a:r>
            <a:r>
              <a:rPr lang="en-US" altLang="zh-CN" sz="1600" b="1" dirty="0">
                <a:solidFill>
                  <a:schemeClr val="tx1">
                    <a:lumMod val="95000"/>
                    <a:lumOff val="5000"/>
                  </a:schemeClr>
                </a:solidFill>
              </a:rPr>
              <a:t>Prompt</a:t>
            </a:r>
            <a:r>
              <a:rPr lang="zh-CN" altLang="en-US" sz="1600" b="1" dirty="0">
                <a:solidFill>
                  <a:schemeClr val="tx1">
                    <a:lumMod val="95000"/>
                    <a:lumOff val="5000"/>
                  </a:schemeClr>
                </a:solidFill>
              </a:rPr>
              <a:t>，对模型输入该</a:t>
            </a:r>
            <a:r>
              <a:rPr lang="en-US" altLang="zh-CN" sz="1600" b="1" dirty="0">
                <a:solidFill>
                  <a:schemeClr val="tx1">
                    <a:lumMod val="95000"/>
                    <a:lumOff val="5000"/>
                  </a:schemeClr>
                </a:solidFill>
              </a:rPr>
              <a:t>Prompt</a:t>
            </a:r>
            <a:r>
              <a:rPr lang="zh-CN" altLang="en-US" sz="1600" b="1" dirty="0">
                <a:solidFill>
                  <a:schemeClr val="tx1">
                    <a:lumMod val="95000"/>
                    <a:lumOff val="5000"/>
                  </a:schemeClr>
                </a:solidFill>
              </a:rPr>
              <a:t>后，模型会给出多个不同的输出</a:t>
            </a:r>
            <a:endParaRPr lang="en-US" altLang="zh-CN" sz="1600" b="1" dirty="0">
              <a:solidFill>
                <a:schemeClr val="tx1">
                  <a:lumMod val="95000"/>
                  <a:lumOff val="5000"/>
                </a:schemeClr>
              </a:solidFill>
            </a:endParaRPr>
          </a:p>
        </p:txBody>
      </p:sp>
      <p:sp>
        <p:nvSpPr>
          <p:cNvPr id="8" name="文本框 7">
            <a:extLst>
              <a:ext uri="{FF2B5EF4-FFF2-40B4-BE49-F238E27FC236}">
                <a16:creationId xmlns:a16="http://schemas.microsoft.com/office/drawing/2014/main" id="{9991F16A-D534-C6DC-AE1D-B27D9E0E43D2}"/>
              </a:ext>
            </a:extLst>
          </p:cNvPr>
          <p:cNvSpPr txBox="1"/>
          <p:nvPr/>
        </p:nvSpPr>
        <p:spPr>
          <a:xfrm>
            <a:off x="5206424" y="3231925"/>
            <a:ext cx="6985576"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模型参数在推理的时候是不变的，为什么在推理时</a:t>
            </a:r>
            <a:r>
              <a:rPr lang="en-US" altLang="zh-CN" sz="1600" dirty="0">
                <a:solidFill>
                  <a:schemeClr val="tx1">
                    <a:lumMod val="95000"/>
                    <a:lumOff val="5000"/>
                  </a:schemeClr>
                </a:solidFill>
              </a:rPr>
              <a:t>GPT</a:t>
            </a:r>
            <a:r>
              <a:rPr lang="zh-CN" altLang="en-US" sz="1600" dirty="0">
                <a:solidFill>
                  <a:schemeClr val="tx1">
                    <a:lumMod val="95000"/>
                    <a:lumOff val="5000"/>
                  </a:schemeClr>
                </a:solidFill>
              </a:rPr>
              <a:t>还会有随机性？</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在生成文本时，</a:t>
            </a:r>
            <a:r>
              <a:rPr lang="en-US" altLang="zh-CN" sz="1600" dirty="0">
                <a:solidFill>
                  <a:schemeClr val="tx1">
                    <a:lumMod val="95000"/>
                    <a:lumOff val="5000"/>
                  </a:schemeClr>
                </a:solidFill>
              </a:rPr>
              <a:t>GPT</a:t>
            </a:r>
            <a:r>
              <a:rPr lang="zh-CN" altLang="en-US" sz="1600" dirty="0">
                <a:solidFill>
                  <a:schemeClr val="tx1">
                    <a:lumMod val="95000"/>
                    <a:lumOff val="5000"/>
                  </a:schemeClr>
                </a:solidFill>
              </a:rPr>
              <a:t>模型会采用一种称为“采样（</a:t>
            </a:r>
            <a:r>
              <a:rPr lang="en-US" altLang="zh-CN" sz="1600" dirty="0">
                <a:solidFill>
                  <a:schemeClr val="tx1">
                    <a:lumMod val="95000"/>
                    <a:lumOff val="5000"/>
                  </a:schemeClr>
                </a:solidFill>
              </a:rPr>
              <a:t>Sampling</a:t>
            </a:r>
            <a:r>
              <a:rPr lang="zh-CN" altLang="en-US" sz="1600" dirty="0">
                <a:solidFill>
                  <a:schemeClr val="tx1">
                    <a:lumMod val="95000"/>
                    <a:lumOff val="5000"/>
                  </a:schemeClr>
                </a:solidFill>
              </a:rPr>
              <a:t>）”的策略，该策略会引入一些随机性</a:t>
            </a:r>
            <a:endParaRPr lang="en-US" altLang="zh-CN" sz="1600" dirty="0">
              <a:solidFill>
                <a:schemeClr val="tx1">
                  <a:lumMod val="95000"/>
                  <a:lumOff val="5000"/>
                </a:schemeClr>
              </a:solidFill>
            </a:endParaRPr>
          </a:p>
        </p:txBody>
      </p:sp>
      <p:sp>
        <p:nvSpPr>
          <p:cNvPr id="9" name="TextBox 30">
            <a:extLst>
              <a:ext uri="{FF2B5EF4-FFF2-40B4-BE49-F238E27FC236}">
                <a16:creationId xmlns:a16="http://schemas.microsoft.com/office/drawing/2014/main" id="{FC5F6EB7-F8C9-31DF-91B2-F383D1430158}"/>
              </a:ext>
            </a:extLst>
          </p:cNvPr>
          <p:cNvSpPr txBox="1"/>
          <p:nvPr/>
        </p:nvSpPr>
        <p:spPr>
          <a:xfrm>
            <a:off x="5205313" y="4161027"/>
            <a:ext cx="5623108" cy="246221"/>
          </a:xfrm>
          <a:prstGeom prst="rect">
            <a:avLst/>
          </a:prstGeom>
          <a:noFill/>
        </p:spPr>
        <p:txBody>
          <a:bodyPr wrap="square" lIns="0" tIns="0" rIns="0" bIns="0" rtlCol="0" anchor="t">
            <a:spAutoFit/>
          </a:bodyPr>
          <a:lstStyle/>
          <a:p>
            <a:pPr algn="just" defTabSz="1219170">
              <a:spcBef>
                <a:spcPct val="20000"/>
              </a:spcBef>
              <a:defRPr/>
            </a:pPr>
            <a:r>
              <a:rPr lang="en-US" altLang="zh-CN" sz="1600" b="1" dirty="0">
                <a:solidFill>
                  <a:schemeClr val="tx1">
                    <a:lumMod val="95000"/>
                    <a:lumOff val="5000"/>
                  </a:schemeClr>
                </a:solidFill>
              </a:rPr>
              <a:t>2. </a:t>
            </a:r>
            <a:r>
              <a:rPr lang="zh-CN" altLang="en-US" sz="1600" b="1" dirty="0">
                <a:solidFill>
                  <a:schemeClr val="tx1">
                    <a:lumMod val="95000"/>
                    <a:lumOff val="5000"/>
                  </a:schemeClr>
                </a:solidFill>
              </a:rPr>
              <a:t>由人工</a:t>
            </a:r>
            <a:r>
              <a:rPr lang="en-US" altLang="zh-CN" sz="1600" b="1" dirty="0">
                <a:solidFill>
                  <a:schemeClr val="tx1">
                    <a:lumMod val="95000"/>
                    <a:lumOff val="5000"/>
                  </a:schemeClr>
                </a:solidFill>
              </a:rPr>
              <a:t>Labeler</a:t>
            </a:r>
            <a:r>
              <a:rPr lang="zh-CN" altLang="en-US" sz="1600" b="1" dirty="0">
                <a:solidFill>
                  <a:schemeClr val="tx1">
                    <a:lumMod val="95000"/>
                    <a:lumOff val="5000"/>
                  </a:schemeClr>
                </a:solidFill>
              </a:rPr>
              <a:t>来给模型的多种不同的输出做一个排序</a:t>
            </a:r>
            <a:endParaRPr lang="en-US" altLang="zh-CN" sz="1600" b="1" dirty="0">
              <a:solidFill>
                <a:schemeClr val="tx1">
                  <a:lumMod val="95000"/>
                  <a:lumOff val="5000"/>
                </a:schemeClr>
              </a:solidFill>
            </a:endParaRPr>
          </a:p>
        </p:txBody>
      </p:sp>
      <p:sp>
        <p:nvSpPr>
          <p:cNvPr id="10" name="文本框 9">
            <a:extLst>
              <a:ext uri="{FF2B5EF4-FFF2-40B4-BE49-F238E27FC236}">
                <a16:creationId xmlns:a16="http://schemas.microsoft.com/office/drawing/2014/main" id="{D4CCD71B-632C-A151-8084-8E5E763D6B9A}"/>
              </a:ext>
            </a:extLst>
          </p:cNvPr>
          <p:cNvSpPr txBox="1"/>
          <p:nvPr/>
        </p:nvSpPr>
        <p:spPr>
          <a:xfrm>
            <a:off x="5205313" y="4544212"/>
            <a:ext cx="6981884"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lumMod val="95000"/>
                    <a:lumOff val="5000"/>
                  </a:schemeClr>
                </a:solidFill>
              </a:rPr>
              <a:t>例如，输出了</a:t>
            </a:r>
            <a:r>
              <a:rPr lang="en-US" altLang="zh-CN" sz="1600" dirty="0">
                <a:solidFill>
                  <a:schemeClr val="tx1">
                    <a:lumMod val="95000"/>
                    <a:lumOff val="5000"/>
                  </a:schemeClr>
                </a:solidFill>
              </a:rPr>
              <a:t>A</a:t>
            </a:r>
            <a:r>
              <a:rPr lang="zh-CN" altLang="en-US" sz="1600" dirty="0">
                <a:solidFill>
                  <a:schemeClr val="tx1">
                    <a:lumMod val="95000"/>
                    <a:lumOff val="5000"/>
                  </a:schemeClr>
                </a:solidFill>
              </a:rPr>
              <a:t>、</a:t>
            </a:r>
            <a:r>
              <a:rPr lang="en-US" altLang="zh-CN" sz="1600" dirty="0">
                <a:solidFill>
                  <a:schemeClr val="tx1">
                    <a:lumMod val="95000"/>
                    <a:lumOff val="5000"/>
                  </a:schemeClr>
                </a:solidFill>
              </a:rPr>
              <a:t>B</a:t>
            </a:r>
            <a:r>
              <a:rPr lang="zh-CN" altLang="en-US" sz="1600" dirty="0">
                <a:solidFill>
                  <a:schemeClr val="tx1">
                    <a:lumMod val="95000"/>
                    <a:lumOff val="5000"/>
                  </a:schemeClr>
                </a:solidFill>
              </a:rPr>
              <a:t>、</a:t>
            </a:r>
            <a:r>
              <a:rPr lang="en-US" altLang="zh-CN" sz="1600" dirty="0">
                <a:solidFill>
                  <a:schemeClr val="tx1">
                    <a:lumMod val="95000"/>
                    <a:lumOff val="5000"/>
                  </a:schemeClr>
                </a:solidFill>
              </a:rPr>
              <a:t>C</a:t>
            </a:r>
            <a:r>
              <a:rPr lang="zh-CN" altLang="en-US" sz="1600" dirty="0">
                <a:solidFill>
                  <a:schemeClr val="tx1">
                    <a:lumMod val="95000"/>
                    <a:lumOff val="5000"/>
                  </a:schemeClr>
                </a:solidFill>
              </a:rPr>
              <a:t>、</a:t>
            </a:r>
            <a:r>
              <a:rPr lang="en-US" altLang="zh-CN" sz="1600" dirty="0">
                <a:solidFill>
                  <a:schemeClr val="tx1">
                    <a:lumMod val="95000"/>
                    <a:lumOff val="5000"/>
                  </a:schemeClr>
                </a:solidFill>
              </a:rPr>
              <a:t>D</a:t>
            </a:r>
            <a:r>
              <a:rPr lang="zh-CN" altLang="en-US" sz="1600" dirty="0">
                <a:solidFill>
                  <a:schemeClr val="tx1">
                    <a:lumMod val="95000"/>
                    <a:lumOff val="5000"/>
                  </a:schemeClr>
                </a:solidFill>
              </a:rPr>
              <a:t>后，标注员认为，</a:t>
            </a:r>
            <a:r>
              <a:rPr lang="en-US" altLang="zh-CN" sz="1600" dirty="0">
                <a:solidFill>
                  <a:schemeClr val="tx1">
                    <a:lumMod val="95000"/>
                    <a:lumOff val="5000"/>
                  </a:schemeClr>
                </a:solidFill>
              </a:rPr>
              <a:t>D&gt;C&gt;A=B</a:t>
            </a:r>
          </a:p>
        </p:txBody>
      </p:sp>
      <p:sp>
        <p:nvSpPr>
          <p:cNvPr id="11" name="TextBox 30">
            <a:extLst>
              <a:ext uri="{FF2B5EF4-FFF2-40B4-BE49-F238E27FC236}">
                <a16:creationId xmlns:a16="http://schemas.microsoft.com/office/drawing/2014/main" id="{4F9C1EB6-6F53-6D7D-B141-1D90F7357E74}"/>
              </a:ext>
            </a:extLst>
          </p:cNvPr>
          <p:cNvSpPr txBox="1"/>
          <p:nvPr/>
        </p:nvSpPr>
        <p:spPr>
          <a:xfrm>
            <a:off x="5214918" y="5017030"/>
            <a:ext cx="6977082" cy="246221"/>
          </a:xfrm>
          <a:prstGeom prst="rect">
            <a:avLst/>
          </a:prstGeom>
          <a:noFill/>
        </p:spPr>
        <p:txBody>
          <a:bodyPr wrap="square" lIns="0" tIns="0" rIns="0" bIns="0" rtlCol="0" anchor="t">
            <a:spAutoFit/>
          </a:bodyPr>
          <a:lstStyle/>
          <a:p>
            <a:pPr algn="just" defTabSz="1219170">
              <a:spcBef>
                <a:spcPct val="20000"/>
              </a:spcBef>
              <a:defRPr/>
            </a:pPr>
            <a:r>
              <a:rPr lang="en-US" altLang="zh-CN" sz="1600" b="1" dirty="0">
                <a:solidFill>
                  <a:schemeClr val="tx1">
                    <a:lumMod val="95000"/>
                    <a:lumOff val="5000"/>
                  </a:schemeClr>
                </a:solidFill>
              </a:rPr>
              <a:t>3. </a:t>
            </a:r>
            <a:r>
              <a:rPr lang="zh-CN" altLang="en-US" sz="1600" b="1" dirty="0">
                <a:solidFill>
                  <a:schemeClr val="tx1">
                    <a:lumMod val="95000"/>
                    <a:lumOff val="5000"/>
                  </a:schemeClr>
                </a:solidFill>
              </a:rPr>
              <a:t>通过</a:t>
            </a:r>
            <a:r>
              <a:rPr lang="en-US" altLang="zh-CN" sz="1600" b="1" dirty="0">
                <a:solidFill>
                  <a:schemeClr val="tx1">
                    <a:lumMod val="95000"/>
                    <a:lumOff val="5000"/>
                  </a:schemeClr>
                </a:solidFill>
              </a:rPr>
              <a:t>1</a:t>
            </a:r>
            <a:r>
              <a:rPr lang="zh-CN" altLang="en-US" sz="1600" b="1" dirty="0">
                <a:solidFill>
                  <a:schemeClr val="tx1">
                    <a:lumMod val="95000"/>
                    <a:lumOff val="5000"/>
                  </a:schemeClr>
                </a:solidFill>
              </a:rPr>
              <a:t>和</a:t>
            </a:r>
            <a:r>
              <a:rPr lang="en-US" altLang="zh-CN" sz="1600" b="1" dirty="0">
                <a:solidFill>
                  <a:schemeClr val="tx1">
                    <a:lumMod val="95000"/>
                    <a:lumOff val="5000"/>
                  </a:schemeClr>
                </a:solidFill>
              </a:rPr>
              <a:t>2</a:t>
            </a:r>
            <a:r>
              <a:rPr lang="zh-CN" altLang="en-US" sz="1600" b="1" dirty="0">
                <a:solidFill>
                  <a:schemeClr val="tx1">
                    <a:lumMod val="95000"/>
                    <a:lumOff val="5000"/>
                  </a:schemeClr>
                </a:solidFill>
              </a:rPr>
              <a:t>得到一组数据集，这组数据集的目的是训练一个奖励函数，即</a:t>
            </a:r>
            <a:r>
              <a:rPr lang="en-US" altLang="zh-CN" sz="1600" b="1" dirty="0">
                <a:solidFill>
                  <a:schemeClr val="tx1">
                    <a:lumMod val="95000"/>
                    <a:lumOff val="5000"/>
                  </a:schemeClr>
                </a:solidFill>
              </a:rPr>
              <a:t>RM</a:t>
            </a:r>
          </a:p>
        </p:txBody>
      </p:sp>
      <p:sp>
        <p:nvSpPr>
          <p:cNvPr id="13" name="文本框 12">
            <a:extLst>
              <a:ext uri="{FF2B5EF4-FFF2-40B4-BE49-F238E27FC236}">
                <a16:creationId xmlns:a16="http://schemas.microsoft.com/office/drawing/2014/main" id="{D98F3FE4-EA38-DB93-3F46-653A72C7B677}"/>
              </a:ext>
            </a:extLst>
          </p:cNvPr>
          <p:cNvSpPr txBox="1"/>
          <p:nvPr/>
        </p:nvSpPr>
        <p:spPr>
          <a:xfrm>
            <a:off x="5205313" y="5397515"/>
            <a:ext cx="6977081"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solidFill>
                  <a:schemeClr val="tx1">
                    <a:lumMod val="95000"/>
                    <a:lumOff val="5000"/>
                  </a:schemeClr>
                </a:solidFill>
              </a:rPr>
              <a:t>RM</a:t>
            </a:r>
            <a:r>
              <a:rPr lang="zh-CN" altLang="en-US" sz="1600" dirty="0">
                <a:solidFill>
                  <a:schemeClr val="tx1">
                    <a:lumMod val="95000"/>
                    <a:lumOff val="5000"/>
                  </a:schemeClr>
                </a:solidFill>
              </a:rPr>
              <a:t>是一个神经网络，输入是模型的</a:t>
            </a:r>
            <a:r>
              <a:rPr lang="en-US" altLang="zh-CN" sz="1600" dirty="0">
                <a:solidFill>
                  <a:schemeClr val="tx1">
                    <a:lumMod val="95000"/>
                    <a:lumOff val="5000"/>
                  </a:schemeClr>
                </a:solidFill>
              </a:rPr>
              <a:t>output</a:t>
            </a:r>
            <a:r>
              <a:rPr lang="zh-CN" altLang="en-US" sz="1600" dirty="0">
                <a:solidFill>
                  <a:schemeClr val="tx1">
                    <a:lumMod val="95000"/>
                    <a:lumOff val="5000"/>
                  </a:schemeClr>
                </a:solidFill>
              </a:rPr>
              <a:t>，输出是对</a:t>
            </a:r>
            <a:r>
              <a:rPr lang="en-US" altLang="zh-CN" sz="1600" dirty="0">
                <a:solidFill>
                  <a:schemeClr val="tx1">
                    <a:lumMod val="95000"/>
                    <a:lumOff val="5000"/>
                  </a:schemeClr>
                </a:solidFill>
              </a:rPr>
              <a:t>output</a:t>
            </a:r>
            <a:r>
              <a:rPr lang="zh-CN" altLang="en-US" sz="1600" dirty="0">
                <a:solidFill>
                  <a:schemeClr val="tx1">
                    <a:lumMod val="95000"/>
                    <a:lumOff val="5000"/>
                  </a:schemeClr>
                </a:solidFill>
              </a:rPr>
              <a:t>的打分</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首先随机初始化</a:t>
            </a:r>
            <a:r>
              <a:rPr lang="en-US" altLang="zh-CN" sz="1600" dirty="0">
                <a:solidFill>
                  <a:schemeClr val="tx1">
                    <a:lumMod val="95000"/>
                    <a:lumOff val="5000"/>
                  </a:schemeClr>
                </a:solidFill>
              </a:rPr>
              <a:t>Reward Model</a:t>
            </a:r>
            <a:r>
              <a:rPr lang="zh-CN" altLang="en-US" sz="1600" dirty="0">
                <a:solidFill>
                  <a:schemeClr val="tx1">
                    <a:lumMod val="95000"/>
                    <a:lumOff val="5000"/>
                  </a:schemeClr>
                </a:solidFill>
              </a:rPr>
              <a:t>，让他去给</a:t>
            </a:r>
            <a:r>
              <a:rPr lang="en-US" altLang="zh-CN" sz="1600" dirty="0">
                <a:solidFill>
                  <a:schemeClr val="tx1">
                    <a:lumMod val="95000"/>
                    <a:lumOff val="5000"/>
                  </a:schemeClr>
                </a:solidFill>
              </a:rPr>
              <a:t>Prompt</a:t>
            </a:r>
            <a:r>
              <a:rPr lang="zh-CN" altLang="en-US" sz="1600" dirty="0">
                <a:solidFill>
                  <a:schemeClr val="tx1">
                    <a:lumMod val="95000"/>
                    <a:lumOff val="5000"/>
                  </a:schemeClr>
                </a:solidFill>
              </a:rPr>
              <a:t>的输出打分</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打分的结果是要符合</a:t>
            </a:r>
            <a:r>
              <a:rPr lang="en-US" altLang="zh-CN" sz="1600" dirty="0">
                <a:solidFill>
                  <a:schemeClr val="tx1">
                    <a:lumMod val="95000"/>
                    <a:lumOff val="5000"/>
                  </a:schemeClr>
                </a:solidFill>
              </a:rPr>
              <a:t>Labeler</a:t>
            </a:r>
            <a:r>
              <a:rPr lang="zh-CN" altLang="en-US" sz="1600" dirty="0">
                <a:solidFill>
                  <a:schemeClr val="tx1">
                    <a:lumMod val="95000"/>
                    <a:lumOff val="5000"/>
                  </a:schemeClr>
                </a:solidFill>
              </a:rPr>
              <a:t>的排序的。如果不符合就做一个梯度下降</a:t>
            </a:r>
            <a:endParaRPr lang="en-US" altLang="zh-CN" sz="1600" dirty="0">
              <a:solidFill>
                <a:schemeClr val="tx1">
                  <a:lumMod val="95000"/>
                  <a:lumOff val="5000"/>
                </a:schemeClr>
              </a:solidFill>
            </a:endParaRPr>
          </a:p>
          <a:p>
            <a:pPr marL="285750" indent="-285750">
              <a:buFont typeface="Arial" panose="020B0604020202020204" pitchFamily="34" charset="0"/>
              <a:buChar char="•"/>
            </a:pPr>
            <a:r>
              <a:rPr lang="zh-CN" altLang="en-US" sz="1600" dirty="0">
                <a:solidFill>
                  <a:schemeClr val="tx1">
                    <a:lumMod val="95000"/>
                    <a:lumOff val="5000"/>
                  </a:schemeClr>
                </a:solidFill>
              </a:rPr>
              <a:t>总之，训练的目标函数就是让</a:t>
            </a:r>
            <a:r>
              <a:rPr lang="en-US" altLang="zh-CN" sz="1600" dirty="0">
                <a:solidFill>
                  <a:schemeClr val="tx1">
                    <a:lumMod val="95000"/>
                    <a:lumOff val="5000"/>
                  </a:schemeClr>
                </a:solidFill>
              </a:rPr>
              <a:t>RM</a:t>
            </a:r>
            <a:r>
              <a:rPr lang="zh-CN" altLang="en-US" sz="1600" dirty="0">
                <a:solidFill>
                  <a:schemeClr val="tx1">
                    <a:lumMod val="95000"/>
                    <a:lumOff val="5000"/>
                  </a:schemeClr>
                </a:solidFill>
              </a:rPr>
              <a:t>给模型的输出的打分符合</a:t>
            </a:r>
            <a:r>
              <a:rPr lang="en-US" altLang="zh-CN" sz="1600" dirty="0">
                <a:solidFill>
                  <a:schemeClr val="tx1">
                    <a:lumMod val="95000"/>
                    <a:lumOff val="5000"/>
                  </a:schemeClr>
                </a:solidFill>
              </a:rPr>
              <a:t>Labeler</a:t>
            </a:r>
            <a:r>
              <a:rPr lang="zh-CN" altLang="en-US" sz="1600" dirty="0">
                <a:solidFill>
                  <a:schemeClr val="tx1">
                    <a:lumMod val="95000"/>
                    <a:lumOff val="5000"/>
                  </a:schemeClr>
                </a:solidFill>
              </a:rPr>
              <a:t>给他做的一个排序</a:t>
            </a:r>
            <a:endParaRPr lang="en-US" altLang="zh-CN" sz="1600" dirty="0">
              <a:solidFill>
                <a:schemeClr val="tx1">
                  <a:lumMod val="95000"/>
                  <a:lumOff val="5000"/>
                </a:schemeClr>
              </a:solidFill>
            </a:endParaRPr>
          </a:p>
        </p:txBody>
      </p:sp>
      <p:sp>
        <p:nvSpPr>
          <p:cNvPr id="14" name="文本框 13">
            <a:extLst>
              <a:ext uri="{FF2B5EF4-FFF2-40B4-BE49-F238E27FC236}">
                <a16:creationId xmlns:a16="http://schemas.microsoft.com/office/drawing/2014/main" id="{4EEC1D76-FC31-0213-5E41-2464195CC78E}"/>
              </a:ext>
            </a:extLst>
          </p:cNvPr>
          <p:cNvSpPr txBox="1"/>
          <p:nvPr/>
        </p:nvSpPr>
        <p:spPr>
          <a:xfrm>
            <a:off x="710719" y="-15971"/>
            <a:ext cx="11020070" cy="461665"/>
          </a:xfrm>
          <a:prstGeom prst="rect">
            <a:avLst/>
          </a:prstGeom>
          <a:noFill/>
        </p:spPr>
        <p:txBody>
          <a:bodyPr wrap="square" rtlCol="0">
            <a:spAutoFit/>
          </a:bodyPr>
          <a:lstStyle/>
          <a:p>
            <a:pPr algn="ctr"/>
            <a:r>
              <a:rPr lang="en-US" altLang="zh-CN" sz="1200" dirty="0">
                <a:solidFill>
                  <a:srgbClr val="7C6250"/>
                </a:solidFill>
              </a:rPr>
              <a:t>Train</a:t>
            </a:r>
            <a:r>
              <a:rPr lang="zh-CN" altLang="en-US" sz="1200" dirty="0">
                <a:solidFill>
                  <a:srgbClr val="7C6250"/>
                </a:solidFill>
              </a:rPr>
              <a:t> </a:t>
            </a:r>
            <a:r>
              <a:rPr lang="en-US" altLang="zh-CN" sz="1200" dirty="0">
                <a:solidFill>
                  <a:srgbClr val="7C6250"/>
                </a:solidFill>
              </a:rPr>
              <a:t>Reward Model</a:t>
            </a:r>
            <a:r>
              <a:rPr lang="zh-CN" altLang="en-US" sz="1200" dirty="0">
                <a:solidFill>
                  <a:srgbClr val="7C6250"/>
                </a:solidFill>
              </a:rPr>
              <a:t>的过程本身也不是一种强化学习，是标准的有监督学习，监督信号是人工标注的打分排序</a:t>
            </a:r>
            <a:endParaRPr lang="en-US" altLang="zh-CN" sz="1200" dirty="0">
              <a:solidFill>
                <a:srgbClr val="7C6250"/>
              </a:solidFill>
            </a:endParaRPr>
          </a:p>
          <a:p>
            <a:pPr algn="ctr"/>
            <a:r>
              <a:rPr lang="zh-CN" altLang="en-US" sz="1200" dirty="0">
                <a:solidFill>
                  <a:srgbClr val="7C6250"/>
                </a:solidFill>
              </a:rPr>
              <a:t>只不过这个</a:t>
            </a:r>
            <a:r>
              <a:rPr lang="en-US" altLang="zh-CN" sz="1200" dirty="0">
                <a:solidFill>
                  <a:srgbClr val="7C6250"/>
                </a:solidFill>
              </a:rPr>
              <a:t>reward model</a:t>
            </a:r>
            <a:r>
              <a:rPr lang="zh-CN" altLang="en-US" sz="1200" dirty="0">
                <a:solidFill>
                  <a:srgbClr val="7C6250"/>
                </a:solidFill>
              </a:rPr>
              <a:t>在后续会被用于强化学习而已</a:t>
            </a:r>
            <a:endParaRPr lang="en-US" altLang="zh-CN" sz="1200" dirty="0">
              <a:solidFill>
                <a:srgbClr val="7C6250"/>
              </a:solidFill>
            </a:endParaRPr>
          </a:p>
        </p:txBody>
      </p:sp>
    </p:spTree>
    <p:extLst>
      <p:ext uri="{BB962C8B-B14F-4D97-AF65-F5344CB8AC3E}">
        <p14:creationId xmlns:p14="http://schemas.microsoft.com/office/powerpoint/2010/main" val="913954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653642" y="370111"/>
            <a:ext cx="10884711" cy="1200329"/>
          </a:xfrm>
          <a:prstGeom prst="rect">
            <a:avLst/>
          </a:prstGeom>
          <a:noFill/>
        </p:spPr>
        <p:txBody>
          <a:bodyPr wrap="none" rtlCol="0">
            <a:spAutoFit/>
          </a:bodyPr>
          <a:lstStyle/>
          <a:p>
            <a:pPr algn="ctr"/>
            <a:r>
              <a:rPr lang="en-US" altLang="zh-CN" sz="3600" b="1" dirty="0">
                <a:solidFill>
                  <a:srgbClr val="828979"/>
                </a:solidFill>
              </a:rPr>
              <a:t>Step3</a:t>
            </a:r>
            <a:r>
              <a:rPr lang="zh-CN" altLang="en-US" sz="3600" b="1" dirty="0">
                <a:solidFill>
                  <a:srgbClr val="828979"/>
                </a:solidFill>
              </a:rPr>
              <a:t>：以大模型本身为策略函数</a:t>
            </a:r>
            <a:endParaRPr lang="en-US" altLang="zh-CN" sz="3600" b="1" dirty="0">
              <a:solidFill>
                <a:srgbClr val="828979"/>
              </a:solidFill>
            </a:endParaRPr>
          </a:p>
          <a:p>
            <a:pPr algn="ctr"/>
            <a:r>
              <a:rPr lang="zh-CN" altLang="en-US" sz="3600" b="1" dirty="0">
                <a:solidFill>
                  <a:srgbClr val="828979"/>
                </a:solidFill>
              </a:rPr>
              <a:t>以训练出的</a:t>
            </a:r>
            <a:r>
              <a:rPr lang="en-US" altLang="zh-CN" sz="3600" b="1" dirty="0">
                <a:solidFill>
                  <a:srgbClr val="828979"/>
                </a:solidFill>
              </a:rPr>
              <a:t>RM</a:t>
            </a:r>
            <a:r>
              <a:rPr lang="zh-CN" altLang="en-US" sz="3600" b="1" dirty="0">
                <a:solidFill>
                  <a:srgbClr val="828979"/>
                </a:solidFill>
              </a:rPr>
              <a:t>为奖励函数，通过</a:t>
            </a:r>
            <a:r>
              <a:rPr lang="en-US" altLang="zh-CN" sz="3600" b="1" dirty="0">
                <a:solidFill>
                  <a:srgbClr val="828979"/>
                </a:solidFill>
              </a:rPr>
              <a:t>PPO</a:t>
            </a:r>
            <a:r>
              <a:rPr lang="zh-CN" altLang="en-US" sz="3600" b="1" dirty="0">
                <a:solidFill>
                  <a:srgbClr val="828979"/>
                </a:solidFill>
              </a:rPr>
              <a:t>算法去微调模型</a:t>
            </a:r>
          </a:p>
        </p:txBody>
      </p:sp>
      <p:pic>
        <p:nvPicPr>
          <p:cNvPr id="12" name="图片 11">
            <a:extLst>
              <a:ext uri="{FF2B5EF4-FFF2-40B4-BE49-F238E27FC236}">
                <a16:creationId xmlns:a16="http://schemas.microsoft.com/office/drawing/2014/main" id="{386935DE-5ACF-1F18-B30B-0B8322F59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0440"/>
            <a:ext cx="6200396" cy="5287560"/>
          </a:xfrm>
          <a:prstGeom prst="rect">
            <a:avLst/>
          </a:prstGeom>
        </p:spPr>
      </p:pic>
      <p:sp>
        <p:nvSpPr>
          <p:cNvPr id="22" name="TextBox 30">
            <a:extLst>
              <a:ext uri="{FF2B5EF4-FFF2-40B4-BE49-F238E27FC236}">
                <a16:creationId xmlns:a16="http://schemas.microsoft.com/office/drawing/2014/main" id="{A61B1EE4-08A8-B1F9-7255-11CF20679C15}"/>
              </a:ext>
            </a:extLst>
          </p:cNvPr>
          <p:cNvSpPr txBox="1"/>
          <p:nvPr/>
        </p:nvSpPr>
        <p:spPr>
          <a:xfrm>
            <a:off x="3806846" y="1656802"/>
            <a:ext cx="8385154" cy="280282"/>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基于已有的奖励函数，去利用策略梯度算法去优化我们的策略函数，也就是</a:t>
            </a:r>
            <a:r>
              <a:rPr lang="en-US" altLang="zh-CN" b="1" dirty="0">
                <a:solidFill>
                  <a:schemeClr val="tx1">
                    <a:lumMod val="95000"/>
                    <a:lumOff val="5000"/>
                  </a:schemeClr>
                </a:solidFill>
              </a:rPr>
              <a:t>LLM</a:t>
            </a:r>
          </a:p>
        </p:txBody>
      </p:sp>
      <p:sp>
        <p:nvSpPr>
          <p:cNvPr id="23" name="文本框 22">
            <a:extLst>
              <a:ext uri="{FF2B5EF4-FFF2-40B4-BE49-F238E27FC236}">
                <a16:creationId xmlns:a16="http://schemas.microsoft.com/office/drawing/2014/main" id="{8634B41E-125A-2B72-C97B-AB6358C8A294}"/>
              </a:ext>
            </a:extLst>
          </p:cNvPr>
          <p:cNvSpPr txBox="1"/>
          <p:nvPr/>
        </p:nvSpPr>
        <p:spPr>
          <a:xfrm>
            <a:off x="3806846" y="2413906"/>
            <a:ext cx="8385154" cy="369332"/>
          </a:xfrm>
          <a:prstGeom prst="rect">
            <a:avLst/>
          </a:prstGeom>
          <a:noFill/>
        </p:spPr>
        <p:txBody>
          <a:bodyPr wrap="square" rtlCol="0">
            <a:spAutoFit/>
          </a:bodyPr>
          <a:lstStyle/>
          <a:p>
            <a:pPr marL="342900" indent="-342900">
              <a:buFont typeface="Arial" panose="020B0604020202020204" pitchFamily="34" charset="0"/>
              <a:buChar char="•"/>
            </a:pPr>
            <a:r>
              <a:rPr lang="en-US" altLang="zh-CN" dirty="0"/>
              <a:t>Train</a:t>
            </a:r>
            <a:r>
              <a:rPr lang="zh-CN" altLang="en-US" dirty="0"/>
              <a:t>一个奖励模型后，就可以对策略函数不断更新梯度，从而让他表现的更好</a:t>
            </a:r>
          </a:p>
        </p:txBody>
      </p:sp>
      <p:sp>
        <p:nvSpPr>
          <p:cNvPr id="28" name="TextBox 30">
            <a:extLst>
              <a:ext uri="{FF2B5EF4-FFF2-40B4-BE49-F238E27FC236}">
                <a16:creationId xmlns:a16="http://schemas.microsoft.com/office/drawing/2014/main" id="{B2E345CE-F127-8D00-5F0B-96289F53C355}"/>
              </a:ext>
            </a:extLst>
          </p:cNvPr>
          <p:cNvSpPr txBox="1"/>
          <p:nvPr/>
        </p:nvSpPr>
        <p:spPr>
          <a:xfrm>
            <a:off x="3806846" y="2035354"/>
            <a:ext cx="8385154" cy="280282"/>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PPO</a:t>
            </a:r>
            <a:r>
              <a:rPr lang="zh-CN" altLang="en-US" b="1" dirty="0">
                <a:solidFill>
                  <a:schemeClr val="tx1">
                    <a:lumMod val="95000"/>
                    <a:lumOff val="5000"/>
                  </a:schemeClr>
                </a:solidFill>
              </a:rPr>
              <a:t>（近端策略优化 ，</a:t>
            </a:r>
            <a:r>
              <a:rPr lang="en-US" altLang="zh-CN" b="1" dirty="0">
                <a:solidFill>
                  <a:schemeClr val="tx1">
                    <a:lumMod val="95000"/>
                    <a:lumOff val="5000"/>
                  </a:schemeClr>
                </a:solidFill>
              </a:rPr>
              <a:t>Proximal Policy Optimization</a:t>
            </a:r>
            <a:r>
              <a:rPr lang="zh-CN" altLang="en-US" b="1" dirty="0">
                <a:solidFill>
                  <a:schemeClr val="tx1">
                    <a:lumMod val="95000"/>
                    <a:lumOff val="5000"/>
                  </a:schemeClr>
                </a:solidFill>
              </a:rPr>
              <a:t>）算法：</a:t>
            </a:r>
            <a:endParaRPr lang="en-US" altLang="zh-CN" b="1" dirty="0">
              <a:solidFill>
                <a:schemeClr val="tx1">
                  <a:lumMod val="95000"/>
                  <a:lumOff val="5000"/>
                </a:schemeClr>
              </a:solidFill>
            </a:endParaRPr>
          </a:p>
        </p:txBody>
      </p:sp>
      <p:sp>
        <p:nvSpPr>
          <p:cNvPr id="30" name="文本框 29">
            <a:extLst>
              <a:ext uri="{FF2B5EF4-FFF2-40B4-BE49-F238E27FC236}">
                <a16:creationId xmlns:a16="http://schemas.microsoft.com/office/drawing/2014/main" id="{2DBE6D01-E698-7525-0F57-354481DF49D0}"/>
              </a:ext>
            </a:extLst>
          </p:cNvPr>
          <p:cNvSpPr txBox="1"/>
          <p:nvPr/>
        </p:nvSpPr>
        <p:spPr>
          <a:xfrm>
            <a:off x="3660607" y="2783238"/>
            <a:ext cx="6093994" cy="369332"/>
          </a:xfrm>
          <a:prstGeom prst="rect">
            <a:avLst/>
          </a:prstGeom>
          <a:noFill/>
        </p:spPr>
        <p:txBody>
          <a:bodyPr wrap="square">
            <a:spAutoFit/>
          </a:bodyPr>
          <a:lstStyle/>
          <a:p>
            <a:r>
              <a:rPr lang="en-US" altLang="zh-CN" dirty="0">
                <a:hlinkClick r:id="rId3"/>
              </a:rPr>
              <a:t>ChatGPT </a:t>
            </a:r>
            <a:r>
              <a:rPr lang="zh-CN" altLang="en-US" dirty="0">
                <a:hlinkClick r:id="rId3"/>
              </a:rPr>
              <a:t>背后的“功臣”</a:t>
            </a:r>
            <a:r>
              <a:rPr lang="en-US" altLang="zh-CN" dirty="0">
                <a:hlinkClick r:id="rId3"/>
              </a:rPr>
              <a:t>——RLHF </a:t>
            </a:r>
            <a:r>
              <a:rPr lang="zh-CN" altLang="en-US" dirty="0">
                <a:hlinkClick r:id="rId3"/>
              </a:rPr>
              <a:t>技术详解 </a:t>
            </a:r>
            <a:r>
              <a:rPr lang="en-US" altLang="zh-CN" dirty="0">
                <a:hlinkClick r:id="rId3"/>
              </a:rPr>
              <a:t>By </a:t>
            </a:r>
            <a:r>
              <a:rPr lang="en-US" altLang="zh-CN" dirty="0" err="1">
                <a:hlinkClick r:id="rId3"/>
              </a:rPr>
              <a:t>HuggingFace</a:t>
            </a:r>
            <a:endParaRPr lang="en-US" altLang="zh-CN" dirty="0"/>
          </a:p>
        </p:txBody>
      </p:sp>
      <p:sp>
        <p:nvSpPr>
          <p:cNvPr id="32" name="文本框 31">
            <a:extLst>
              <a:ext uri="{FF2B5EF4-FFF2-40B4-BE49-F238E27FC236}">
                <a16:creationId xmlns:a16="http://schemas.microsoft.com/office/drawing/2014/main" id="{8BEA242F-7D79-461E-628A-0C5E8363C444}"/>
              </a:ext>
            </a:extLst>
          </p:cNvPr>
          <p:cNvSpPr txBox="1"/>
          <p:nvPr/>
        </p:nvSpPr>
        <p:spPr>
          <a:xfrm>
            <a:off x="5398668" y="6487889"/>
            <a:ext cx="6793332" cy="369332"/>
          </a:xfrm>
          <a:prstGeom prst="rect">
            <a:avLst/>
          </a:prstGeom>
          <a:noFill/>
        </p:spPr>
        <p:txBody>
          <a:bodyPr wrap="square">
            <a:spAutoFit/>
          </a:bodyPr>
          <a:lstStyle/>
          <a:p>
            <a:r>
              <a:rPr lang="en-US" altLang="zh-CN" b="1" i="1" dirty="0">
                <a:solidFill>
                  <a:srgbClr val="D83931"/>
                </a:solidFill>
                <a:effectLst/>
              </a:rPr>
              <a:t>RLHF</a:t>
            </a:r>
            <a:r>
              <a:rPr lang="zh-CN" altLang="en-US" b="1" i="1" dirty="0">
                <a:solidFill>
                  <a:srgbClr val="D83931"/>
                </a:solidFill>
                <a:effectLst/>
              </a:rPr>
              <a:t>是我们解锁</a:t>
            </a:r>
            <a:r>
              <a:rPr lang="en-US" altLang="zh-CN" b="1" i="1" dirty="0">
                <a:solidFill>
                  <a:srgbClr val="D83931"/>
                </a:solidFill>
                <a:effectLst/>
              </a:rPr>
              <a:t>GPT-3</a:t>
            </a:r>
            <a:r>
              <a:rPr lang="zh-CN" altLang="en-US" b="1" i="1" dirty="0">
                <a:solidFill>
                  <a:srgbClr val="D83931"/>
                </a:solidFill>
                <a:effectLst/>
              </a:rPr>
              <a:t>的能力，让它走向</a:t>
            </a:r>
            <a:r>
              <a:rPr lang="en-US" altLang="zh-CN" b="1" i="1" dirty="0">
                <a:solidFill>
                  <a:srgbClr val="D83931"/>
                </a:solidFill>
                <a:effectLst/>
              </a:rPr>
              <a:t>ChatGPT</a:t>
            </a:r>
            <a:r>
              <a:rPr lang="zh-CN" altLang="en-US" b="1" i="1" dirty="0">
                <a:solidFill>
                  <a:srgbClr val="D83931"/>
                </a:solidFill>
                <a:effectLst/>
              </a:rPr>
              <a:t>的最后一块拼图</a:t>
            </a:r>
            <a:endParaRPr lang="zh-CN" altLang="en-US" i="1" dirty="0"/>
          </a:p>
        </p:txBody>
      </p:sp>
      <p:sp>
        <p:nvSpPr>
          <p:cNvPr id="33" name="文本框 32">
            <a:extLst>
              <a:ext uri="{FF2B5EF4-FFF2-40B4-BE49-F238E27FC236}">
                <a16:creationId xmlns:a16="http://schemas.microsoft.com/office/drawing/2014/main" id="{5A301111-1A83-7FCB-76F7-3320AA065809}"/>
              </a:ext>
            </a:extLst>
          </p:cNvPr>
          <p:cNvSpPr txBox="1"/>
          <p:nvPr/>
        </p:nvSpPr>
        <p:spPr>
          <a:xfrm>
            <a:off x="6095997" y="3161790"/>
            <a:ext cx="6093994" cy="3139321"/>
          </a:xfrm>
          <a:prstGeom prst="rect">
            <a:avLst/>
          </a:prstGeom>
          <a:noFill/>
        </p:spPr>
        <p:txBody>
          <a:bodyPr wrap="square" rtlCol="0">
            <a:spAutoFit/>
          </a:bodyPr>
          <a:lstStyle/>
          <a:p>
            <a:pPr marL="342900" indent="-342900">
              <a:buFont typeface="+mj-lt"/>
              <a:buAutoNum type="arabicPeriod"/>
            </a:pPr>
            <a:r>
              <a:rPr lang="zh-CN" altLang="en-US" dirty="0"/>
              <a:t>一个大如</a:t>
            </a:r>
            <a:r>
              <a:rPr lang="en-US" altLang="zh-CN" dirty="0"/>
              <a:t>GPT-3</a:t>
            </a:r>
            <a:r>
              <a:rPr lang="zh-CN" altLang="en-US" dirty="0"/>
              <a:t>的语言模型，其初步具备了一些</a:t>
            </a:r>
            <a:r>
              <a:rPr lang="en-US" altLang="zh-CN" dirty="0"/>
              <a:t>0S</a:t>
            </a:r>
            <a:r>
              <a:rPr lang="zh-CN" altLang="en-US" dirty="0"/>
              <a:t>和</a:t>
            </a:r>
            <a:r>
              <a:rPr lang="en-US" altLang="zh-CN" dirty="0"/>
              <a:t>FS</a:t>
            </a:r>
            <a:r>
              <a:rPr lang="zh-CN" altLang="en-US" dirty="0"/>
              <a:t>的能力，</a:t>
            </a:r>
            <a:r>
              <a:rPr lang="zh-CN" altLang="en-US" b="1" i="1" dirty="0">
                <a:solidFill>
                  <a:srgbClr val="00B050"/>
                </a:solidFill>
              </a:rPr>
              <a:t>这可能是因为语料库中本来就有类似的指令，完成人类向他提出的下游任务要求可以帮助他更好的实现下一词预测</a:t>
            </a:r>
            <a:endParaRPr lang="en-US" altLang="zh-CN" b="1" i="1" dirty="0">
              <a:solidFill>
                <a:srgbClr val="00B050"/>
              </a:solidFill>
            </a:endParaRPr>
          </a:p>
          <a:p>
            <a:pPr marL="342900" indent="-342900">
              <a:buFont typeface="+mj-lt"/>
              <a:buAutoNum type="arabicPeriod"/>
            </a:pPr>
            <a:r>
              <a:rPr lang="zh-CN" altLang="en-US" dirty="0"/>
              <a:t>被</a:t>
            </a:r>
            <a:r>
              <a:rPr lang="en-US" altLang="zh-CN" dirty="0"/>
              <a:t>Train on Code</a:t>
            </a:r>
            <a:r>
              <a:rPr lang="zh-CN" altLang="en-US" dirty="0"/>
              <a:t>后，具备了代码生成能力，</a:t>
            </a:r>
            <a:r>
              <a:rPr lang="zh-CN" altLang="en-US" b="1" i="1" dirty="0">
                <a:solidFill>
                  <a:srgbClr val="00B050"/>
                </a:solidFill>
              </a:rPr>
              <a:t>而且可能从中学会了</a:t>
            </a:r>
            <a:r>
              <a:rPr lang="en-US" altLang="zh-CN" b="1" i="1" dirty="0">
                <a:solidFill>
                  <a:srgbClr val="00B050"/>
                </a:solidFill>
              </a:rPr>
              <a:t>Reasoning</a:t>
            </a:r>
            <a:r>
              <a:rPr lang="zh-CN" altLang="en-US" b="1" i="1" dirty="0">
                <a:solidFill>
                  <a:srgbClr val="00B050"/>
                </a:solidFill>
              </a:rPr>
              <a:t>，即逻辑推理</a:t>
            </a:r>
            <a:endParaRPr lang="en-US" altLang="zh-CN" b="1" i="1" dirty="0">
              <a:solidFill>
                <a:srgbClr val="00B050"/>
              </a:solidFill>
            </a:endParaRPr>
          </a:p>
          <a:p>
            <a:pPr marL="342900" indent="-342900">
              <a:buFont typeface="+mj-lt"/>
              <a:buAutoNum type="arabicPeriod"/>
            </a:pPr>
            <a:r>
              <a:rPr lang="zh-CN" altLang="en-US" dirty="0"/>
              <a:t>被</a:t>
            </a:r>
            <a:r>
              <a:rPr lang="en-US" altLang="zh-CN" dirty="0"/>
              <a:t>Instruct-Tuning</a:t>
            </a:r>
            <a:r>
              <a:rPr lang="zh-CN" altLang="en-US" dirty="0"/>
              <a:t>后，</a:t>
            </a:r>
            <a:r>
              <a:rPr lang="zh-CN" altLang="en-US" b="1" i="1" dirty="0">
                <a:solidFill>
                  <a:srgbClr val="00B050"/>
                </a:solidFill>
              </a:rPr>
              <a:t>学会了如何遵循人的指令，而且这件事具有很强的泛化能力</a:t>
            </a:r>
            <a:endParaRPr lang="en-US" altLang="zh-CN" b="1" i="1" dirty="0">
              <a:solidFill>
                <a:srgbClr val="00B050"/>
              </a:solidFill>
            </a:endParaRPr>
          </a:p>
          <a:p>
            <a:pPr marL="342900" indent="-342900">
              <a:buFont typeface="+mj-lt"/>
              <a:buAutoNum type="arabicPeriod"/>
            </a:pPr>
            <a:r>
              <a:rPr lang="zh-CN" altLang="en-US" dirty="0"/>
              <a:t>被</a:t>
            </a:r>
            <a:r>
              <a:rPr lang="en-US" altLang="zh-CN" dirty="0"/>
              <a:t>RLHF</a:t>
            </a:r>
            <a:r>
              <a:rPr lang="zh-CN" altLang="en-US" dirty="0"/>
              <a:t>后，付出了一些性能作为代价（</a:t>
            </a:r>
            <a:r>
              <a:rPr lang="en-US" altLang="zh-CN" dirty="0"/>
              <a:t>alignment tax</a:t>
            </a:r>
            <a:r>
              <a:rPr lang="zh-CN" altLang="en-US" dirty="0"/>
              <a:t>），</a:t>
            </a:r>
            <a:r>
              <a:rPr lang="zh-CN" altLang="en-US" b="1" i="1" dirty="0">
                <a:solidFill>
                  <a:srgbClr val="00B050"/>
                </a:solidFill>
              </a:rPr>
              <a:t>进一步学会了遵循人的指令，输出</a:t>
            </a:r>
            <a:r>
              <a:rPr lang="en-US" altLang="zh-CN" b="1" i="1" dirty="0">
                <a:solidFill>
                  <a:srgbClr val="00B050"/>
                </a:solidFill>
              </a:rPr>
              <a:t>Useful</a:t>
            </a:r>
            <a:r>
              <a:rPr lang="zh-CN" altLang="en-US" b="1" i="1" dirty="0">
                <a:solidFill>
                  <a:srgbClr val="00B050"/>
                </a:solidFill>
              </a:rPr>
              <a:t>、</a:t>
            </a:r>
            <a:r>
              <a:rPr lang="en-US" altLang="zh-CN" b="1" i="1" dirty="0">
                <a:solidFill>
                  <a:srgbClr val="00B050"/>
                </a:solidFill>
              </a:rPr>
              <a:t>relevant</a:t>
            </a:r>
            <a:r>
              <a:rPr lang="zh-CN" altLang="en-US" b="1" i="1" dirty="0">
                <a:solidFill>
                  <a:srgbClr val="00B050"/>
                </a:solidFill>
              </a:rPr>
              <a:t>而且不</a:t>
            </a:r>
            <a:r>
              <a:rPr lang="en-US" altLang="zh-CN" b="1" i="1" dirty="0">
                <a:solidFill>
                  <a:srgbClr val="00B050"/>
                </a:solidFill>
              </a:rPr>
              <a:t>toxic</a:t>
            </a:r>
            <a:r>
              <a:rPr lang="zh-CN" altLang="en-US" b="1" i="1" dirty="0">
                <a:solidFill>
                  <a:srgbClr val="00B050"/>
                </a:solidFill>
              </a:rPr>
              <a:t>的内容，实现了与人类的价值观对齐</a:t>
            </a:r>
          </a:p>
        </p:txBody>
      </p:sp>
      <p:sp>
        <p:nvSpPr>
          <p:cNvPr id="34" name="文本框 33">
            <a:extLst>
              <a:ext uri="{FF2B5EF4-FFF2-40B4-BE49-F238E27FC236}">
                <a16:creationId xmlns:a16="http://schemas.microsoft.com/office/drawing/2014/main" id="{5199CE9E-08F4-0C40-2DF4-CAC2D550DFA8}"/>
              </a:ext>
            </a:extLst>
          </p:cNvPr>
          <p:cNvSpPr txBox="1"/>
          <p:nvPr/>
        </p:nvSpPr>
        <p:spPr>
          <a:xfrm>
            <a:off x="690361" y="138223"/>
            <a:ext cx="11020070" cy="292388"/>
          </a:xfrm>
          <a:prstGeom prst="rect">
            <a:avLst/>
          </a:prstGeom>
          <a:noFill/>
        </p:spPr>
        <p:txBody>
          <a:bodyPr wrap="square" rtlCol="0">
            <a:spAutoFit/>
          </a:bodyPr>
          <a:lstStyle/>
          <a:p>
            <a:pPr algn="ctr"/>
            <a:r>
              <a:rPr lang="zh-CN" altLang="en-US" sz="1300" dirty="0">
                <a:solidFill>
                  <a:srgbClr val="7C6250"/>
                </a:solidFill>
              </a:rPr>
              <a:t>指令精调和</a:t>
            </a:r>
            <a:r>
              <a:rPr lang="en-US" altLang="zh-CN" sz="1300" dirty="0">
                <a:solidFill>
                  <a:srgbClr val="7C6250"/>
                </a:solidFill>
              </a:rPr>
              <a:t>RLHF</a:t>
            </a:r>
            <a:r>
              <a:rPr lang="zh-CN" altLang="en-US" sz="1300" dirty="0">
                <a:solidFill>
                  <a:srgbClr val="7C6250"/>
                </a:solidFill>
              </a:rPr>
              <a:t>本身并没有为模型注入新的能力，但它让模型通过千亿参数压缩了海量预料后具有的巨大潜能得以发挥，输出了人们想要的内容</a:t>
            </a:r>
            <a:endParaRPr lang="en-US" altLang="zh-CN" sz="1300" dirty="0">
              <a:solidFill>
                <a:srgbClr val="7C6250"/>
              </a:solidFill>
            </a:endParaRPr>
          </a:p>
        </p:txBody>
      </p:sp>
    </p:spTree>
    <p:extLst>
      <p:ext uri="{BB962C8B-B14F-4D97-AF65-F5344CB8AC3E}">
        <p14:creationId xmlns:p14="http://schemas.microsoft.com/office/powerpoint/2010/main" val="3020570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4476804" y="514289"/>
            <a:ext cx="3238387" cy="646331"/>
          </a:xfrm>
          <a:prstGeom prst="rect">
            <a:avLst/>
          </a:prstGeom>
          <a:noFill/>
        </p:spPr>
        <p:txBody>
          <a:bodyPr wrap="none" rtlCol="0">
            <a:spAutoFit/>
          </a:bodyPr>
          <a:lstStyle/>
          <a:p>
            <a:pPr algn="ctr"/>
            <a:r>
              <a:rPr lang="en-US" altLang="zh-CN" sz="3600" b="1" dirty="0">
                <a:solidFill>
                  <a:srgbClr val="828979"/>
                </a:solidFill>
              </a:rPr>
              <a:t>NLP</a:t>
            </a:r>
            <a:r>
              <a:rPr lang="zh-CN" altLang="en-US" sz="3600" b="1" dirty="0">
                <a:solidFill>
                  <a:srgbClr val="828979"/>
                </a:solidFill>
              </a:rPr>
              <a:t>的基本任务</a:t>
            </a:r>
          </a:p>
        </p:txBody>
      </p:sp>
      <p:sp>
        <p:nvSpPr>
          <p:cNvPr id="17" name="직사각형 54">
            <a:extLst>
              <a:ext uri="{FF2B5EF4-FFF2-40B4-BE49-F238E27FC236}">
                <a16:creationId xmlns:a16="http://schemas.microsoft.com/office/drawing/2014/main" id="{129A8ED7-3572-F7C4-FC79-4312AD8E4815}"/>
              </a:ext>
            </a:extLst>
          </p:cNvPr>
          <p:cNvSpPr/>
          <p:nvPr/>
        </p:nvSpPr>
        <p:spPr>
          <a:xfrm>
            <a:off x="1999346" y="1278727"/>
            <a:ext cx="2938700" cy="369332"/>
          </a:xfrm>
          <a:prstGeom prst="rect">
            <a:avLst/>
          </a:prstGeom>
        </p:spPr>
        <p:txBody>
          <a:bodyPr wrap="square">
            <a:spAutoFit/>
          </a:bodyPr>
          <a:lstStyle/>
          <a:p>
            <a:pPr algn="ctr"/>
            <a:r>
              <a:rPr lang="zh-CN" altLang="en-US" dirty="0">
                <a:solidFill>
                  <a:srgbClr val="7C6250"/>
                </a:solidFill>
              </a:rPr>
              <a:t>文本分类 </a:t>
            </a:r>
            <a:r>
              <a:rPr lang="en-US" altLang="zh-CN" dirty="0">
                <a:solidFill>
                  <a:srgbClr val="7C6250"/>
                </a:solidFill>
              </a:rPr>
              <a:t>Text Classification</a:t>
            </a:r>
            <a:endParaRPr lang="ko-KR" altLang="en-US" dirty="0">
              <a:solidFill>
                <a:srgbClr val="7C6250"/>
              </a:solidFill>
              <a:cs typeface="Arial" pitchFamily="34" charset="0"/>
            </a:endParaRPr>
          </a:p>
        </p:txBody>
      </p:sp>
      <p:sp>
        <p:nvSpPr>
          <p:cNvPr id="18" name="직사각형 54">
            <a:extLst>
              <a:ext uri="{FF2B5EF4-FFF2-40B4-BE49-F238E27FC236}">
                <a16:creationId xmlns:a16="http://schemas.microsoft.com/office/drawing/2014/main" id="{D702BB6C-0325-4590-EC08-0FD5D9015EBC}"/>
              </a:ext>
            </a:extLst>
          </p:cNvPr>
          <p:cNvSpPr/>
          <p:nvPr/>
        </p:nvSpPr>
        <p:spPr>
          <a:xfrm>
            <a:off x="1866837" y="3983221"/>
            <a:ext cx="3203720" cy="369332"/>
          </a:xfrm>
          <a:prstGeom prst="rect">
            <a:avLst/>
          </a:prstGeom>
        </p:spPr>
        <p:txBody>
          <a:bodyPr wrap="square">
            <a:spAutoFit/>
          </a:bodyPr>
          <a:lstStyle/>
          <a:p>
            <a:pPr algn="ctr"/>
            <a:r>
              <a:rPr lang="zh-CN" altLang="en-US" dirty="0">
                <a:solidFill>
                  <a:srgbClr val="7C6250"/>
                </a:solidFill>
              </a:rPr>
              <a:t>句法分析  </a:t>
            </a:r>
            <a:r>
              <a:rPr lang="en-US" altLang="zh-CN" dirty="0">
                <a:solidFill>
                  <a:srgbClr val="7C6250"/>
                </a:solidFill>
              </a:rPr>
              <a:t>Dependency Parsing</a:t>
            </a:r>
            <a:endParaRPr lang="ko-KR" altLang="en-US" dirty="0">
              <a:solidFill>
                <a:srgbClr val="7C6250"/>
              </a:solidFill>
              <a:cs typeface="Arial" pitchFamily="34" charset="0"/>
            </a:endParaRPr>
          </a:p>
        </p:txBody>
      </p:sp>
      <p:sp>
        <p:nvSpPr>
          <p:cNvPr id="19" name="직사각형 54">
            <a:extLst>
              <a:ext uri="{FF2B5EF4-FFF2-40B4-BE49-F238E27FC236}">
                <a16:creationId xmlns:a16="http://schemas.microsoft.com/office/drawing/2014/main" id="{C685C4C2-A555-DAA2-8BC3-24458943E89A}"/>
              </a:ext>
            </a:extLst>
          </p:cNvPr>
          <p:cNvSpPr/>
          <p:nvPr/>
        </p:nvSpPr>
        <p:spPr>
          <a:xfrm>
            <a:off x="6160958" y="1278727"/>
            <a:ext cx="4859674" cy="369332"/>
          </a:xfrm>
          <a:prstGeom prst="rect">
            <a:avLst/>
          </a:prstGeom>
        </p:spPr>
        <p:txBody>
          <a:bodyPr wrap="square">
            <a:spAutoFit/>
          </a:bodyPr>
          <a:lstStyle/>
          <a:p>
            <a:pPr algn="ctr"/>
            <a:r>
              <a:rPr lang="zh-CN" altLang="en-US" dirty="0">
                <a:solidFill>
                  <a:srgbClr val="7C6250"/>
                </a:solidFill>
              </a:rPr>
              <a:t>命名实体识别 </a:t>
            </a:r>
            <a:r>
              <a:rPr lang="en-US" altLang="zh-CN" dirty="0">
                <a:solidFill>
                  <a:srgbClr val="7C6250"/>
                </a:solidFill>
              </a:rPr>
              <a:t>Named Entity Recognition, NER </a:t>
            </a:r>
            <a:endParaRPr lang="ko-KR" altLang="en-US" dirty="0">
              <a:solidFill>
                <a:srgbClr val="7C6250"/>
              </a:solidFill>
              <a:cs typeface="Arial" pitchFamily="34" charset="0"/>
            </a:endParaRPr>
          </a:p>
        </p:txBody>
      </p:sp>
      <p:sp>
        <p:nvSpPr>
          <p:cNvPr id="20" name="직사각형 54">
            <a:extLst>
              <a:ext uri="{FF2B5EF4-FFF2-40B4-BE49-F238E27FC236}">
                <a16:creationId xmlns:a16="http://schemas.microsoft.com/office/drawing/2014/main" id="{861CA2C6-8776-A59B-AF11-24D2D0B8F20F}"/>
              </a:ext>
            </a:extLst>
          </p:cNvPr>
          <p:cNvSpPr/>
          <p:nvPr/>
        </p:nvSpPr>
        <p:spPr>
          <a:xfrm>
            <a:off x="6833310" y="3983221"/>
            <a:ext cx="3514968" cy="369332"/>
          </a:xfrm>
          <a:prstGeom prst="rect">
            <a:avLst/>
          </a:prstGeom>
        </p:spPr>
        <p:txBody>
          <a:bodyPr wrap="square">
            <a:spAutoFit/>
          </a:bodyPr>
          <a:lstStyle/>
          <a:p>
            <a:pPr algn="ctr"/>
            <a:r>
              <a:rPr lang="zh-CN" altLang="en-US" dirty="0">
                <a:solidFill>
                  <a:srgbClr val="7C6250"/>
                </a:solidFill>
              </a:rPr>
              <a:t>语言生成 </a:t>
            </a:r>
            <a:r>
              <a:rPr lang="en-US" altLang="zh-CN" dirty="0">
                <a:solidFill>
                  <a:srgbClr val="7C6250"/>
                </a:solidFill>
              </a:rPr>
              <a:t>Language Generation</a:t>
            </a:r>
            <a:endParaRPr lang="ko-KR" altLang="en-US" dirty="0">
              <a:solidFill>
                <a:srgbClr val="7C6250"/>
              </a:solidFill>
              <a:cs typeface="Arial" pitchFamily="34" charset="0"/>
            </a:endParaRPr>
          </a:p>
        </p:txBody>
      </p:sp>
      <p:pic>
        <p:nvPicPr>
          <p:cNvPr id="22" name="图片 21">
            <a:extLst>
              <a:ext uri="{FF2B5EF4-FFF2-40B4-BE49-F238E27FC236}">
                <a16:creationId xmlns:a16="http://schemas.microsoft.com/office/drawing/2014/main" id="{BED8250F-7A43-F52F-CC75-D230A50FAD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3225" y="1648059"/>
            <a:ext cx="4310942" cy="2217055"/>
          </a:xfrm>
          <a:prstGeom prst="rect">
            <a:avLst/>
          </a:prstGeom>
        </p:spPr>
      </p:pic>
      <p:pic>
        <p:nvPicPr>
          <p:cNvPr id="24" name="图片 23">
            <a:extLst>
              <a:ext uri="{FF2B5EF4-FFF2-40B4-BE49-F238E27FC236}">
                <a16:creationId xmlns:a16="http://schemas.microsoft.com/office/drawing/2014/main" id="{C219CCE6-6778-38B5-F285-55383569993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737389" y="1660999"/>
            <a:ext cx="3706811" cy="2224087"/>
          </a:xfrm>
          <a:prstGeom prst="rect">
            <a:avLst/>
          </a:prstGeom>
        </p:spPr>
      </p:pic>
      <p:pic>
        <p:nvPicPr>
          <p:cNvPr id="26" name="图片 25">
            <a:extLst>
              <a:ext uri="{FF2B5EF4-FFF2-40B4-BE49-F238E27FC236}">
                <a16:creationId xmlns:a16="http://schemas.microsoft.com/office/drawing/2014/main" id="{B11150AF-FF1D-A37A-9ECD-32965482A47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51259" y="4352553"/>
            <a:ext cx="3034874" cy="2284010"/>
          </a:xfrm>
          <a:prstGeom prst="rect">
            <a:avLst/>
          </a:prstGeom>
        </p:spPr>
      </p:pic>
      <p:pic>
        <p:nvPicPr>
          <p:cNvPr id="4" name="图片 3" descr="卡通人物&#10;&#10;低可信度描述已自动生成">
            <a:extLst>
              <a:ext uri="{FF2B5EF4-FFF2-40B4-BE49-F238E27FC236}">
                <a16:creationId xmlns:a16="http://schemas.microsoft.com/office/drawing/2014/main" id="{0CAF4798-A9C4-2B3C-7234-EF3D738094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3309" y="4324674"/>
            <a:ext cx="3514969" cy="2339768"/>
          </a:xfrm>
          <a:prstGeom prst="rect">
            <a:avLst/>
          </a:prstGeom>
        </p:spPr>
      </p:pic>
    </p:spTree>
    <p:extLst>
      <p:ext uri="{BB962C8B-B14F-4D97-AF65-F5344CB8AC3E}">
        <p14:creationId xmlns:p14="http://schemas.microsoft.com/office/powerpoint/2010/main" val="936978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4157005" y="370111"/>
            <a:ext cx="3877985" cy="646331"/>
          </a:xfrm>
          <a:prstGeom prst="rect">
            <a:avLst/>
          </a:prstGeom>
          <a:noFill/>
        </p:spPr>
        <p:txBody>
          <a:bodyPr wrap="none" rtlCol="0">
            <a:spAutoFit/>
          </a:bodyPr>
          <a:lstStyle/>
          <a:p>
            <a:pPr algn="ctr"/>
            <a:r>
              <a:rPr lang="zh-CN" altLang="en-US" sz="3600" b="1" dirty="0">
                <a:solidFill>
                  <a:srgbClr val="828979"/>
                </a:solidFill>
              </a:rPr>
              <a:t>模型的效果与评价</a:t>
            </a:r>
          </a:p>
        </p:txBody>
      </p:sp>
      <p:sp>
        <p:nvSpPr>
          <p:cNvPr id="3" name="TextBox 30">
            <a:extLst>
              <a:ext uri="{FF2B5EF4-FFF2-40B4-BE49-F238E27FC236}">
                <a16:creationId xmlns:a16="http://schemas.microsoft.com/office/drawing/2014/main" id="{7AA2B0D3-B8EE-84DE-6516-2E6A6C28E2B5}"/>
              </a:ext>
            </a:extLst>
          </p:cNvPr>
          <p:cNvSpPr txBox="1"/>
          <p:nvPr/>
        </p:nvSpPr>
        <p:spPr>
          <a:xfrm>
            <a:off x="710719" y="1147949"/>
            <a:ext cx="10480830" cy="5373779"/>
          </a:xfrm>
          <a:prstGeom prst="rect">
            <a:avLst/>
          </a:prstGeom>
          <a:noFill/>
        </p:spPr>
        <p:txBody>
          <a:bodyPr wrap="square" lIns="0" tIns="0" rIns="0" bIns="0" rtlCol="0" anchor="t">
            <a:spAutoFit/>
          </a:bodyPr>
          <a:lstStyle/>
          <a:p>
            <a:pPr marL="342900" indent="-342900" algn="just" defTabSz="1219170">
              <a:spcBef>
                <a:spcPct val="20000"/>
              </a:spcBef>
              <a:buFont typeface="+mj-lt"/>
              <a:buAutoNum type="arabicPeriod"/>
              <a:defRPr/>
            </a:pPr>
            <a:r>
              <a:rPr lang="en-US" altLang="zh-CN" b="1" dirty="0" err="1">
                <a:solidFill>
                  <a:schemeClr val="tx1">
                    <a:lumMod val="95000"/>
                    <a:lumOff val="5000"/>
                  </a:schemeClr>
                </a:solidFill>
              </a:rPr>
              <a:t>InstructGPT</a:t>
            </a:r>
            <a:r>
              <a:rPr lang="zh-CN" altLang="en-US" b="1" dirty="0">
                <a:solidFill>
                  <a:schemeClr val="tx1">
                    <a:lumMod val="95000"/>
                    <a:lumOff val="5000"/>
                  </a:schemeClr>
                </a:solidFill>
              </a:rPr>
              <a:t>生成的答案明显比</a:t>
            </a:r>
            <a:r>
              <a:rPr lang="en-US" altLang="zh-CN" b="1" dirty="0">
                <a:solidFill>
                  <a:schemeClr val="tx1">
                    <a:lumMod val="95000"/>
                    <a:lumOff val="5000"/>
                  </a:schemeClr>
                </a:solidFill>
              </a:rPr>
              <a:t>GPT-3</a:t>
            </a:r>
            <a:r>
              <a:rPr lang="zh-CN" altLang="en-US" b="1" dirty="0">
                <a:solidFill>
                  <a:schemeClr val="tx1">
                    <a:lumMod val="95000"/>
                    <a:lumOff val="5000"/>
                  </a:schemeClr>
                </a:solidFill>
              </a:rPr>
              <a:t>更好（更能和人类的价值对齐）。哪怕在</a:t>
            </a:r>
            <a:r>
              <a:rPr lang="en-US" altLang="zh-CN" b="1" dirty="0" err="1">
                <a:solidFill>
                  <a:schemeClr val="tx1">
                    <a:lumMod val="95000"/>
                    <a:lumOff val="5000"/>
                  </a:schemeClr>
                </a:solidFill>
              </a:rPr>
              <a:t>InstructGPT</a:t>
            </a:r>
            <a:r>
              <a:rPr lang="zh-CN" altLang="en-US" b="1" dirty="0">
                <a:solidFill>
                  <a:schemeClr val="tx1">
                    <a:lumMod val="95000"/>
                    <a:lumOff val="5000"/>
                  </a:schemeClr>
                </a:solidFill>
              </a:rPr>
              <a:t>只有</a:t>
            </a:r>
            <a:r>
              <a:rPr lang="en-US" altLang="zh-CN" b="1" dirty="0">
                <a:solidFill>
                  <a:schemeClr val="tx1">
                    <a:lumMod val="95000"/>
                    <a:lumOff val="5000"/>
                  </a:schemeClr>
                </a:solidFill>
              </a:rPr>
              <a:t>13</a:t>
            </a:r>
            <a:r>
              <a:rPr lang="zh-CN" altLang="en-US" b="1" dirty="0">
                <a:solidFill>
                  <a:schemeClr val="tx1">
                    <a:lumMod val="95000"/>
                    <a:lumOff val="5000"/>
                  </a:schemeClr>
                </a:solidFill>
              </a:rPr>
              <a:t>亿参数，而</a:t>
            </a:r>
            <a:r>
              <a:rPr lang="en-US" altLang="zh-CN" b="1" dirty="0">
                <a:solidFill>
                  <a:schemeClr val="tx1">
                    <a:lumMod val="95000"/>
                    <a:lumOff val="5000"/>
                  </a:schemeClr>
                </a:solidFill>
              </a:rPr>
              <a:t>GPT-3</a:t>
            </a:r>
            <a:r>
              <a:rPr lang="zh-CN" altLang="en-US" b="1" dirty="0">
                <a:solidFill>
                  <a:schemeClr val="tx1">
                    <a:lumMod val="95000"/>
                    <a:lumOff val="5000"/>
                  </a:schemeClr>
                </a:solidFill>
              </a:rPr>
              <a:t>有</a:t>
            </a:r>
            <a:r>
              <a:rPr lang="en-US" altLang="zh-CN" b="1" dirty="0">
                <a:solidFill>
                  <a:schemeClr val="tx1">
                    <a:lumMod val="95000"/>
                    <a:lumOff val="5000"/>
                  </a:schemeClr>
                </a:solidFill>
              </a:rPr>
              <a:t>1750</a:t>
            </a:r>
            <a:r>
              <a:rPr lang="zh-CN" altLang="en-US" b="1" dirty="0">
                <a:solidFill>
                  <a:schemeClr val="tx1">
                    <a:lumMod val="95000"/>
                    <a:lumOff val="5000"/>
                  </a:schemeClr>
                </a:solidFill>
              </a:rPr>
              <a:t>亿参数的情况下，这一结论依然成立</a:t>
            </a:r>
            <a:endParaRPr lang="en-US" altLang="zh-CN" b="1" dirty="0">
              <a:solidFill>
                <a:schemeClr val="tx1">
                  <a:lumMod val="95000"/>
                  <a:lumOff val="5000"/>
                </a:schemeClr>
              </a:solidFill>
            </a:endParaRPr>
          </a:p>
          <a:p>
            <a:pPr marL="342900" indent="-342900" algn="just" defTabSz="1219170">
              <a:spcBef>
                <a:spcPct val="20000"/>
              </a:spcBef>
              <a:buFont typeface="+mj-lt"/>
              <a:buAutoNum type="arabicPeriod"/>
              <a:defRPr/>
            </a:pPr>
            <a:endParaRPr lang="en-US" altLang="zh-CN" b="1" dirty="0">
              <a:solidFill>
                <a:schemeClr val="tx1">
                  <a:lumMod val="95000"/>
                  <a:lumOff val="5000"/>
                </a:schemeClr>
              </a:solidFill>
            </a:endParaRPr>
          </a:p>
          <a:p>
            <a:pPr marL="342900" indent="-342900" algn="just" defTabSz="1219170">
              <a:spcBef>
                <a:spcPct val="20000"/>
              </a:spcBef>
              <a:buFont typeface="+mj-lt"/>
              <a:buAutoNum type="arabicPeriod"/>
              <a:defRPr/>
            </a:pPr>
            <a:r>
              <a:rPr lang="en-US" altLang="zh-CN" b="1" dirty="0" err="1">
                <a:solidFill>
                  <a:schemeClr val="tx1">
                    <a:lumMod val="95000"/>
                    <a:lumOff val="5000"/>
                  </a:schemeClr>
                </a:solidFill>
              </a:rPr>
              <a:t>InstructGPT</a:t>
            </a:r>
            <a:r>
              <a:rPr lang="zh-CN" altLang="en-US" b="1" dirty="0">
                <a:solidFill>
                  <a:schemeClr val="tx1">
                    <a:lumMod val="95000"/>
                    <a:lumOff val="5000"/>
                  </a:schemeClr>
                </a:solidFill>
              </a:rPr>
              <a:t>模型在真实性方面比</a:t>
            </a:r>
            <a:r>
              <a:rPr lang="en-US" altLang="zh-CN" b="1" dirty="0">
                <a:solidFill>
                  <a:schemeClr val="tx1">
                    <a:lumMod val="95000"/>
                    <a:lumOff val="5000"/>
                  </a:schemeClr>
                </a:solidFill>
              </a:rPr>
              <a:t>GPT-3</a:t>
            </a:r>
            <a:r>
              <a:rPr lang="zh-CN" altLang="en-US" b="1" dirty="0">
                <a:solidFill>
                  <a:schemeClr val="tx1">
                    <a:lumMod val="95000"/>
                    <a:lumOff val="5000"/>
                  </a:schemeClr>
                </a:solidFill>
              </a:rPr>
              <a:t>有所提高</a:t>
            </a:r>
            <a:endParaRPr lang="en-US" altLang="zh-CN" b="1" dirty="0">
              <a:solidFill>
                <a:schemeClr val="tx1">
                  <a:lumMod val="95000"/>
                  <a:lumOff val="5000"/>
                </a:schemeClr>
              </a:solidFill>
            </a:endParaRPr>
          </a:p>
          <a:p>
            <a:pPr marL="342900" indent="-342900" algn="just" defTabSz="1219170">
              <a:spcBef>
                <a:spcPct val="20000"/>
              </a:spcBef>
              <a:buFont typeface="+mj-lt"/>
              <a:buAutoNum type="arabicPeriod"/>
              <a:defRPr/>
            </a:pPr>
            <a:endParaRPr lang="en-US" altLang="zh-CN" b="1" dirty="0">
              <a:solidFill>
                <a:schemeClr val="tx1">
                  <a:lumMod val="95000"/>
                  <a:lumOff val="5000"/>
                </a:schemeClr>
              </a:solidFill>
            </a:endParaRPr>
          </a:p>
          <a:p>
            <a:pPr marL="342900" indent="-342900" algn="just" defTabSz="1219170">
              <a:spcBef>
                <a:spcPct val="20000"/>
              </a:spcBef>
              <a:buFont typeface="+mj-lt"/>
              <a:buAutoNum type="arabicPeriod"/>
              <a:defRPr/>
            </a:pPr>
            <a:r>
              <a:rPr lang="en-US" altLang="zh-CN" b="1" dirty="0" err="1">
                <a:solidFill>
                  <a:schemeClr val="tx1">
                    <a:lumMod val="95000"/>
                    <a:lumOff val="5000"/>
                  </a:schemeClr>
                </a:solidFill>
              </a:rPr>
              <a:t>InstructGPT</a:t>
            </a:r>
            <a:r>
              <a:rPr lang="en-US" altLang="zh-CN" b="1" dirty="0">
                <a:solidFill>
                  <a:schemeClr val="tx1">
                    <a:lumMod val="95000"/>
                    <a:lumOff val="5000"/>
                  </a:schemeClr>
                </a:solidFill>
              </a:rPr>
              <a:t> shows small improvements in toxicity over GPT-3, but not bias</a:t>
            </a:r>
            <a:r>
              <a:rPr lang="zh-CN" altLang="en-US" b="1" dirty="0">
                <a:solidFill>
                  <a:schemeClr val="tx1">
                    <a:lumMod val="95000"/>
                    <a:lumOff val="5000"/>
                  </a:schemeClr>
                </a:solidFill>
              </a:rPr>
              <a:t>：减少了有害的信息，但在偏见上没有什么提升</a:t>
            </a:r>
            <a:endParaRPr lang="en-US" altLang="zh-CN" b="1" dirty="0">
              <a:solidFill>
                <a:schemeClr val="tx1">
                  <a:lumMod val="95000"/>
                  <a:lumOff val="5000"/>
                </a:schemeClr>
              </a:solidFill>
            </a:endParaRPr>
          </a:p>
          <a:p>
            <a:pPr marL="342900" indent="-342900" algn="just" defTabSz="1219170">
              <a:spcBef>
                <a:spcPct val="20000"/>
              </a:spcBef>
              <a:buFont typeface="+mj-lt"/>
              <a:buAutoNum type="arabicPeriod"/>
              <a:defRPr/>
            </a:pPr>
            <a:endParaRPr lang="en-US" altLang="zh-CN" b="1" dirty="0">
              <a:solidFill>
                <a:schemeClr val="tx1">
                  <a:lumMod val="95000"/>
                  <a:lumOff val="5000"/>
                </a:schemeClr>
              </a:solidFill>
            </a:endParaRPr>
          </a:p>
          <a:p>
            <a:pPr marL="342900" indent="-342900" algn="just" defTabSz="1219170">
              <a:spcBef>
                <a:spcPct val="20000"/>
              </a:spcBef>
              <a:buFont typeface="+mj-lt"/>
              <a:buAutoNum type="arabicPeriod"/>
              <a:defRPr/>
            </a:pPr>
            <a:r>
              <a:rPr lang="zh-CN" altLang="en-US" b="1" dirty="0">
                <a:solidFill>
                  <a:schemeClr val="tx1">
                    <a:lumMod val="95000"/>
                    <a:lumOff val="5000"/>
                  </a:schemeClr>
                </a:solidFill>
              </a:rPr>
              <a:t>在公有数据集上，</a:t>
            </a:r>
            <a:r>
              <a:rPr lang="en-US" altLang="zh-CN" b="1" dirty="0" err="1">
                <a:solidFill>
                  <a:schemeClr val="tx1">
                    <a:lumMod val="95000"/>
                    <a:lumOff val="5000"/>
                  </a:schemeClr>
                </a:solidFill>
              </a:rPr>
              <a:t>InstructGPT</a:t>
            </a:r>
            <a:r>
              <a:rPr lang="zh-CN" altLang="en-US" b="1" dirty="0">
                <a:solidFill>
                  <a:schemeClr val="tx1">
                    <a:lumMod val="95000"/>
                    <a:lumOff val="5000"/>
                  </a:schemeClr>
                </a:solidFill>
              </a:rPr>
              <a:t>的性能也没有下降太多</a:t>
            </a:r>
            <a:endParaRPr lang="en-US" altLang="zh-CN" b="1" dirty="0">
              <a:solidFill>
                <a:schemeClr val="tx1">
                  <a:lumMod val="95000"/>
                  <a:lumOff val="5000"/>
                </a:schemeClr>
              </a:solidFill>
            </a:endParaRPr>
          </a:p>
          <a:p>
            <a:pPr marL="342900" indent="-342900" algn="just" defTabSz="1219170">
              <a:spcBef>
                <a:spcPct val="20000"/>
              </a:spcBef>
              <a:buFont typeface="+mj-lt"/>
              <a:buAutoNum type="arabicPeriod"/>
              <a:defRPr/>
            </a:pPr>
            <a:endParaRPr lang="en-US" altLang="zh-CN" b="1" dirty="0">
              <a:solidFill>
                <a:schemeClr val="tx1">
                  <a:lumMod val="95000"/>
                  <a:lumOff val="5000"/>
                </a:schemeClr>
              </a:solidFill>
            </a:endParaRPr>
          </a:p>
          <a:p>
            <a:pPr marL="342900" indent="-342900" algn="just" defTabSz="1219170">
              <a:spcBef>
                <a:spcPct val="20000"/>
              </a:spcBef>
              <a:buFont typeface="+mj-lt"/>
              <a:buAutoNum type="arabicPeriod"/>
              <a:defRPr/>
            </a:pPr>
            <a:r>
              <a:rPr lang="en-US" altLang="zh-CN" b="1" dirty="0" err="1">
                <a:solidFill>
                  <a:schemeClr val="tx1">
                    <a:lumMod val="95000"/>
                    <a:lumOff val="5000"/>
                  </a:schemeClr>
                </a:solidFill>
              </a:rPr>
              <a:t>InstructGPT</a:t>
            </a:r>
            <a:r>
              <a:rPr lang="zh-CN" altLang="en-US" b="1" dirty="0">
                <a:solidFill>
                  <a:schemeClr val="tx1">
                    <a:lumMod val="95000"/>
                    <a:lumOff val="5000"/>
                  </a:schemeClr>
                </a:solidFill>
              </a:rPr>
              <a:t>泛化到了没有产生任何训练数据的“搁置”标签者的偏好，即一类问题，哪怕没有被人工标注排序过答案，模型也可以生成更和人类对齐的回答</a:t>
            </a:r>
            <a:endParaRPr lang="en-US" altLang="zh-CN" b="1" dirty="0">
              <a:solidFill>
                <a:schemeClr val="tx1">
                  <a:lumMod val="95000"/>
                  <a:lumOff val="5000"/>
                </a:schemeClr>
              </a:solidFill>
            </a:endParaRPr>
          </a:p>
          <a:p>
            <a:pPr marL="342900" indent="-342900" algn="just" defTabSz="1219170">
              <a:spcBef>
                <a:spcPct val="20000"/>
              </a:spcBef>
              <a:buFont typeface="+mj-lt"/>
              <a:buAutoNum type="arabicPeriod"/>
              <a:defRPr/>
            </a:pPr>
            <a:endParaRPr lang="en-US" altLang="zh-CN" b="1" dirty="0">
              <a:solidFill>
                <a:schemeClr val="tx1">
                  <a:lumMod val="95000"/>
                  <a:lumOff val="5000"/>
                </a:schemeClr>
              </a:solidFill>
            </a:endParaRPr>
          </a:p>
          <a:p>
            <a:pPr marL="342900" indent="-342900" algn="just" defTabSz="1219170">
              <a:spcBef>
                <a:spcPct val="20000"/>
              </a:spcBef>
              <a:buFont typeface="+mj-lt"/>
              <a:buAutoNum type="arabicPeriod"/>
              <a:defRPr/>
            </a:pPr>
            <a:r>
              <a:rPr lang="zh-CN" altLang="en-US" b="1" dirty="0">
                <a:solidFill>
                  <a:schemeClr val="tx1">
                    <a:lumMod val="95000"/>
                    <a:lumOff val="5000"/>
                  </a:schemeClr>
                </a:solidFill>
              </a:rPr>
              <a:t>泛化能力非常强，甚至可以从生成自然语言泛华到生成代码，从英语泛化到各种语言，哪怕代码生成、其他语言这些东西其实没有被</a:t>
            </a:r>
            <a:r>
              <a:rPr lang="en-US" altLang="zh-CN" b="1" dirty="0">
                <a:solidFill>
                  <a:schemeClr val="tx1">
                    <a:lumMod val="95000"/>
                    <a:lumOff val="5000"/>
                  </a:schemeClr>
                </a:solidFill>
              </a:rPr>
              <a:t>RLHF</a:t>
            </a:r>
            <a:r>
              <a:rPr lang="zh-CN" altLang="en-US" b="1" dirty="0">
                <a:solidFill>
                  <a:schemeClr val="tx1">
                    <a:lumMod val="95000"/>
                    <a:lumOff val="5000"/>
                  </a:schemeClr>
                </a:solidFill>
              </a:rPr>
              <a:t>微调过</a:t>
            </a:r>
            <a:endParaRPr lang="en-US" altLang="zh-CN" b="1" dirty="0">
              <a:solidFill>
                <a:schemeClr val="tx1">
                  <a:lumMod val="95000"/>
                  <a:lumOff val="5000"/>
                </a:schemeClr>
              </a:solidFill>
            </a:endParaRPr>
          </a:p>
          <a:p>
            <a:pPr marL="342900" indent="-342900" algn="just" defTabSz="1219170">
              <a:spcBef>
                <a:spcPct val="20000"/>
              </a:spcBef>
              <a:buFont typeface="+mj-lt"/>
              <a:buAutoNum type="arabicPeriod"/>
              <a:defRPr/>
            </a:pPr>
            <a:endParaRPr lang="en-US" altLang="zh-CN" b="1" dirty="0">
              <a:solidFill>
                <a:schemeClr val="tx1">
                  <a:lumMod val="95000"/>
                  <a:lumOff val="5000"/>
                </a:schemeClr>
              </a:solidFill>
            </a:endParaRPr>
          </a:p>
          <a:p>
            <a:pPr marL="342900" indent="-342900" algn="just" defTabSz="1219170">
              <a:spcBef>
                <a:spcPct val="20000"/>
              </a:spcBef>
              <a:buFont typeface="+mj-lt"/>
              <a:buAutoNum type="arabicPeriod"/>
              <a:defRPr/>
            </a:pPr>
            <a:r>
              <a:rPr lang="zh-CN" altLang="en-US" b="1" dirty="0">
                <a:solidFill>
                  <a:schemeClr val="tx1">
                    <a:lumMod val="95000"/>
                    <a:lumOff val="5000"/>
                  </a:schemeClr>
                </a:solidFill>
              </a:rPr>
              <a:t>依然会犯一些无脑的错误，没有完全对齐</a:t>
            </a:r>
            <a:endParaRPr lang="en-US" altLang="zh-CN" b="1" dirty="0">
              <a:solidFill>
                <a:schemeClr val="tx1">
                  <a:lumMod val="95000"/>
                  <a:lumOff val="5000"/>
                </a:schemeClr>
              </a:solidFill>
            </a:endParaRPr>
          </a:p>
        </p:txBody>
      </p:sp>
    </p:spTree>
    <p:extLst>
      <p:ext uri="{BB962C8B-B14F-4D97-AF65-F5344CB8AC3E}">
        <p14:creationId xmlns:p14="http://schemas.microsoft.com/office/powerpoint/2010/main" val="12092175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3763470" y="370111"/>
            <a:ext cx="4665059" cy="646331"/>
          </a:xfrm>
          <a:prstGeom prst="rect">
            <a:avLst/>
          </a:prstGeom>
          <a:noFill/>
        </p:spPr>
        <p:txBody>
          <a:bodyPr wrap="none" rtlCol="0">
            <a:spAutoFit/>
          </a:bodyPr>
          <a:lstStyle/>
          <a:p>
            <a:pPr algn="ctr"/>
            <a:r>
              <a:rPr lang="zh-CN" altLang="en-US" sz="3600" b="1" dirty="0">
                <a:solidFill>
                  <a:srgbClr val="828979"/>
                </a:solidFill>
              </a:rPr>
              <a:t>总结</a:t>
            </a:r>
            <a:r>
              <a:rPr lang="en-US" altLang="zh-CN" sz="3600" b="1" dirty="0">
                <a:solidFill>
                  <a:srgbClr val="828979"/>
                </a:solidFill>
              </a:rPr>
              <a:t>&amp;</a:t>
            </a:r>
            <a:r>
              <a:rPr lang="zh-CN" altLang="en-US" sz="3600" b="1" dirty="0">
                <a:solidFill>
                  <a:srgbClr val="828979"/>
                </a:solidFill>
              </a:rPr>
              <a:t>指令微调的作用</a:t>
            </a:r>
          </a:p>
        </p:txBody>
      </p:sp>
      <p:sp>
        <p:nvSpPr>
          <p:cNvPr id="4" name="TextBox 30">
            <a:extLst>
              <a:ext uri="{FF2B5EF4-FFF2-40B4-BE49-F238E27FC236}">
                <a16:creationId xmlns:a16="http://schemas.microsoft.com/office/drawing/2014/main" id="{BAD163FA-4272-484F-4FCD-9781D6754F8F}"/>
              </a:ext>
            </a:extLst>
          </p:cNvPr>
          <p:cNvSpPr txBox="1"/>
          <p:nvPr/>
        </p:nvSpPr>
        <p:spPr>
          <a:xfrm>
            <a:off x="710719" y="1147949"/>
            <a:ext cx="10480830"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关于</a:t>
            </a:r>
            <a:r>
              <a:rPr lang="en-US" altLang="zh-CN" b="1" dirty="0" err="1">
                <a:solidFill>
                  <a:schemeClr val="tx1">
                    <a:lumMod val="95000"/>
                    <a:lumOff val="5000"/>
                  </a:schemeClr>
                </a:solidFill>
              </a:rPr>
              <a:t>InstructGPT</a:t>
            </a:r>
            <a:r>
              <a:rPr lang="zh-CN" altLang="en-US" b="1" dirty="0">
                <a:solidFill>
                  <a:schemeClr val="tx1">
                    <a:lumMod val="95000"/>
                    <a:lumOff val="5000"/>
                  </a:schemeClr>
                </a:solidFill>
              </a:rPr>
              <a:t>这篇论文的总结：</a:t>
            </a:r>
            <a:endParaRPr lang="en-US" altLang="zh-CN" b="1" dirty="0">
              <a:solidFill>
                <a:schemeClr val="tx1">
                  <a:lumMod val="95000"/>
                  <a:lumOff val="5000"/>
                </a:schemeClr>
              </a:solidFill>
            </a:endParaRPr>
          </a:p>
        </p:txBody>
      </p:sp>
      <p:sp>
        <p:nvSpPr>
          <p:cNvPr id="5" name="文本框 4">
            <a:extLst>
              <a:ext uri="{FF2B5EF4-FFF2-40B4-BE49-F238E27FC236}">
                <a16:creationId xmlns:a16="http://schemas.microsoft.com/office/drawing/2014/main" id="{506FAF44-9B77-8F48-EAAE-00F635EDC455}"/>
              </a:ext>
            </a:extLst>
          </p:cNvPr>
          <p:cNvSpPr txBox="1"/>
          <p:nvPr/>
        </p:nvSpPr>
        <p:spPr>
          <a:xfrm>
            <a:off x="710719" y="1964961"/>
            <a:ext cx="10363412" cy="646331"/>
          </a:xfrm>
          <a:prstGeom prst="rect">
            <a:avLst/>
          </a:prstGeom>
          <a:noFill/>
        </p:spPr>
        <p:txBody>
          <a:bodyPr wrap="square" rtlCol="0">
            <a:spAutoFit/>
          </a:bodyPr>
          <a:lstStyle/>
          <a:p>
            <a:pPr marL="342900" indent="-342900">
              <a:buFont typeface="+mj-lt"/>
              <a:buAutoNum type="arabicPeriod"/>
            </a:pPr>
            <a:r>
              <a:rPr lang="zh-CN" altLang="en-US" dirty="0"/>
              <a:t>第一：信噪比更高</a:t>
            </a:r>
            <a:endParaRPr lang="en-US" altLang="zh-CN" dirty="0"/>
          </a:p>
          <a:p>
            <a:pPr marL="342900" indent="-342900">
              <a:buFont typeface="+mj-lt"/>
              <a:buAutoNum type="arabicPeriod"/>
            </a:pPr>
            <a:r>
              <a:rPr lang="zh-CN" altLang="en-US" dirty="0"/>
              <a:t>第二：标注信息</a:t>
            </a:r>
          </a:p>
        </p:txBody>
      </p:sp>
      <p:sp>
        <p:nvSpPr>
          <p:cNvPr id="6" name="TextBox 30">
            <a:extLst>
              <a:ext uri="{FF2B5EF4-FFF2-40B4-BE49-F238E27FC236}">
                <a16:creationId xmlns:a16="http://schemas.microsoft.com/office/drawing/2014/main" id="{317731A5-F457-CEA9-DF44-A621CF1CAD7B}"/>
              </a:ext>
            </a:extLst>
          </p:cNvPr>
          <p:cNvSpPr txBox="1"/>
          <p:nvPr/>
        </p:nvSpPr>
        <p:spPr>
          <a:xfrm>
            <a:off x="710719" y="1556455"/>
            <a:ext cx="10480830"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1. </a:t>
            </a:r>
            <a:r>
              <a:rPr lang="zh-CN" altLang="en-US" b="1" dirty="0">
                <a:solidFill>
                  <a:schemeClr val="tx1">
                    <a:lumMod val="95000"/>
                    <a:lumOff val="5000"/>
                  </a:schemeClr>
                </a:solidFill>
              </a:rPr>
              <a:t>所谓有多少人工，就有多少智能</a:t>
            </a:r>
            <a:endParaRPr lang="en-US" altLang="zh-CN" b="1" dirty="0">
              <a:solidFill>
                <a:schemeClr val="tx1">
                  <a:lumMod val="95000"/>
                  <a:lumOff val="5000"/>
                </a:schemeClr>
              </a:solidFill>
            </a:endParaRPr>
          </a:p>
        </p:txBody>
      </p:sp>
      <p:sp>
        <p:nvSpPr>
          <p:cNvPr id="7" name="TextBox 30">
            <a:extLst>
              <a:ext uri="{FF2B5EF4-FFF2-40B4-BE49-F238E27FC236}">
                <a16:creationId xmlns:a16="http://schemas.microsoft.com/office/drawing/2014/main" id="{4975EEBE-3E54-8160-6AA6-CFB918516786}"/>
              </a:ext>
            </a:extLst>
          </p:cNvPr>
          <p:cNvSpPr txBox="1"/>
          <p:nvPr/>
        </p:nvSpPr>
        <p:spPr>
          <a:xfrm>
            <a:off x="710719" y="2742799"/>
            <a:ext cx="10480830" cy="276999"/>
          </a:xfrm>
          <a:prstGeom prst="rect">
            <a:avLst/>
          </a:prstGeom>
          <a:noFill/>
        </p:spPr>
        <p:txBody>
          <a:bodyPr wrap="square" lIns="0" tIns="0" rIns="0" bIns="0" rtlCol="0" anchor="t">
            <a:spAutoFit/>
          </a:bodyPr>
          <a:lstStyle/>
          <a:p>
            <a:pPr algn="just" defTabSz="1219170">
              <a:spcBef>
                <a:spcPct val="20000"/>
              </a:spcBef>
              <a:defRPr/>
            </a:pPr>
            <a:r>
              <a:rPr lang="en-US" altLang="zh-CN" b="1" dirty="0">
                <a:solidFill>
                  <a:schemeClr val="tx1">
                    <a:lumMod val="95000"/>
                    <a:lumOff val="5000"/>
                  </a:schemeClr>
                </a:solidFill>
              </a:rPr>
              <a:t>2. </a:t>
            </a:r>
            <a:r>
              <a:rPr lang="zh-CN" altLang="en-US" b="1" dirty="0">
                <a:solidFill>
                  <a:schemeClr val="tx1">
                    <a:lumMod val="95000"/>
                    <a:lumOff val="5000"/>
                  </a:schemeClr>
                </a:solidFill>
              </a:rPr>
              <a:t>这背后蕴涵着这样一种思考：没必要对人工标注数据抱有恶意，认为它是落后的东西</a:t>
            </a:r>
            <a:endParaRPr lang="en-US" altLang="zh-CN" b="1" dirty="0">
              <a:solidFill>
                <a:schemeClr val="tx1">
                  <a:lumMod val="95000"/>
                  <a:lumOff val="5000"/>
                </a:schemeClr>
              </a:solidFill>
            </a:endParaRPr>
          </a:p>
        </p:txBody>
      </p:sp>
      <p:sp>
        <p:nvSpPr>
          <p:cNvPr id="8" name="文本框 7">
            <a:extLst>
              <a:ext uri="{FF2B5EF4-FFF2-40B4-BE49-F238E27FC236}">
                <a16:creationId xmlns:a16="http://schemas.microsoft.com/office/drawing/2014/main" id="{1B5CF3B7-7A8F-C2EA-5350-F2048F02C448}"/>
              </a:ext>
            </a:extLst>
          </p:cNvPr>
          <p:cNvSpPr txBox="1"/>
          <p:nvPr/>
        </p:nvSpPr>
        <p:spPr>
          <a:xfrm>
            <a:off x="710719" y="3151305"/>
            <a:ext cx="10363412"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用无标注数据自监督训练出一个特别大的模型，一条路走到底，计算量和数据需求都可能会吃不消</a:t>
            </a:r>
            <a:endParaRPr lang="zh-CN" altLang="en-US" b="1" dirty="0">
              <a:solidFill>
                <a:srgbClr val="FF0000"/>
              </a:solidFill>
            </a:endParaRPr>
          </a:p>
        </p:txBody>
      </p:sp>
      <p:sp>
        <p:nvSpPr>
          <p:cNvPr id="9" name="TextBox 30">
            <a:extLst>
              <a:ext uri="{FF2B5EF4-FFF2-40B4-BE49-F238E27FC236}">
                <a16:creationId xmlns:a16="http://schemas.microsoft.com/office/drawing/2014/main" id="{78888AB6-00B1-126D-1591-36FBE5B126A4}"/>
              </a:ext>
            </a:extLst>
          </p:cNvPr>
          <p:cNvSpPr txBox="1"/>
          <p:nvPr/>
        </p:nvSpPr>
        <p:spPr>
          <a:xfrm>
            <a:off x="710719" y="3652144"/>
            <a:ext cx="10480830"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指令微调都做了些什么</a:t>
            </a:r>
            <a:endParaRPr lang="en-US" altLang="zh-CN" b="1" dirty="0">
              <a:solidFill>
                <a:schemeClr val="tx1">
                  <a:lumMod val="95000"/>
                  <a:lumOff val="5000"/>
                </a:schemeClr>
              </a:solidFill>
            </a:endParaRPr>
          </a:p>
        </p:txBody>
      </p:sp>
      <p:sp>
        <p:nvSpPr>
          <p:cNvPr id="10" name="文本框 9">
            <a:extLst>
              <a:ext uri="{FF2B5EF4-FFF2-40B4-BE49-F238E27FC236}">
                <a16:creationId xmlns:a16="http://schemas.microsoft.com/office/drawing/2014/main" id="{E5A33293-96A9-7A62-4EA5-5545EFD25C9B}"/>
              </a:ext>
            </a:extLst>
          </p:cNvPr>
          <p:cNvSpPr txBox="1"/>
          <p:nvPr/>
        </p:nvSpPr>
        <p:spPr>
          <a:xfrm>
            <a:off x="710718" y="4060650"/>
            <a:ext cx="10827565" cy="2585323"/>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指令微调不会为模型注入新的能力 </a:t>
            </a:r>
            <a:r>
              <a:rPr lang="en-US" altLang="zh-CN" dirty="0"/>
              <a:t>—— </a:t>
            </a:r>
            <a:r>
              <a:rPr lang="zh-CN" altLang="en-US" dirty="0"/>
              <a:t>所有的能力都已经存在了。指令微调的作用是解锁 </a:t>
            </a:r>
            <a:r>
              <a:rPr lang="en-US" altLang="zh-CN" dirty="0"/>
              <a:t>/ </a:t>
            </a:r>
            <a:r>
              <a:rPr lang="zh-CN" altLang="en-US" dirty="0"/>
              <a:t>激发这些能力。这主要是因为指令微调的数据量比预训练数据量少几个数量级（基础的能力是通过预训练注入的）</a:t>
            </a:r>
            <a:endParaRPr lang="en-US" altLang="zh-CN" dirty="0"/>
          </a:p>
          <a:p>
            <a:pPr marL="285750" indent="-285750">
              <a:buFont typeface="Arial" panose="020B0604020202020204" pitchFamily="34" charset="0"/>
              <a:buChar char="•"/>
            </a:pPr>
            <a:r>
              <a:rPr lang="zh-CN" altLang="en-US" dirty="0"/>
              <a:t>指令微调将 </a:t>
            </a:r>
            <a:r>
              <a:rPr lang="en-US" altLang="zh-CN" dirty="0"/>
              <a:t>GPT-3.5 </a:t>
            </a:r>
            <a:r>
              <a:rPr lang="zh-CN" altLang="en-US" dirty="0"/>
              <a:t>的分化到不同的技能树。有些更擅长上下文学习**，如</a:t>
            </a:r>
            <a:r>
              <a:rPr lang="en-US" altLang="zh-CN" dirty="0"/>
              <a:t>text-davinci-003</a:t>
            </a:r>
            <a:r>
              <a:rPr lang="zh-CN" altLang="en-US" dirty="0"/>
              <a:t>，有些更擅长对话，如</a:t>
            </a:r>
            <a:r>
              <a:rPr lang="en-US" altLang="zh-CN" dirty="0"/>
              <a:t>ChatGPT</a:t>
            </a:r>
          </a:p>
          <a:p>
            <a:pPr marL="285750" indent="-285750">
              <a:buFont typeface="Arial" panose="020B0604020202020204" pitchFamily="34" charset="0"/>
              <a:buChar char="•"/>
            </a:pPr>
            <a:r>
              <a:rPr lang="zh-CN" altLang="en-US" dirty="0"/>
              <a:t>指令微调通过牺牲性能换取与人类的对齐（</a:t>
            </a:r>
            <a:r>
              <a:rPr lang="en-US" altLang="zh-CN" dirty="0"/>
              <a:t>alignment</a:t>
            </a:r>
            <a:r>
              <a:rPr lang="zh-CN" altLang="en-US" dirty="0"/>
              <a:t>）。</a:t>
            </a:r>
            <a:r>
              <a:rPr lang="en-US" altLang="zh-CN" dirty="0"/>
              <a:t>OpenAI </a:t>
            </a:r>
            <a:r>
              <a:rPr lang="zh-CN" altLang="en-US" dirty="0"/>
              <a:t>的作者在他们的指令微调论文中称其为 “对齐税” </a:t>
            </a:r>
            <a:r>
              <a:rPr lang="en-US" altLang="zh-CN" dirty="0"/>
              <a:t>(alignment tax)</a:t>
            </a:r>
            <a:r>
              <a:rPr lang="zh-CN" altLang="en-US" dirty="0"/>
              <a:t>。许多论文都报道了</a:t>
            </a:r>
            <a:r>
              <a:rPr lang="en-US" altLang="zh-CN" dirty="0"/>
              <a:t>code-davinci-002</a:t>
            </a:r>
            <a:r>
              <a:rPr lang="zh-CN" altLang="en-US" dirty="0"/>
              <a:t>在基准测试中实现了最佳性能（但模型不一定符合人类期望）。在</a:t>
            </a:r>
            <a:r>
              <a:rPr lang="en-US" altLang="zh-CN" dirty="0"/>
              <a:t>code-davinci-002</a:t>
            </a:r>
            <a:r>
              <a:rPr lang="zh-CN" altLang="en-US" dirty="0"/>
              <a:t>上进行指令微调后，模型可以生成更加符合人类期待的反馈（或者说模型与人类对齐），例如：零样本问答、生成安全和公正的对话回复、拒绝超出模型它知识范围的问题。</a:t>
            </a:r>
            <a:endParaRPr lang="zh-CN" altLang="en-US" b="1" dirty="0">
              <a:solidFill>
                <a:srgbClr val="FF0000"/>
              </a:solidFill>
            </a:endParaRPr>
          </a:p>
        </p:txBody>
      </p:sp>
    </p:spTree>
    <p:extLst>
      <p:ext uri="{BB962C8B-B14F-4D97-AF65-F5344CB8AC3E}">
        <p14:creationId xmlns:p14="http://schemas.microsoft.com/office/powerpoint/2010/main" val="9189946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3053083" y="370111"/>
            <a:ext cx="6085833" cy="646331"/>
          </a:xfrm>
          <a:prstGeom prst="rect">
            <a:avLst/>
          </a:prstGeom>
          <a:noFill/>
        </p:spPr>
        <p:txBody>
          <a:bodyPr wrap="none" rtlCol="0">
            <a:spAutoFit/>
          </a:bodyPr>
          <a:lstStyle/>
          <a:p>
            <a:pPr algn="ctr"/>
            <a:r>
              <a:rPr lang="zh-CN" altLang="en-US" sz="3600" b="1" dirty="0">
                <a:solidFill>
                  <a:srgbClr val="828979"/>
                </a:solidFill>
              </a:rPr>
              <a:t>思维链 </a:t>
            </a:r>
            <a:r>
              <a:rPr lang="en-US" altLang="zh-CN" sz="3600" b="1" dirty="0">
                <a:solidFill>
                  <a:srgbClr val="828979"/>
                </a:solidFill>
              </a:rPr>
              <a:t>Chain of Thoughts </a:t>
            </a:r>
            <a:r>
              <a:rPr lang="en-US" altLang="zh-CN" sz="3600" b="1" dirty="0" err="1">
                <a:solidFill>
                  <a:srgbClr val="828979"/>
                </a:solidFill>
              </a:rPr>
              <a:t>CoT</a:t>
            </a:r>
            <a:endParaRPr lang="zh-CN" altLang="en-US" sz="3600" b="1" dirty="0">
              <a:solidFill>
                <a:srgbClr val="828979"/>
              </a:solidFill>
            </a:endParaRPr>
          </a:p>
        </p:txBody>
      </p:sp>
      <p:pic>
        <p:nvPicPr>
          <p:cNvPr id="11" name="图片 10">
            <a:extLst>
              <a:ext uri="{FF2B5EF4-FFF2-40B4-BE49-F238E27FC236}">
                <a16:creationId xmlns:a16="http://schemas.microsoft.com/office/drawing/2014/main" id="{A54DF384-B584-9A56-D57E-D15610C379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745" y="932221"/>
            <a:ext cx="9336505" cy="4733900"/>
          </a:xfrm>
          <a:prstGeom prst="rect">
            <a:avLst/>
          </a:prstGeom>
        </p:spPr>
      </p:pic>
      <p:sp>
        <p:nvSpPr>
          <p:cNvPr id="13" name="文本框 12">
            <a:extLst>
              <a:ext uri="{FF2B5EF4-FFF2-40B4-BE49-F238E27FC236}">
                <a16:creationId xmlns:a16="http://schemas.microsoft.com/office/drawing/2014/main" id="{A3AF31CF-FA86-BE56-4CF8-E7B60D336AC0}"/>
              </a:ext>
            </a:extLst>
          </p:cNvPr>
          <p:cNvSpPr txBox="1"/>
          <p:nvPr/>
        </p:nvSpPr>
        <p:spPr>
          <a:xfrm>
            <a:off x="2253412" y="5666121"/>
            <a:ext cx="7661109" cy="369332"/>
          </a:xfrm>
          <a:prstGeom prst="rect">
            <a:avLst/>
          </a:prstGeom>
          <a:noFill/>
        </p:spPr>
        <p:txBody>
          <a:bodyPr wrap="square">
            <a:spAutoFit/>
          </a:bodyPr>
          <a:lstStyle/>
          <a:p>
            <a:pPr algn="ctr"/>
            <a:r>
              <a:rPr lang="zh-CN" altLang="en-US" b="1" dirty="0"/>
              <a:t>不是模型推理能力不好，而是人类的</a:t>
            </a:r>
            <a:r>
              <a:rPr lang="en-US" altLang="zh-CN" b="1" dirty="0"/>
              <a:t>prompt</a:t>
            </a:r>
            <a:r>
              <a:rPr lang="zh-CN" altLang="en-US" b="1" dirty="0"/>
              <a:t>不能很好的引导他们</a:t>
            </a:r>
            <a:endParaRPr lang="zh-CN" altLang="en-US" dirty="0"/>
          </a:p>
        </p:txBody>
      </p:sp>
      <p:sp>
        <p:nvSpPr>
          <p:cNvPr id="15" name="文本框 14">
            <a:extLst>
              <a:ext uri="{FF2B5EF4-FFF2-40B4-BE49-F238E27FC236}">
                <a16:creationId xmlns:a16="http://schemas.microsoft.com/office/drawing/2014/main" id="{657015F2-5A04-0352-2715-1B747782A3BE}"/>
              </a:ext>
            </a:extLst>
          </p:cNvPr>
          <p:cNvSpPr txBox="1"/>
          <p:nvPr/>
        </p:nvSpPr>
        <p:spPr>
          <a:xfrm>
            <a:off x="243639" y="6035453"/>
            <a:ext cx="11198392" cy="738664"/>
          </a:xfrm>
          <a:prstGeom prst="rect">
            <a:avLst/>
          </a:prstGeom>
          <a:noFill/>
        </p:spPr>
        <p:txBody>
          <a:bodyPr wrap="square">
            <a:spAutoFit/>
          </a:bodyPr>
          <a:lstStyle/>
          <a:p>
            <a:r>
              <a:rPr lang="zh-CN" altLang="en-US" sz="1400" dirty="0"/>
              <a:t>思维链是一种特殊的</a:t>
            </a:r>
            <a:r>
              <a:rPr lang="en-US" altLang="zh-CN" sz="1400" dirty="0"/>
              <a:t>In-Context Learning</a:t>
            </a:r>
            <a:r>
              <a:rPr lang="zh-CN" altLang="en-US" sz="1400" dirty="0"/>
              <a:t>，而且采用的不是连续提示，而是离散提示（</a:t>
            </a:r>
            <a:r>
              <a:rPr lang="zh-CN" altLang="en-US" sz="1400" dirty="0">
                <a:solidFill>
                  <a:srgbClr val="DE7802"/>
                </a:solidFill>
                <a:effectLst/>
              </a:rPr>
              <a:t>在当时来看是文艺复兴，因为连续提示学习一时风头无两</a:t>
            </a:r>
            <a:r>
              <a:rPr lang="zh-CN" altLang="en-US" sz="1400" dirty="0"/>
              <a:t>）。它和</a:t>
            </a:r>
            <a:r>
              <a:rPr lang="en-US" altLang="zh-CN" sz="1400" dirty="0"/>
              <a:t>1S</a:t>
            </a:r>
            <a:r>
              <a:rPr lang="zh-CN" altLang="en-US" sz="1400" dirty="0"/>
              <a:t>、</a:t>
            </a:r>
            <a:r>
              <a:rPr lang="en-US" altLang="zh-CN" sz="1400" dirty="0"/>
              <a:t>FS</a:t>
            </a:r>
            <a:r>
              <a:rPr lang="zh-CN" altLang="en-US" sz="1400" dirty="0"/>
              <a:t>的提示词很像，但是</a:t>
            </a:r>
            <a:r>
              <a:rPr lang="zh-CN" altLang="en-US" sz="1400" dirty="0">
                <a:effectLst/>
              </a:rPr>
              <a:t>除了给出</a:t>
            </a:r>
            <a:r>
              <a:rPr lang="en-US" altLang="zh-CN" sz="1400" dirty="0">
                <a:effectLst/>
              </a:rPr>
              <a:t>Input-Output</a:t>
            </a:r>
            <a:r>
              <a:rPr lang="zh-CN" altLang="en-US" sz="1400" dirty="0">
                <a:effectLst/>
              </a:rPr>
              <a:t>作为示范之外，还需要在输入和输出之前絮絮叨叨一阵子，给出一个推理过程，称为</a:t>
            </a:r>
            <a:r>
              <a:rPr lang="en-US" altLang="zh-CN" sz="1400" b="1" dirty="0" err="1">
                <a:effectLst/>
              </a:rPr>
              <a:t>Relationale</a:t>
            </a:r>
            <a:r>
              <a:rPr lang="zh-CN" altLang="en-US" sz="1400" b="1" dirty="0">
                <a:effectLst/>
              </a:rPr>
              <a:t>或</a:t>
            </a:r>
            <a:r>
              <a:rPr lang="en-US" altLang="zh-CN" sz="1400" b="1" dirty="0">
                <a:effectLst/>
              </a:rPr>
              <a:t>Reasoning Path</a:t>
            </a:r>
            <a:r>
              <a:rPr lang="zh-CN" altLang="en-US" sz="1400" dirty="0"/>
              <a:t>。因此，在使用</a:t>
            </a:r>
            <a:r>
              <a:rPr lang="en-US" altLang="zh-CN" sz="1400" dirty="0" err="1"/>
              <a:t>CoT</a:t>
            </a:r>
            <a:r>
              <a:rPr lang="zh-CN" altLang="en-US" sz="1400" dirty="0"/>
              <a:t>技术后，人们对模型的</a:t>
            </a:r>
            <a:r>
              <a:rPr lang="en-US" altLang="zh-CN" sz="1400" dirty="0"/>
              <a:t>Prompt</a:t>
            </a:r>
            <a:r>
              <a:rPr lang="zh-CN" altLang="en-US" sz="1400" dirty="0"/>
              <a:t>就是一个具有逻辑推理过程的短文本了，如图中的蓝色部分</a:t>
            </a:r>
          </a:p>
        </p:txBody>
      </p:sp>
    </p:spTree>
    <p:extLst>
      <p:ext uri="{BB962C8B-B14F-4D97-AF65-F5344CB8AC3E}">
        <p14:creationId xmlns:p14="http://schemas.microsoft.com/office/powerpoint/2010/main" val="17412157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3053083" y="370111"/>
            <a:ext cx="6085833" cy="646331"/>
          </a:xfrm>
          <a:prstGeom prst="rect">
            <a:avLst/>
          </a:prstGeom>
          <a:noFill/>
        </p:spPr>
        <p:txBody>
          <a:bodyPr wrap="none" rtlCol="0">
            <a:spAutoFit/>
          </a:bodyPr>
          <a:lstStyle/>
          <a:p>
            <a:pPr algn="ctr"/>
            <a:r>
              <a:rPr lang="zh-CN" altLang="en-US" sz="3600" b="1" dirty="0">
                <a:solidFill>
                  <a:srgbClr val="828979"/>
                </a:solidFill>
              </a:rPr>
              <a:t>经典</a:t>
            </a:r>
            <a:r>
              <a:rPr lang="en-US" altLang="zh-CN" sz="3600" b="1" dirty="0" err="1">
                <a:solidFill>
                  <a:srgbClr val="828979"/>
                </a:solidFill>
              </a:rPr>
              <a:t>CoT</a:t>
            </a:r>
            <a:r>
              <a:rPr lang="zh-CN" altLang="en-US" sz="3600" b="1" dirty="0">
                <a:solidFill>
                  <a:srgbClr val="828979"/>
                </a:solidFill>
              </a:rPr>
              <a:t>方法之改变解码策略</a:t>
            </a:r>
          </a:p>
        </p:txBody>
      </p:sp>
      <p:pic>
        <p:nvPicPr>
          <p:cNvPr id="4" name="图片 3">
            <a:extLst>
              <a:ext uri="{FF2B5EF4-FFF2-40B4-BE49-F238E27FC236}">
                <a16:creationId xmlns:a16="http://schemas.microsoft.com/office/drawing/2014/main" id="{2FDB911F-AC03-EF2C-7BE4-7024B9AB4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452" y="1016442"/>
            <a:ext cx="10323095" cy="4476029"/>
          </a:xfrm>
          <a:prstGeom prst="rect">
            <a:avLst/>
          </a:prstGeom>
        </p:spPr>
      </p:pic>
      <p:sp>
        <p:nvSpPr>
          <p:cNvPr id="5" name="文本框 4">
            <a:extLst>
              <a:ext uri="{FF2B5EF4-FFF2-40B4-BE49-F238E27FC236}">
                <a16:creationId xmlns:a16="http://schemas.microsoft.com/office/drawing/2014/main" id="{444DC99F-C309-5B26-15AF-5EC630961EAA}"/>
              </a:ext>
            </a:extLst>
          </p:cNvPr>
          <p:cNvSpPr txBox="1"/>
          <p:nvPr/>
        </p:nvSpPr>
        <p:spPr>
          <a:xfrm>
            <a:off x="0" y="5492471"/>
            <a:ext cx="7680159" cy="369332"/>
          </a:xfrm>
          <a:prstGeom prst="rect">
            <a:avLst/>
          </a:prstGeom>
          <a:noFill/>
        </p:spPr>
        <p:txBody>
          <a:bodyPr wrap="square">
            <a:spAutoFit/>
          </a:bodyPr>
          <a:lstStyle/>
          <a:p>
            <a:pPr algn="ctr"/>
            <a:r>
              <a:rPr lang="en-US" altLang="zh-CN" b="1" dirty="0"/>
              <a:t>Decoder</a:t>
            </a:r>
            <a:r>
              <a:rPr lang="zh-CN" altLang="en-US" b="1" dirty="0"/>
              <a:t>本身是一个自回归的语言模型，语言模型在输出的时候有许多策略</a:t>
            </a:r>
            <a:endParaRPr lang="zh-CN" altLang="en-US" dirty="0"/>
          </a:p>
        </p:txBody>
      </p:sp>
      <p:sp>
        <p:nvSpPr>
          <p:cNvPr id="6" name="文本框 5">
            <a:extLst>
              <a:ext uri="{FF2B5EF4-FFF2-40B4-BE49-F238E27FC236}">
                <a16:creationId xmlns:a16="http://schemas.microsoft.com/office/drawing/2014/main" id="{09D017FD-7DEB-31B9-B640-A33D9547C747}"/>
              </a:ext>
            </a:extLst>
          </p:cNvPr>
          <p:cNvSpPr txBox="1"/>
          <p:nvPr/>
        </p:nvSpPr>
        <p:spPr>
          <a:xfrm>
            <a:off x="0" y="5841558"/>
            <a:ext cx="3053083"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Greedy Decoding Strategy</a:t>
            </a:r>
          </a:p>
          <a:p>
            <a:pPr marL="285750" indent="-285750">
              <a:buFont typeface="Arial" panose="020B0604020202020204" pitchFamily="34" charset="0"/>
              <a:buChar char="•"/>
            </a:pPr>
            <a:r>
              <a:rPr lang="en-US" altLang="zh-CN" dirty="0"/>
              <a:t>Beam-Search Strategy</a:t>
            </a:r>
          </a:p>
          <a:p>
            <a:pPr marL="285750" indent="-285750">
              <a:buFont typeface="Arial" panose="020B0604020202020204" pitchFamily="34" charset="0"/>
              <a:buChar char="•"/>
            </a:pPr>
            <a:r>
              <a:rPr lang="en-US" altLang="zh-CN" dirty="0"/>
              <a:t>Top-k Sampling</a:t>
            </a:r>
            <a:endParaRPr lang="zh-CN" altLang="en-US" dirty="0"/>
          </a:p>
        </p:txBody>
      </p:sp>
      <p:sp>
        <p:nvSpPr>
          <p:cNvPr id="8" name="文本框 7">
            <a:extLst>
              <a:ext uri="{FF2B5EF4-FFF2-40B4-BE49-F238E27FC236}">
                <a16:creationId xmlns:a16="http://schemas.microsoft.com/office/drawing/2014/main" id="{2E0EAA8C-0042-8223-7B08-40DB90553103}"/>
              </a:ext>
            </a:extLst>
          </p:cNvPr>
          <p:cNvSpPr txBox="1"/>
          <p:nvPr/>
        </p:nvSpPr>
        <p:spPr>
          <a:xfrm>
            <a:off x="2959769" y="5861803"/>
            <a:ext cx="9232231" cy="830997"/>
          </a:xfrm>
          <a:prstGeom prst="rect">
            <a:avLst/>
          </a:prstGeom>
          <a:noFill/>
        </p:spPr>
        <p:txBody>
          <a:bodyPr wrap="square">
            <a:spAutoFit/>
          </a:bodyPr>
          <a:lstStyle/>
          <a:p>
            <a:pPr marL="285750" indent="-285750">
              <a:buFont typeface="Arial" panose="020B0604020202020204" pitchFamily="34" charset="0"/>
              <a:buChar char="•"/>
            </a:pPr>
            <a:r>
              <a:rPr lang="en-US" altLang="zh-CN" sz="1600" dirty="0">
                <a:effectLst/>
              </a:rPr>
              <a:t>Self-consistency</a:t>
            </a:r>
            <a:r>
              <a:rPr lang="zh-CN" altLang="en-US" sz="1600" dirty="0">
                <a:effectLst/>
              </a:rPr>
              <a:t>基于思维链的思想，去改变解码策略的方法</a:t>
            </a:r>
            <a:endParaRPr lang="en-US" altLang="zh-CN" sz="1600" dirty="0">
              <a:effectLst/>
            </a:endParaRPr>
          </a:p>
          <a:p>
            <a:pPr marL="285750" indent="-285750">
              <a:buFont typeface="Arial" panose="020B0604020202020204" pitchFamily="34" charset="0"/>
              <a:buChar char="•"/>
            </a:pPr>
            <a:r>
              <a:rPr lang="zh-CN" altLang="en-US" sz="1600" dirty="0">
                <a:effectLst/>
              </a:rPr>
              <a:t>基于思维链提示的输入，模型可以用自己本来就具有的能力生成一组推理逻辑不同的</a:t>
            </a:r>
            <a:r>
              <a:rPr lang="en-US" altLang="zh-CN" sz="1600" dirty="0">
                <a:effectLst/>
              </a:rPr>
              <a:t>Output</a:t>
            </a:r>
            <a:r>
              <a:rPr lang="zh-CN" altLang="en-US" sz="1600" dirty="0">
                <a:effectLst/>
              </a:rPr>
              <a:t>，每个</a:t>
            </a:r>
            <a:r>
              <a:rPr lang="en-US" altLang="zh-CN" sz="1600" dirty="0">
                <a:effectLst/>
              </a:rPr>
              <a:t>Output</a:t>
            </a:r>
            <a:r>
              <a:rPr lang="zh-CN" altLang="en-US" sz="1600" dirty="0">
                <a:effectLst/>
              </a:rPr>
              <a:t>对应一个答案。这就像是给答案做投票一样，留下票数最多的答案，作为模型的最终输出</a:t>
            </a:r>
            <a:endParaRPr lang="zh-CN" altLang="en-US" sz="1600" dirty="0"/>
          </a:p>
        </p:txBody>
      </p:sp>
    </p:spTree>
    <p:extLst>
      <p:ext uri="{BB962C8B-B14F-4D97-AF65-F5344CB8AC3E}">
        <p14:creationId xmlns:p14="http://schemas.microsoft.com/office/powerpoint/2010/main" val="16206733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2586513" y="370111"/>
            <a:ext cx="7018973" cy="646331"/>
          </a:xfrm>
          <a:prstGeom prst="rect">
            <a:avLst/>
          </a:prstGeom>
          <a:noFill/>
        </p:spPr>
        <p:txBody>
          <a:bodyPr wrap="none" rtlCol="0">
            <a:spAutoFit/>
          </a:bodyPr>
          <a:lstStyle/>
          <a:p>
            <a:pPr algn="ctr"/>
            <a:r>
              <a:rPr lang="zh-CN" altLang="en-US" sz="3600" b="1" dirty="0">
                <a:solidFill>
                  <a:srgbClr val="828979"/>
                </a:solidFill>
              </a:rPr>
              <a:t>名扬四海的</a:t>
            </a:r>
            <a:r>
              <a:rPr lang="en-US" altLang="zh-CN" sz="3600" b="1" dirty="0">
                <a:solidFill>
                  <a:srgbClr val="828979"/>
                </a:solidFill>
              </a:rPr>
              <a:t>Let's Think Step by Step</a:t>
            </a:r>
            <a:endParaRPr lang="zh-CN" altLang="en-US" sz="3600" b="1" dirty="0">
              <a:solidFill>
                <a:srgbClr val="828979"/>
              </a:solidFill>
            </a:endParaRPr>
          </a:p>
        </p:txBody>
      </p:sp>
      <p:pic>
        <p:nvPicPr>
          <p:cNvPr id="7" name="图片 6">
            <a:extLst>
              <a:ext uri="{FF2B5EF4-FFF2-40B4-BE49-F238E27FC236}">
                <a16:creationId xmlns:a16="http://schemas.microsoft.com/office/drawing/2014/main" id="{12C945D1-17E2-D9EF-0D12-05BF5B610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9046" y="1016442"/>
            <a:ext cx="9413908" cy="4957011"/>
          </a:xfrm>
          <a:prstGeom prst="rect">
            <a:avLst/>
          </a:prstGeom>
        </p:spPr>
      </p:pic>
      <p:sp>
        <p:nvSpPr>
          <p:cNvPr id="10" name="文本框 9">
            <a:extLst>
              <a:ext uri="{FF2B5EF4-FFF2-40B4-BE49-F238E27FC236}">
                <a16:creationId xmlns:a16="http://schemas.microsoft.com/office/drawing/2014/main" id="{453AAA93-487A-969A-1103-61A362AEDB06}"/>
              </a:ext>
            </a:extLst>
          </p:cNvPr>
          <p:cNvSpPr txBox="1"/>
          <p:nvPr/>
        </p:nvSpPr>
        <p:spPr>
          <a:xfrm>
            <a:off x="1062287" y="5841558"/>
            <a:ext cx="10067424" cy="923330"/>
          </a:xfrm>
          <a:prstGeom prst="rect">
            <a:avLst/>
          </a:prstGeom>
          <a:noFill/>
        </p:spPr>
        <p:txBody>
          <a:bodyPr wrap="square">
            <a:spAutoFit/>
          </a:bodyPr>
          <a:lstStyle/>
          <a:p>
            <a:r>
              <a:rPr lang="zh-CN" altLang="en-US" dirty="0">
                <a:effectLst/>
              </a:rPr>
              <a:t>一般来说，既然要用思维链，那必然是</a:t>
            </a:r>
            <a:r>
              <a:rPr lang="en-US" altLang="zh-CN" dirty="0">
                <a:effectLst/>
              </a:rPr>
              <a:t>One-shot</a:t>
            </a:r>
            <a:r>
              <a:rPr lang="zh-CN" altLang="en-US" dirty="0">
                <a:effectLst/>
              </a:rPr>
              <a:t>或者</a:t>
            </a:r>
            <a:r>
              <a:rPr lang="en-US" altLang="zh-CN" dirty="0">
                <a:effectLst/>
              </a:rPr>
              <a:t>Few-shot</a:t>
            </a:r>
            <a:r>
              <a:rPr lang="zh-CN" altLang="en-US" dirty="0">
                <a:effectLst/>
              </a:rPr>
              <a:t>，因为要给模型一个推理案例（参考下图右上角）</a:t>
            </a:r>
            <a:r>
              <a:rPr lang="zh-CN" altLang="en-US" dirty="0"/>
              <a:t>。</a:t>
            </a:r>
            <a:r>
              <a:rPr lang="zh-CN" altLang="en-US" dirty="0">
                <a:effectLst/>
              </a:rPr>
              <a:t>但是这篇论文指出，</a:t>
            </a:r>
            <a:r>
              <a:rPr lang="en-US" altLang="zh-CN" dirty="0" err="1">
                <a:effectLst/>
              </a:rPr>
              <a:t>CoT</a:t>
            </a:r>
            <a:r>
              <a:rPr lang="zh-CN" altLang="en-US" dirty="0">
                <a:effectLst/>
              </a:rPr>
              <a:t>也可以是</a:t>
            </a:r>
            <a:r>
              <a:rPr lang="en-US" altLang="zh-CN" dirty="0">
                <a:effectLst/>
              </a:rPr>
              <a:t>Zero-shot</a:t>
            </a:r>
            <a:r>
              <a:rPr lang="zh-CN" altLang="en-US" dirty="0">
                <a:effectLst/>
              </a:rPr>
              <a:t>：在</a:t>
            </a:r>
            <a:r>
              <a:rPr lang="en-US" altLang="zh-CN" dirty="0">
                <a:effectLst/>
              </a:rPr>
              <a:t>0S </a:t>
            </a:r>
            <a:r>
              <a:rPr lang="en-US" altLang="zh-CN" dirty="0" err="1">
                <a:effectLst/>
              </a:rPr>
              <a:t>CoT</a:t>
            </a:r>
            <a:r>
              <a:rPr lang="zh-CN" altLang="en-US" dirty="0">
                <a:effectLst/>
              </a:rPr>
              <a:t>下，不需要给模型例子，只需要告诉模型一步一步的思考就行</a:t>
            </a:r>
            <a:endParaRPr lang="zh-CN" altLang="en-US" dirty="0"/>
          </a:p>
        </p:txBody>
      </p:sp>
    </p:spTree>
    <p:extLst>
      <p:ext uri="{BB962C8B-B14F-4D97-AF65-F5344CB8AC3E}">
        <p14:creationId xmlns:p14="http://schemas.microsoft.com/office/powerpoint/2010/main" val="14527300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2351321" y="370111"/>
            <a:ext cx="7489358" cy="646331"/>
          </a:xfrm>
          <a:prstGeom prst="rect">
            <a:avLst/>
          </a:prstGeom>
          <a:noFill/>
        </p:spPr>
        <p:txBody>
          <a:bodyPr wrap="none" rtlCol="0">
            <a:spAutoFit/>
          </a:bodyPr>
          <a:lstStyle/>
          <a:p>
            <a:pPr algn="ctr"/>
            <a:r>
              <a:rPr lang="zh-CN" altLang="en-US" sz="3600" b="1" dirty="0">
                <a:solidFill>
                  <a:srgbClr val="828979"/>
                </a:solidFill>
              </a:rPr>
              <a:t>大语言模型的涌现 </a:t>
            </a:r>
            <a:r>
              <a:rPr lang="en-US" altLang="zh-CN" sz="3600" b="1" dirty="0">
                <a:solidFill>
                  <a:srgbClr val="828979"/>
                </a:solidFill>
              </a:rPr>
              <a:t>Emergent Abilities</a:t>
            </a:r>
            <a:endParaRPr lang="zh-CN" altLang="en-US" sz="3600" b="1" dirty="0">
              <a:solidFill>
                <a:srgbClr val="828979"/>
              </a:solidFill>
            </a:endParaRPr>
          </a:p>
        </p:txBody>
      </p:sp>
      <p:sp>
        <p:nvSpPr>
          <p:cNvPr id="10" name="文本框 9">
            <a:extLst>
              <a:ext uri="{FF2B5EF4-FFF2-40B4-BE49-F238E27FC236}">
                <a16:creationId xmlns:a16="http://schemas.microsoft.com/office/drawing/2014/main" id="{453AAA93-487A-969A-1103-61A362AEDB06}"/>
              </a:ext>
            </a:extLst>
          </p:cNvPr>
          <p:cNvSpPr txBox="1"/>
          <p:nvPr/>
        </p:nvSpPr>
        <p:spPr>
          <a:xfrm>
            <a:off x="264695" y="5841558"/>
            <a:ext cx="10865016" cy="923330"/>
          </a:xfrm>
          <a:prstGeom prst="rect">
            <a:avLst/>
          </a:prstGeom>
          <a:noFill/>
        </p:spPr>
        <p:txBody>
          <a:bodyPr wrap="square">
            <a:spAutoFit/>
          </a:bodyPr>
          <a:lstStyle/>
          <a:p>
            <a:r>
              <a:rPr lang="zh-CN" altLang="en-US" dirty="0">
                <a:effectLst/>
              </a:rPr>
              <a:t>涌现能力无法使用</a:t>
            </a:r>
            <a:r>
              <a:rPr lang="en-US" altLang="zh-CN" dirty="0">
                <a:effectLst/>
              </a:rPr>
              <a:t>Scaling Law</a:t>
            </a:r>
            <a:r>
              <a:rPr lang="zh-CN" altLang="en-US" dirty="0">
                <a:effectLst/>
              </a:rPr>
              <a:t>来从较小模型上进行预测。图中，让</a:t>
            </a:r>
            <a:r>
              <a:rPr lang="en-US" altLang="zh-CN" dirty="0">
                <a:effectLst/>
              </a:rPr>
              <a:t>x</a:t>
            </a:r>
            <a:r>
              <a:rPr lang="zh-CN" altLang="en-US" dirty="0">
                <a:effectLst/>
              </a:rPr>
              <a:t>轴是模型的参数量，</a:t>
            </a:r>
            <a:r>
              <a:rPr lang="en-US" altLang="zh-CN" dirty="0">
                <a:effectLst/>
              </a:rPr>
              <a:t>y</a:t>
            </a:r>
            <a:r>
              <a:rPr lang="zh-CN" altLang="en-US" dirty="0">
                <a:effectLst/>
              </a:rPr>
              <a:t>轴是某种能力的效果，那么涌现能力在图中会有一个清晰的</a:t>
            </a:r>
            <a:r>
              <a:rPr lang="en-US" altLang="zh-CN" dirty="0">
                <a:effectLst/>
              </a:rPr>
              <a:t>Pattern</a:t>
            </a:r>
            <a:r>
              <a:rPr lang="zh-CN" altLang="en-US" dirty="0">
                <a:effectLst/>
              </a:rPr>
              <a:t>：在某个阈值之前的效果接近随机（把模型做大，性能也只能在一个水准上随机波动，不会偏差太多），但是超过该阈值后效果将大大高于随机</a:t>
            </a:r>
            <a:endParaRPr lang="zh-CN" altLang="en-US" dirty="0"/>
          </a:p>
        </p:txBody>
      </p:sp>
      <p:pic>
        <p:nvPicPr>
          <p:cNvPr id="4" name="图片 3">
            <a:extLst>
              <a:ext uri="{FF2B5EF4-FFF2-40B4-BE49-F238E27FC236}">
                <a16:creationId xmlns:a16="http://schemas.microsoft.com/office/drawing/2014/main" id="{8E3AA661-CC66-2541-D55D-F125BDC61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4840" y="1002767"/>
            <a:ext cx="7062318" cy="4838791"/>
          </a:xfrm>
          <a:prstGeom prst="rect">
            <a:avLst/>
          </a:prstGeom>
        </p:spPr>
      </p:pic>
    </p:spTree>
    <p:extLst>
      <p:ext uri="{BB962C8B-B14F-4D97-AF65-F5344CB8AC3E}">
        <p14:creationId xmlns:p14="http://schemas.microsoft.com/office/powerpoint/2010/main" val="15441742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3464508" y="370111"/>
            <a:ext cx="5262979" cy="646331"/>
          </a:xfrm>
          <a:prstGeom prst="rect">
            <a:avLst/>
          </a:prstGeom>
          <a:noFill/>
        </p:spPr>
        <p:txBody>
          <a:bodyPr wrap="none" rtlCol="0">
            <a:spAutoFit/>
          </a:bodyPr>
          <a:lstStyle/>
          <a:p>
            <a:pPr algn="ctr"/>
            <a:r>
              <a:rPr lang="zh-CN" altLang="en-US" sz="3600" b="1" dirty="0">
                <a:solidFill>
                  <a:srgbClr val="828979"/>
                </a:solidFill>
              </a:rPr>
              <a:t>涌现是敏锐且不可预测的</a:t>
            </a:r>
          </a:p>
        </p:txBody>
      </p:sp>
      <p:sp>
        <p:nvSpPr>
          <p:cNvPr id="3" name="TextBox 30">
            <a:extLst>
              <a:ext uri="{FF2B5EF4-FFF2-40B4-BE49-F238E27FC236}">
                <a16:creationId xmlns:a16="http://schemas.microsoft.com/office/drawing/2014/main" id="{C280214C-C7D8-A10F-DC2D-D07815EBCAE0}"/>
              </a:ext>
            </a:extLst>
          </p:cNvPr>
          <p:cNvSpPr txBox="1"/>
          <p:nvPr/>
        </p:nvSpPr>
        <p:spPr>
          <a:xfrm>
            <a:off x="710719" y="1147949"/>
            <a:ext cx="10480830"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涌现能力具有不可预测性：</a:t>
            </a:r>
            <a:endParaRPr lang="en-US" altLang="zh-CN" b="1" dirty="0">
              <a:solidFill>
                <a:schemeClr val="tx1">
                  <a:lumMod val="95000"/>
                  <a:lumOff val="5000"/>
                </a:schemeClr>
              </a:solidFill>
            </a:endParaRPr>
          </a:p>
        </p:txBody>
      </p:sp>
      <p:sp>
        <p:nvSpPr>
          <p:cNvPr id="5" name="文本框 4">
            <a:extLst>
              <a:ext uri="{FF2B5EF4-FFF2-40B4-BE49-F238E27FC236}">
                <a16:creationId xmlns:a16="http://schemas.microsoft.com/office/drawing/2014/main" id="{9ED171B8-1FF2-DAB0-E0AF-B7490E90267F}"/>
              </a:ext>
            </a:extLst>
          </p:cNvPr>
          <p:cNvSpPr txBox="1"/>
          <p:nvPr/>
        </p:nvSpPr>
        <p:spPr>
          <a:xfrm>
            <a:off x="710719" y="1556455"/>
            <a:ext cx="10363412" cy="923330"/>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t>无法预测涌现能力在模型规模达到多大时会涌现出来</a:t>
            </a:r>
            <a:endParaRPr lang="en-US" altLang="zh-CN" dirty="0"/>
          </a:p>
          <a:p>
            <a:pPr marL="342900" indent="-342900">
              <a:buFont typeface="Arial" panose="020B0604020202020204" pitchFamily="34" charset="0"/>
              <a:buChar char="•"/>
            </a:pPr>
            <a:r>
              <a:rPr lang="zh-CN" altLang="en-US" dirty="0"/>
              <a:t>大多数学者在训练模型的时候，往往都没有采取最优的训练方案</a:t>
            </a:r>
            <a:endParaRPr lang="en-US" altLang="zh-CN" dirty="0"/>
          </a:p>
          <a:p>
            <a:pPr marL="342900" indent="-342900">
              <a:buFont typeface="Arial" panose="020B0604020202020204" pitchFamily="34" charset="0"/>
              <a:buChar char="•"/>
            </a:pPr>
            <a:r>
              <a:rPr lang="zh-CN" altLang="en-US" dirty="0"/>
              <a:t>不知道怎么去</a:t>
            </a:r>
            <a:r>
              <a:rPr lang="en-US" altLang="zh-CN" dirty="0"/>
              <a:t>Train</a:t>
            </a:r>
            <a:r>
              <a:rPr lang="zh-CN" altLang="en-US" dirty="0"/>
              <a:t>并且</a:t>
            </a:r>
            <a:r>
              <a:rPr lang="en-US" altLang="zh-CN" dirty="0"/>
              <a:t>Train</a:t>
            </a:r>
            <a:r>
              <a:rPr lang="zh-CN" altLang="en-US" dirty="0"/>
              <a:t>到多大的时候会出现涌现</a:t>
            </a:r>
          </a:p>
        </p:txBody>
      </p:sp>
      <p:sp>
        <p:nvSpPr>
          <p:cNvPr id="6" name="TextBox 30">
            <a:extLst>
              <a:ext uri="{FF2B5EF4-FFF2-40B4-BE49-F238E27FC236}">
                <a16:creationId xmlns:a16="http://schemas.microsoft.com/office/drawing/2014/main" id="{D47C1EAF-155E-C461-6BEB-13F945196CC1}"/>
              </a:ext>
            </a:extLst>
          </p:cNvPr>
          <p:cNvSpPr txBox="1"/>
          <p:nvPr/>
        </p:nvSpPr>
        <p:spPr>
          <a:xfrm>
            <a:off x="736198" y="2604980"/>
            <a:ext cx="10480830" cy="276999"/>
          </a:xfrm>
          <a:prstGeom prst="rect">
            <a:avLst/>
          </a:prstGeom>
          <a:noFill/>
        </p:spPr>
        <p:txBody>
          <a:bodyPr wrap="square" lIns="0" tIns="0" rIns="0" bIns="0" rtlCol="0" anchor="t">
            <a:spAutoFit/>
          </a:bodyPr>
          <a:lstStyle/>
          <a:p>
            <a:pPr algn="just" defTabSz="1219170">
              <a:spcBef>
                <a:spcPct val="20000"/>
              </a:spcBef>
              <a:defRPr/>
            </a:pPr>
            <a:r>
              <a:rPr lang="zh-CN" altLang="en-US" b="1" dirty="0">
                <a:solidFill>
                  <a:schemeClr val="tx1">
                    <a:lumMod val="95000"/>
                    <a:lumOff val="5000"/>
                  </a:schemeClr>
                </a:solidFill>
              </a:rPr>
              <a:t>涌现能力是敏锐的，一旦达到阈值，就会被激发出来</a:t>
            </a:r>
            <a:endParaRPr lang="en-US" altLang="zh-CN" b="1" dirty="0">
              <a:solidFill>
                <a:schemeClr val="tx1">
                  <a:lumMod val="95000"/>
                  <a:lumOff val="5000"/>
                </a:schemeClr>
              </a:solidFill>
            </a:endParaRPr>
          </a:p>
        </p:txBody>
      </p:sp>
      <p:sp>
        <p:nvSpPr>
          <p:cNvPr id="7" name="文本框 6">
            <a:extLst>
              <a:ext uri="{FF2B5EF4-FFF2-40B4-BE49-F238E27FC236}">
                <a16:creationId xmlns:a16="http://schemas.microsoft.com/office/drawing/2014/main" id="{A0A3198A-B25A-19CA-7EB5-70592CE1B7C9}"/>
              </a:ext>
            </a:extLst>
          </p:cNvPr>
          <p:cNvSpPr txBox="1"/>
          <p:nvPr/>
        </p:nvSpPr>
        <p:spPr>
          <a:xfrm>
            <a:off x="710719" y="3017694"/>
            <a:ext cx="10363412"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事实上，这些涌现能力非常令人惊讶，以至于「突然的、特定的能力扩展」已经被认为是 </a:t>
            </a:r>
            <a:r>
              <a:rPr lang="en-US" altLang="zh-CN" dirty="0"/>
              <a:t>LLM </a:t>
            </a:r>
            <a:r>
              <a:rPr lang="zh-CN" altLang="en-US" dirty="0"/>
              <a:t>的两个最高定义特征之一</a:t>
            </a:r>
            <a:endParaRPr lang="zh-CN" altLang="en-US" b="1" dirty="0">
              <a:solidFill>
                <a:srgbClr val="FF0000"/>
              </a:solidFill>
            </a:endParaRPr>
          </a:p>
        </p:txBody>
      </p:sp>
      <p:sp>
        <p:nvSpPr>
          <p:cNvPr id="8" name="TextBox 30">
            <a:extLst>
              <a:ext uri="{FF2B5EF4-FFF2-40B4-BE49-F238E27FC236}">
                <a16:creationId xmlns:a16="http://schemas.microsoft.com/office/drawing/2014/main" id="{987B2056-25FC-C9FE-4E01-6D78715567FF}"/>
              </a:ext>
            </a:extLst>
          </p:cNvPr>
          <p:cNvSpPr txBox="1"/>
          <p:nvPr/>
        </p:nvSpPr>
        <p:spPr>
          <a:xfrm>
            <a:off x="736198" y="3785012"/>
            <a:ext cx="10480830" cy="276999"/>
          </a:xfrm>
          <a:prstGeom prst="rect">
            <a:avLst/>
          </a:prstGeom>
          <a:noFill/>
        </p:spPr>
        <p:txBody>
          <a:bodyPr wrap="square" lIns="0" tIns="0" rIns="0" bIns="0" rtlCol="0" anchor="t">
            <a:spAutoFit/>
          </a:bodyPr>
          <a:lstStyle/>
          <a:p>
            <a:pPr algn="just" defTabSz="1219170">
              <a:spcBef>
                <a:spcPct val="20000"/>
              </a:spcBef>
              <a:defRPr/>
            </a:pPr>
            <a:r>
              <a:rPr lang="zh-CN" altLang="en-US" b="1">
                <a:solidFill>
                  <a:schemeClr val="tx1">
                    <a:lumMod val="95000"/>
                    <a:lumOff val="5000"/>
                  </a:schemeClr>
                </a:solidFill>
              </a:rPr>
              <a:t>结合思维链、指令微调等技术，涌现能力会格外惊人</a:t>
            </a:r>
            <a:endParaRPr lang="en-US" altLang="zh-CN" b="1" dirty="0">
              <a:solidFill>
                <a:schemeClr val="tx1">
                  <a:lumMod val="95000"/>
                  <a:lumOff val="5000"/>
                </a:schemeClr>
              </a:solidFill>
            </a:endParaRPr>
          </a:p>
        </p:txBody>
      </p:sp>
      <p:pic>
        <p:nvPicPr>
          <p:cNvPr id="12" name="图片 11">
            <a:extLst>
              <a:ext uri="{FF2B5EF4-FFF2-40B4-BE49-F238E27FC236}">
                <a16:creationId xmlns:a16="http://schemas.microsoft.com/office/drawing/2014/main" id="{8245E7B2-EEDD-B5F6-E1C1-F85ADB003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719" y="4143704"/>
            <a:ext cx="7471611" cy="2714296"/>
          </a:xfrm>
          <a:prstGeom prst="rect">
            <a:avLst/>
          </a:prstGeom>
        </p:spPr>
      </p:pic>
      <p:sp>
        <p:nvSpPr>
          <p:cNvPr id="14" name="文本框 13">
            <a:extLst>
              <a:ext uri="{FF2B5EF4-FFF2-40B4-BE49-F238E27FC236}">
                <a16:creationId xmlns:a16="http://schemas.microsoft.com/office/drawing/2014/main" id="{A933AA3C-4AA9-4539-F248-F069206D61DB}"/>
              </a:ext>
            </a:extLst>
          </p:cNvPr>
          <p:cNvSpPr txBox="1"/>
          <p:nvPr/>
        </p:nvSpPr>
        <p:spPr>
          <a:xfrm>
            <a:off x="8182331" y="4509722"/>
            <a:ext cx="3873312" cy="1477328"/>
          </a:xfrm>
          <a:prstGeom prst="rect">
            <a:avLst/>
          </a:prstGeom>
          <a:noFill/>
        </p:spPr>
        <p:txBody>
          <a:bodyPr wrap="square">
            <a:spAutoFit/>
          </a:bodyPr>
          <a:lstStyle/>
          <a:p>
            <a:pPr marL="285750" indent="-285750">
              <a:buFont typeface="Arial" panose="020B0604020202020204" pitchFamily="34" charset="0"/>
              <a:buChar char="•"/>
            </a:pPr>
            <a:r>
              <a:rPr lang="zh-CN" altLang="en-US" dirty="0">
                <a:effectLst/>
              </a:rPr>
              <a:t>总之，把模型做的足够大、提供了足够多的数据后，模型出现了许多我们意想不到的特征，包括上下文学习，也包括模型涌现出的推理能力</a:t>
            </a:r>
            <a:endParaRPr lang="zh-CN" altLang="en-US" dirty="0"/>
          </a:p>
        </p:txBody>
      </p:sp>
    </p:spTree>
    <p:extLst>
      <p:ext uri="{BB962C8B-B14F-4D97-AF65-F5344CB8AC3E}">
        <p14:creationId xmlns:p14="http://schemas.microsoft.com/office/powerpoint/2010/main" val="26930946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4618671" y="370111"/>
            <a:ext cx="2954655" cy="646331"/>
          </a:xfrm>
          <a:prstGeom prst="rect">
            <a:avLst/>
          </a:prstGeom>
          <a:noFill/>
        </p:spPr>
        <p:txBody>
          <a:bodyPr wrap="none" rtlCol="0">
            <a:spAutoFit/>
          </a:bodyPr>
          <a:lstStyle/>
          <a:p>
            <a:pPr algn="ctr"/>
            <a:r>
              <a:rPr lang="zh-CN" altLang="en-US" sz="3600" b="1" dirty="0">
                <a:solidFill>
                  <a:srgbClr val="828979"/>
                </a:solidFill>
                <a:hlinkClick r:id="rId2"/>
              </a:rPr>
              <a:t>对涌现的批评</a:t>
            </a:r>
            <a:endParaRPr lang="zh-CN" altLang="en-US" sz="3600" b="1" dirty="0">
              <a:solidFill>
                <a:srgbClr val="828979"/>
              </a:solidFill>
            </a:endParaRPr>
          </a:p>
        </p:txBody>
      </p:sp>
      <p:pic>
        <p:nvPicPr>
          <p:cNvPr id="16" name="图片 15">
            <a:extLst>
              <a:ext uri="{FF2B5EF4-FFF2-40B4-BE49-F238E27FC236}">
                <a16:creationId xmlns:a16="http://schemas.microsoft.com/office/drawing/2014/main" id="{41BD03A6-B8CF-0C0B-2F23-7B352B173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516" y="1016442"/>
            <a:ext cx="10274968" cy="5546877"/>
          </a:xfrm>
          <a:prstGeom prst="rect">
            <a:avLst/>
          </a:prstGeom>
        </p:spPr>
      </p:pic>
      <p:sp>
        <p:nvSpPr>
          <p:cNvPr id="17" name="文本框 16">
            <a:extLst>
              <a:ext uri="{FF2B5EF4-FFF2-40B4-BE49-F238E27FC236}">
                <a16:creationId xmlns:a16="http://schemas.microsoft.com/office/drawing/2014/main" id="{A3F56491-1DDC-8477-864E-1A48E5217A25}"/>
              </a:ext>
            </a:extLst>
          </p:cNvPr>
          <p:cNvSpPr txBox="1"/>
          <p:nvPr/>
        </p:nvSpPr>
        <p:spPr>
          <a:xfrm>
            <a:off x="5016063" y="110015"/>
            <a:ext cx="2159870" cy="369332"/>
          </a:xfrm>
          <a:prstGeom prst="rect">
            <a:avLst/>
          </a:prstGeom>
          <a:noFill/>
        </p:spPr>
        <p:txBody>
          <a:bodyPr wrap="square" rtlCol="0">
            <a:spAutoFit/>
          </a:bodyPr>
          <a:lstStyle/>
          <a:p>
            <a:pPr algn="ctr"/>
            <a:r>
              <a:rPr lang="zh-CN" altLang="en-US" dirty="0">
                <a:solidFill>
                  <a:srgbClr val="7C6250"/>
                </a:solidFill>
                <a:hlinkClick r:id="rId4"/>
              </a:rPr>
              <a:t>参考文档里的说明</a:t>
            </a:r>
            <a:endParaRPr lang="en-US" altLang="zh-CN" dirty="0">
              <a:solidFill>
                <a:srgbClr val="7C6250"/>
              </a:solidFill>
            </a:endParaRPr>
          </a:p>
        </p:txBody>
      </p:sp>
    </p:spTree>
    <p:extLst>
      <p:ext uri="{BB962C8B-B14F-4D97-AF65-F5344CB8AC3E}">
        <p14:creationId xmlns:p14="http://schemas.microsoft.com/office/powerpoint/2010/main" val="4233538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50FAB9D-7F0F-AC63-1184-C3B1B0D7FE1A}"/>
              </a:ext>
            </a:extLst>
          </p:cNvPr>
          <p:cNvSpPr txBox="1"/>
          <p:nvPr/>
        </p:nvSpPr>
        <p:spPr>
          <a:xfrm>
            <a:off x="5234227" y="2921168"/>
            <a:ext cx="1723549" cy="1015663"/>
          </a:xfrm>
          <a:prstGeom prst="rect">
            <a:avLst/>
          </a:prstGeom>
          <a:noFill/>
        </p:spPr>
        <p:txBody>
          <a:bodyPr wrap="none" rtlCol="0">
            <a:spAutoFit/>
          </a:bodyPr>
          <a:lstStyle/>
          <a:p>
            <a:pPr algn="ctr"/>
            <a:r>
              <a:rPr lang="zh-CN" altLang="en-US" sz="6000" dirty="0">
                <a:solidFill>
                  <a:srgbClr val="828979"/>
                </a:solidFill>
                <a:hlinkClick r:id="rId2"/>
              </a:rPr>
              <a:t>总结</a:t>
            </a:r>
            <a:endParaRPr lang="en-US" altLang="zh-CN" sz="6000" dirty="0">
              <a:solidFill>
                <a:srgbClr val="828979"/>
              </a:solidFill>
            </a:endParaRPr>
          </a:p>
        </p:txBody>
      </p:sp>
    </p:spTree>
    <p:extLst>
      <p:ext uri="{BB962C8B-B14F-4D97-AF65-F5344CB8AC3E}">
        <p14:creationId xmlns:p14="http://schemas.microsoft.com/office/powerpoint/2010/main" val="18430059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形 12">
            <a:extLst>
              <a:ext uri="{FF2B5EF4-FFF2-40B4-BE49-F238E27FC236}">
                <a16:creationId xmlns:a16="http://schemas.microsoft.com/office/drawing/2014/main" id="{CC7F49E9-275D-4C05-A6EA-382AC1086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73270" y="1218851"/>
            <a:ext cx="1645453" cy="1645453"/>
          </a:xfrm>
          <a:prstGeom prst="rect">
            <a:avLst/>
          </a:prstGeom>
        </p:spPr>
      </p:pic>
      <p:sp>
        <p:nvSpPr>
          <p:cNvPr id="14" name="文本框 13">
            <a:extLst>
              <a:ext uri="{FF2B5EF4-FFF2-40B4-BE49-F238E27FC236}">
                <a16:creationId xmlns:a16="http://schemas.microsoft.com/office/drawing/2014/main" id="{5E7101A5-0313-4503-95AD-A26930F0B848}"/>
              </a:ext>
            </a:extLst>
          </p:cNvPr>
          <p:cNvSpPr txBox="1"/>
          <p:nvPr/>
        </p:nvSpPr>
        <p:spPr>
          <a:xfrm>
            <a:off x="4731846" y="1529869"/>
            <a:ext cx="2728312" cy="1015663"/>
          </a:xfrm>
          <a:prstGeom prst="rect">
            <a:avLst/>
          </a:prstGeom>
          <a:noFill/>
        </p:spPr>
        <p:txBody>
          <a:bodyPr wrap="none" rtlCol="0">
            <a:spAutoFit/>
          </a:bodyPr>
          <a:lstStyle/>
          <a:p>
            <a:pPr algn="ctr"/>
            <a:r>
              <a:rPr lang="en-US" altLang="zh-CN" sz="6000" dirty="0">
                <a:solidFill>
                  <a:srgbClr val="828979"/>
                </a:solidFill>
              </a:rPr>
              <a:t>THANKS</a:t>
            </a:r>
            <a:endParaRPr lang="zh-CN" altLang="en-US" sz="6000" dirty="0">
              <a:solidFill>
                <a:srgbClr val="828979"/>
              </a:solidFill>
            </a:endParaRPr>
          </a:p>
        </p:txBody>
      </p:sp>
      <p:sp>
        <p:nvSpPr>
          <p:cNvPr id="4" name="文本框 3">
            <a:extLst>
              <a:ext uri="{FF2B5EF4-FFF2-40B4-BE49-F238E27FC236}">
                <a16:creationId xmlns:a16="http://schemas.microsoft.com/office/drawing/2014/main" id="{876859A1-FA76-492E-9CDB-7D6B3FD228C5}"/>
              </a:ext>
            </a:extLst>
          </p:cNvPr>
          <p:cNvSpPr txBox="1"/>
          <p:nvPr/>
        </p:nvSpPr>
        <p:spPr>
          <a:xfrm>
            <a:off x="1625060" y="3039065"/>
            <a:ext cx="8941871" cy="830997"/>
          </a:xfrm>
          <a:prstGeom prst="rect">
            <a:avLst/>
          </a:prstGeom>
          <a:noFill/>
        </p:spPr>
        <p:txBody>
          <a:bodyPr wrap="none" rtlCol="0">
            <a:spAutoFit/>
          </a:bodyPr>
          <a:lstStyle/>
          <a:p>
            <a:pPr algn="ctr"/>
            <a:r>
              <a:rPr lang="zh-CN" altLang="en-US" sz="4800" b="1" dirty="0">
                <a:solidFill>
                  <a:srgbClr val="CAB8AC"/>
                </a:solidFill>
              </a:rPr>
              <a:t>永远以学生的心态 行走在人世间</a:t>
            </a:r>
          </a:p>
        </p:txBody>
      </p:sp>
      <p:sp>
        <p:nvSpPr>
          <p:cNvPr id="5" name="矩形 4">
            <a:extLst>
              <a:ext uri="{FF2B5EF4-FFF2-40B4-BE49-F238E27FC236}">
                <a16:creationId xmlns:a16="http://schemas.microsoft.com/office/drawing/2014/main" id="{0F64B1CC-A4C5-439F-80D4-7650EB0D638E}"/>
              </a:ext>
            </a:extLst>
          </p:cNvPr>
          <p:cNvSpPr/>
          <p:nvPr/>
        </p:nvSpPr>
        <p:spPr>
          <a:xfrm>
            <a:off x="2541178" y="3915139"/>
            <a:ext cx="7109639" cy="307777"/>
          </a:xfrm>
          <a:prstGeom prst="rect">
            <a:avLst/>
          </a:prstGeom>
        </p:spPr>
        <p:txBody>
          <a:bodyPr wrap="square">
            <a:spAutoFit/>
          </a:bodyPr>
          <a:lstStyle/>
          <a:p>
            <a:pPr algn="dist"/>
            <a:r>
              <a:rPr lang="en-US" altLang="zh-CN" sz="1400" b="1" dirty="0">
                <a:solidFill>
                  <a:srgbClr val="828979"/>
                </a:solidFill>
                <a:latin typeface="Arial" panose="020B0604020202020204" pitchFamily="34" charset="0"/>
              </a:rPr>
              <a:t>Thank You All The Way</a:t>
            </a:r>
            <a:endParaRPr lang="zh-CN" altLang="en-US" sz="1400" b="1" dirty="0">
              <a:solidFill>
                <a:srgbClr val="828979"/>
              </a:solidFill>
            </a:endParaRPr>
          </a:p>
        </p:txBody>
      </p:sp>
      <p:sp>
        <p:nvSpPr>
          <p:cNvPr id="6" name="文本框 5">
            <a:extLst>
              <a:ext uri="{FF2B5EF4-FFF2-40B4-BE49-F238E27FC236}">
                <a16:creationId xmlns:a16="http://schemas.microsoft.com/office/drawing/2014/main" id="{1AD05D2F-6741-4B2E-AD64-FD3D52CC88B7}"/>
              </a:ext>
            </a:extLst>
          </p:cNvPr>
          <p:cNvSpPr txBox="1"/>
          <p:nvPr/>
        </p:nvSpPr>
        <p:spPr>
          <a:xfrm>
            <a:off x="2236807" y="4313069"/>
            <a:ext cx="7718387" cy="340734"/>
          </a:xfrm>
          <a:prstGeom prst="rect">
            <a:avLst/>
          </a:prstGeom>
          <a:noFill/>
        </p:spPr>
        <p:txBody>
          <a:bodyPr wrap="square" rtlCol="0">
            <a:spAutoFit/>
          </a:bodyPr>
          <a:lstStyle/>
          <a:p>
            <a:pPr algn="ctr">
              <a:lnSpc>
                <a:spcPct val="150000"/>
              </a:lnSpc>
            </a:pPr>
            <a:r>
              <a:rPr lang="zh-CN" altLang="en-US" sz="1200" dirty="0"/>
              <a:t>保持对时代发展的好奇和热情，紧跟技术的迭代与革新，走在科技的浪尖</a:t>
            </a:r>
            <a:endParaRPr lang="en-US" altLang="zh-CN" sz="1200" dirty="0"/>
          </a:p>
        </p:txBody>
      </p:sp>
      <p:cxnSp>
        <p:nvCxnSpPr>
          <p:cNvPr id="7" name="直接连接符 6">
            <a:extLst>
              <a:ext uri="{FF2B5EF4-FFF2-40B4-BE49-F238E27FC236}">
                <a16:creationId xmlns:a16="http://schemas.microsoft.com/office/drawing/2014/main" id="{683AC098-CC05-45F6-9F0B-3C498A435E53}"/>
              </a:ext>
            </a:extLst>
          </p:cNvPr>
          <p:cNvCxnSpPr>
            <a:cxnSpLocks/>
          </p:cNvCxnSpPr>
          <p:nvPr/>
        </p:nvCxnSpPr>
        <p:spPr>
          <a:xfrm>
            <a:off x="2585897" y="4313069"/>
            <a:ext cx="7020206" cy="0"/>
          </a:xfrm>
          <a:prstGeom prst="line">
            <a:avLst/>
          </a:prstGeom>
          <a:ln w="28575">
            <a:solidFill>
              <a:srgbClr val="373C3F"/>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78A14A54-74C3-409B-80B2-C042F9E0D3A7}"/>
              </a:ext>
            </a:extLst>
          </p:cNvPr>
          <p:cNvGrpSpPr/>
          <p:nvPr/>
        </p:nvGrpSpPr>
        <p:grpSpPr>
          <a:xfrm>
            <a:off x="5581774" y="5298310"/>
            <a:ext cx="1028453" cy="104172"/>
            <a:chOff x="4259484" y="4803494"/>
            <a:chExt cx="1028453" cy="104172"/>
          </a:xfrm>
        </p:grpSpPr>
        <p:sp>
          <p:nvSpPr>
            <p:cNvPr id="8" name="椭圆 7">
              <a:extLst>
                <a:ext uri="{FF2B5EF4-FFF2-40B4-BE49-F238E27FC236}">
                  <a16:creationId xmlns:a16="http://schemas.microsoft.com/office/drawing/2014/main" id="{6D981746-00E3-4FD8-9C12-0F4569871685}"/>
                </a:ext>
              </a:extLst>
            </p:cNvPr>
            <p:cNvSpPr/>
            <p:nvPr/>
          </p:nvSpPr>
          <p:spPr>
            <a:xfrm>
              <a:off x="4259484" y="4803494"/>
              <a:ext cx="104172" cy="104172"/>
            </a:xfrm>
            <a:prstGeom prst="ellipse">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A9FD19D4-BC73-44A9-A3A1-84416E8124B6}"/>
                </a:ext>
              </a:extLst>
            </p:cNvPr>
            <p:cNvSpPr/>
            <p:nvPr/>
          </p:nvSpPr>
          <p:spPr>
            <a:xfrm>
              <a:off x="4567578" y="4803494"/>
              <a:ext cx="104172" cy="104172"/>
            </a:xfrm>
            <a:prstGeom prst="ellipse">
              <a:avLst/>
            </a:prstGeom>
            <a:solidFill>
              <a:srgbClr val="CAB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F64C8BB-1047-49A3-BB05-D53888EE9D36}"/>
                </a:ext>
              </a:extLst>
            </p:cNvPr>
            <p:cNvSpPr/>
            <p:nvPr/>
          </p:nvSpPr>
          <p:spPr>
            <a:xfrm>
              <a:off x="4875671" y="4803494"/>
              <a:ext cx="104172" cy="104172"/>
            </a:xfrm>
            <a:prstGeom prst="ellipse">
              <a:avLst/>
            </a:prstGeom>
            <a:solidFill>
              <a:srgbClr val="E0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61688FBC-DCB0-4B52-ACF9-B147A0C89A90}"/>
                </a:ext>
              </a:extLst>
            </p:cNvPr>
            <p:cNvSpPr/>
            <p:nvPr/>
          </p:nvSpPr>
          <p:spPr>
            <a:xfrm>
              <a:off x="5183765" y="4803494"/>
              <a:ext cx="104172" cy="104172"/>
            </a:xfrm>
            <a:prstGeom prst="ellipse">
              <a:avLst/>
            </a:prstGeom>
            <a:solidFill>
              <a:srgbClr val="BDC2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91603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2931574" y="514289"/>
            <a:ext cx="6328848" cy="646331"/>
          </a:xfrm>
          <a:prstGeom prst="rect">
            <a:avLst/>
          </a:prstGeom>
          <a:noFill/>
        </p:spPr>
        <p:txBody>
          <a:bodyPr wrap="none" rtlCol="0">
            <a:spAutoFit/>
          </a:bodyPr>
          <a:lstStyle/>
          <a:p>
            <a:pPr algn="ctr"/>
            <a:r>
              <a:rPr lang="zh-CN" altLang="en-US" sz="3600" b="1" dirty="0">
                <a:solidFill>
                  <a:srgbClr val="828979"/>
                </a:solidFill>
              </a:rPr>
              <a:t>语言模型 </a:t>
            </a:r>
            <a:r>
              <a:rPr lang="en-US" altLang="zh-CN" sz="3600" b="1" dirty="0">
                <a:solidFill>
                  <a:srgbClr val="828979"/>
                </a:solidFill>
              </a:rPr>
              <a:t>Language Model </a:t>
            </a:r>
            <a:r>
              <a:rPr lang="zh-CN" altLang="en-US" sz="3600" b="1" dirty="0">
                <a:solidFill>
                  <a:srgbClr val="828979"/>
                </a:solidFill>
              </a:rPr>
              <a:t>定义</a:t>
            </a:r>
          </a:p>
        </p:txBody>
      </p:sp>
      <p:pic>
        <p:nvPicPr>
          <p:cNvPr id="5" name="图片 4" descr="图示&#10;&#10;描述已自动生成">
            <a:extLst>
              <a:ext uri="{FF2B5EF4-FFF2-40B4-BE49-F238E27FC236}">
                <a16:creationId xmlns:a16="http://schemas.microsoft.com/office/drawing/2014/main" id="{8C77F4AF-EDB2-D29D-B7B8-E869A6C60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046" y="1224328"/>
            <a:ext cx="3305554" cy="2524549"/>
          </a:xfrm>
          <a:prstGeom prst="rect">
            <a:avLst/>
          </a:prstGeom>
        </p:spPr>
      </p:pic>
      <p:pic>
        <p:nvPicPr>
          <p:cNvPr id="7" name="图片 6" descr="图示&#10;&#10;描述已自动生成">
            <a:extLst>
              <a:ext uri="{FF2B5EF4-FFF2-40B4-BE49-F238E27FC236}">
                <a16:creationId xmlns:a16="http://schemas.microsoft.com/office/drawing/2014/main" id="{7683F68E-3C48-F2D7-1316-3CEB718A7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280" y="1221417"/>
            <a:ext cx="3538444" cy="2527460"/>
          </a:xfrm>
          <a:prstGeom prst="rect">
            <a:avLst/>
          </a:prstGeom>
        </p:spPr>
      </p:pic>
      <p:pic>
        <p:nvPicPr>
          <p:cNvPr id="9" name="图片 8" descr="手机屏幕截图&#10;&#10;低可信度描述已自动生成">
            <a:extLst>
              <a:ext uri="{FF2B5EF4-FFF2-40B4-BE49-F238E27FC236}">
                <a16:creationId xmlns:a16="http://schemas.microsoft.com/office/drawing/2014/main" id="{E061E1D2-9EB9-5DAC-0DDE-04B33BE4B6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5117" y="3748877"/>
            <a:ext cx="6461761" cy="3109121"/>
          </a:xfrm>
          <a:prstGeom prst="rect">
            <a:avLst/>
          </a:prstGeom>
        </p:spPr>
      </p:pic>
    </p:spTree>
    <p:extLst>
      <p:ext uri="{BB962C8B-B14F-4D97-AF65-F5344CB8AC3E}">
        <p14:creationId xmlns:p14="http://schemas.microsoft.com/office/powerpoint/2010/main" val="13344234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4157006" y="514289"/>
            <a:ext cx="3877985" cy="646331"/>
          </a:xfrm>
          <a:prstGeom prst="rect">
            <a:avLst/>
          </a:prstGeom>
          <a:noFill/>
        </p:spPr>
        <p:txBody>
          <a:bodyPr wrap="none" rtlCol="0">
            <a:spAutoFit/>
          </a:bodyPr>
          <a:lstStyle/>
          <a:p>
            <a:pPr algn="ctr"/>
            <a:r>
              <a:rPr lang="zh-CN" altLang="en-US" sz="3600" b="1" dirty="0">
                <a:solidFill>
                  <a:srgbClr val="828979"/>
                </a:solidFill>
              </a:rPr>
              <a:t>此处输入标题文本</a:t>
            </a:r>
          </a:p>
        </p:txBody>
      </p:sp>
      <p:sp>
        <p:nvSpPr>
          <p:cNvPr id="3" name="矩形 2">
            <a:extLst>
              <a:ext uri="{FF2B5EF4-FFF2-40B4-BE49-F238E27FC236}">
                <a16:creationId xmlns:a16="http://schemas.microsoft.com/office/drawing/2014/main" id="{3E6DBF3D-825F-4B4B-B69E-1AB8FAEA9D38}"/>
              </a:ext>
            </a:extLst>
          </p:cNvPr>
          <p:cNvSpPr/>
          <p:nvPr/>
        </p:nvSpPr>
        <p:spPr>
          <a:xfrm>
            <a:off x="3695341" y="1018306"/>
            <a:ext cx="4801314" cy="307777"/>
          </a:xfrm>
          <a:prstGeom prst="rect">
            <a:avLst/>
          </a:prstGeom>
        </p:spPr>
        <p:txBody>
          <a:bodyPr wrap="square">
            <a:spAutoFit/>
          </a:bodyPr>
          <a:lstStyle/>
          <a:p>
            <a:pPr algn="dist"/>
            <a:r>
              <a:rPr lang="en-US" altLang="zh-CN" sz="1400" b="1" dirty="0">
                <a:solidFill>
                  <a:srgbClr val="BDC2BC"/>
                </a:solidFill>
                <a:latin typeface="Arial" panose="020B0604020202020204" pitchFamily="34" charset="0"/>
              </a:rPr>
              <a:t>Enter the title text here</a:t>
            </a:r>
            <a:endParaRPr lang="zh-CN" altLang="en-US" sz="1400" b="1" dirty="0">
              <a:solidFill>
                <a:srgbClr val="BDC2BC"/>
              </a:solidFill>
              <a:latin typeface="Arial" panose="020B0604020202020204" pitchFamily="34" charset="0"/>
            </a:endParaRPr>
          </a:p>
        </p:txBody>
      </p:sp>
      <p:graphicFrame>
        <p:nvGraphicFramePr>
          <p:cNvPr id="4" name="Table 2">
            <a:extLst>
              <a:ext uri="{FF2B5EF4-FFF2-40B4-BE49-F238E27FC236}">
                <a16:creationId xmlns:a16="http://schemas.microsoft.com/office/drawing/2014/main" id="{24C9DF4E-802D-40D2-933F-F15B3FF191A1}"/>
              </a:ext>
            </a:extLst>
          </p:cNvPr>
          <p:cNvGraphicFramePr>
            <a:graphicFrameLocks noGrp="1"/>
          </p:cNvGraphicFramePr>
          <p:nvPr>
            <p:extLst>
              <p:ext uri="{D42A27DB-BD31-4B8C-83A1-F6EECF244321}">
                <p14:modId xmlns:p14="http://schemas.microsoft.com/office/powerpoint/2010/main" val="492601680"/>
              </p:ext>
            </p:extLst>
          </p:nvPr>
        </p:nvGraphicFramePr>
        <p:xfrm>
          <a:off x="931818" y="1731452"/>
          <a:ext cx="10389326" cy="3121402"/>
        </p:xfrm>
        <a:graphic>
          <a:graphicData uri="http://schemas.openxmlformats.org/drawingml/2006/table">
            <a:tbl>
              <a:tblPr firstRow="1" bandRow="1">
                <a:tableStyleId>{5940675A-B579-460E-94D1-54222C63F5DA}</a:tableStyleId>
              </a:tblPr>
              <a:tblGrid>
                <a:gridCol w="2202956">
                  <a:extLst>
                    <a:ext uri="{9D8B030D-6E8A-4147-A177-3AD203B41FA5}">
                      <a16:colId xmlns:a16="http://schemas.microsoft.com/office/drawing/2014/main" val="20000"/>
                    </a:ext>
                  </a:extLst>
                </a:gridCol>
                <a:gridCol w="2049409">
                  <a:extLst>
                    <a:ext uri="{9D8B030D-6E8A-4147-A177-3AD203B41FA5}">
                      <a16:colId xmlns:a16="http://schemas.microsoft.com/office/drawing/2014/main" val="20001"/>
                    </a:ext>
                  </a:extLst>
                </a:gridCol>
                <a:gridCol w="2070410">
                  <a:extLst>
                    <a:ext uri="{9D8B030D-6E8A-4147-A177-3AD203B41FA5}">
                      <a16:colId xmlns:a16="http://schemas.microsoft.com/office/drawing/2014/main" val="20002"/>
                    </a:ext>
                  </a:extLst>
                </a:gridCol>
                <a:gridCol w="2044850">
                  <a:extLst>
                    <a:ext uri="{9D8B030D-6E8A-4147-A177-3AD203B41FA5}">
                      <a16:colId xmlns:a16="http://schemas.microsoft.com/office/drawing/2014/main" val="20003"/>
                    </a:ext>
                  </a:extLst>
                </a:gridCol>
                <a:gridCol w="2021701">
                  <a:extLst>
                    <a:ext uri="{9D8B030D-6E8A-4147-A177-3AD203B41FA5}">
                      <a16:colId xmlns:a16="http://schemas.microsoft.com/office/drawing/2014/main" val="20004"/>
                    </a:ext>
                  </a:extLst>
                </a:gridCol>
              </a:tblGrid>
              <a:tr h="401738">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endParaRPr lang="en-US" altLang="ko-KR" sz="1200" dirty="0">
                        <a:latin typeface="+mn-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BE7E4"/>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400" b="1" dirty="0">
                          <a:solidFill>
                            <a:schemeClr val="bg1"/>
                          </a:solidFill>
                          <a:latin typeface="+mn-lt"/>
                          <a:cs typeface="Arial" charset="0"/>
                        </a:rPr>
                        <a:t>Text</a:t>
                      </a:r>
                      <a:r>
                        <a:rPr lang="en-US" altLang="ko-KR" sz="1400" b="1" baseline="0" dirty="0">
                          <a:solidFill>
                            <a:schemeClr val="bg1"/>
                          </a:solidFill>
                          <a:latin typeface="+mn-lt"/>
                          <a:cs typeface="Arial" charset="0"/>
                        </a:rPr>
                        <a:t> </a:t>
                      </a:r>
                      <a:r>
                        <a:rPr lang="en-US" altLang="ko-KR" sz="1400" b="1" dirty="0">
                          <a:solidFill>
                            <a:schemeClr val="bg1"/>
                          </a:solidFill>
                          <a:latin typeface="+mn-lt"/>
                          <a:cs typeface="Arial" charset="0"/>
                        </a:rPr>
                        <a:t>Here</a:t>
                      </a:r>
                      <a:endParaRPr lang="ko-KR" altLang="en-US" sz="14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828979"/>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400" b="1" dirty="0">
                          <a:solidFill>
                            <a:schemeClr val="bg1"/>
                          </a:solidFill>
                          <a:latin typeface="+mn-lt"/>
                          <a:cs typeface="Arial" charset="0"/>
                        </a:rPr>
                        <a:t>Text Here</a:t>
                      </a:r>
                      <a:endParaRPr lang="ko-KR" altLang="en-US" sz="14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AB8AC"/>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400" b="1" dirty="0">
                          <a:solidFill>
                            <a:schemeClr val="bg1"/>
                          </a:solidFill>
                          <a:latin typeface="+mn-lt"/>
                          <a:cs typeface="Arial" charset="0"/>
                        </a:rPr>
                        <a:t>Text Here</a:t>
                      </a:r>
                      <a:endParaRPr lang="ko-KR" altLang="en-US" sz="14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DC2BC"/>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400" b="1" dirty="0">
                          <a:solidFill>
                            <a:schemeClr val="bg1"/>
                          </a:solidFill>
                          <a:latin typeface="+mn-lt"/>
                          <a:cs typeface="Arial" charset="0"/>
                        </a:rPr>
                        <a:t>Text Here</a:t>
                      </a:r>
                      <a:endParaRPr lang="ko-KR" altLang="en-US" sz="14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0CCB4"/>
                    </a:solidFill>
                  </a:tcPr>
                </a:tc>
                <a:extLst>
                  <a:ext uri="{0D108BD9-81ED-4DB2-BD59-A6C34878D82A}">
                    <a16:rowId xmlns:a16="http://schemas.microsoft.com/office/drawing/2014/main" val="10000"/>
                  </a:ext>
                </a:extLst>
              </a:tr>
              <a:tr h="339958">
                <a:tc rowSpan="2">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mpd="sng">
                      <a:noFill/>
                    </a:lnL>
                    <a:lnR w="12700" cap="flat" cmpd="sng" algn="ctr">
                      <a:solidFill>
                        <a:schemeClr val="bg1">
                          <a:lumMod val="95000"/>
                        </a:schemeClr>
                      </a:solidFill>
                      <a:prstDash val="solid"/>
                      <a:round/>
                      <a:headEnd type="none" w="med" len="med"/>
                      <a:tailEnd type="none" w="med" len="med"/>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BE7E4"/>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AB8AC"/>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mpd="sng">
                      <a:noFill/>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0CCB4"/>
                    </a:solidFill>
                  </a:tcPr>
                </a:tc>
                <a:extLst>
                  <a:ext uri="{0D108BD9-81ED-4DB2-BD59-A6C34878D82A}">
                    <a16:rowId xmlns:a16="http://schemas.microsoft.com/office/drawing/2014/main" val="10001"/>
                  </a:ext>
                </a:extLst>
              </a:tr>
              <a:tr h="339958">
                <a:tc vMerge="1">
                  <a:txBody>
                    <a:bodyPr/>
                    <a:lstStyle/>
                    <a:p>
                      <a:pPr latinLnBrk="1"/>
                      <a:endParaRPr lang="ko-KR" altLang="en-US"/>
                    </a:p>
                  </a:txBody>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AB8AC"/>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0CCB4"/>
                    </a:solidFill>
                  </a:tcPr>
                </a:tc>
                <a:extLst>
                  <a:ext uri="{0D108BD9-81ED-4DB2-BD59-A6C34878D82A}">
                    <a16:rowId xmlns:a16="http://schemas.microsoft.com/office/drawing/2014/main" val="10002"/>
                  </a:ext>
                </a:extLst>
              </a:tr>
              <a:tr h="339958">
                <a:tc rowSpan="2">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BE7E4"/>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AB8AC"/>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0CCB4"/>
                    </a:solidFill>
                  </a:tcPr>
                </a:tc>
                <a:extLst>
                  <a:ext uri="{0D108BD9-81ED-4DB2-BD59-A6C34878D82A}">
                    <a16:rowId xmlns:a16="http://schemas.microsoft.com/office/drawing/2014/main" val="10003"/>
                  </a:ext>
                </a:extLst>
              </a:tr>
              <a:tr h="339958">
                <a:tc vMerge="1">
                  <a:txBody>
                    <a:bodyPr/>
                    <a:lstStyle/>
                    <a:p>
                      <a:pPr marL="0" marR="0" indent="0" algn="ctr" defTabSz="914400" rtl="0" eaLnBrk="1" fontAlgn="auto" latinLnBrk="1" hangingPunct="1">
                        <a:lnSpc>
                          <a:spcPct val="150000"/>
                        </a:lnSpc>
                        <a:spcBef>
                          <a:spcPts val="0"/>
                        </a:spcBef>
                        <a:spcAft>
                          <a:spcPts val="0"/>
                        </a:spcAft>
                        <a:buClrTx/>
                        <a:buSzTx/>
                        <a:buFontTx/>
                        <a:buNone/>
                        <a:tabLst/>
                        <a:defRPr/>
                      </a:pPr>
                      <a:endParaRPr lang="en-US" altLang="ko-KR" sz="1200" dirty="0">
                        <a:latin typeface="Arial" pitchFamily="34" charset="0"/>
                        <a:cs typeface="Arial"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AB8AC"/>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0CCB4"/>
                    </a:solidFill>
                  </a:tcPr>
                </a:tc>
                <a:extLst>
                  <a:ext uri="{0D108BD9-81ED-4DB2-BD59-A6C34878D82A}">
                    <a16:rowId xmlns:a16="http://schemas.microsoft.com/office/drawing/2014/main" val="10004"/>
                  </a:ext>
                </a:extLst>
              </a:tr>
              <a:tr h="339958">
                <a:tc rowSpan="2">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mpd="sng">
                      <a:noFill/>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BE7E4"/>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AB8AC"/>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0CCB4"/>
                    </a:solidFill>
                  </a:tcPr>
                </a:tc>
                <a:extLst>
                  <a:ext uri="{0D108BD9-81ED-4DB2-BD59-A6C34878D82A}">
                    <a16:rowId xmlns:a16="http://schemas.microsoft.com/office/drawing/2014/main" val="10005"/>
                  </a:ext>
                </a:extLst>
              </a:tr>
              <a:tr h="339958">
                <a:tc vMerge="1">
                  <a:txBody>
                    <a:bodyPr/>
                    <a:lstStyle/>
                    <a:p>
                      <a:pPr marL="0" marR="0" indent="0" algn="ctr" defTabSz="914400" rtl="0" eaLnBrk="1" fontAlgn="auto" latinLnBrk="1" hangingPunct="1">
                        <a:lnSpc>
                          <a:spcPct val="150000"/>
                        </a:lnSpc>
                        <a:spcBef>
                          <a:spcPts val="0"/>
                        </a:spcBef>
                        <a:spcAft>
                          <a:spcPts val="0"/>
                        </a:spcAft>
                        <a:buClrTx/>
                        <a:buSzTx/>
                        <a:buFontTx/>
                        <a:buNone/>
                        <a:tabLst/>
                        <a:defRPr/>
                      </a:pPr>
                      <a:endParaRPr lang="en-US" altLang="ko-KR" sz="1200" dirty="0">
                        <a:latin typeface="Arial" pitchFamily="34" charset="0"/>
                        <a:cs typeface="Arial"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AB8AC"/>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E0CCB4"/>
                    </a:solidFill>
                  </a:tcPr>
                </a:tc>
                <a:extLst>
                  <a:ext uri="{0D108BD9-81ED-4DB2-BD59-A6C34878D82A}">
                    <a16:rowId xmlns:a16="http://schemas.microsoft.com/office/drawing/2014/main" val="10006"/>
                  </a:ext>
                </a:extLst>
              </a:tr>
              <a:tr h="339958">
                <a:tc rowSpan="2">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EBE7E4"/>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AB8AC"/>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Your Text  Here</a:t>
                      </a:r>
                    </a:p>
                  </a:txBody>
                  <a:tcPr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0CCB4"/>
                    </a:solidFill>
                  </a:tcPr>
                </a:tc>
                <a:extLst>
                  <a:ext uri="{0D108BD9-81ED-4DB2-BD59-A6C34878D82A}">
                    <a16:rowId xmlns:a16="http://schemas.microsoft.com/office/drawing/2014/main" val="10007"/>
                  </a:ext>
                </a:extLst>
              </a:tr>
              <a:tr h="339958">
                <a:tc vMerge="1">
                  <a:txBody>
                    <a:bodyPr/>
                    <a:lstStyle/>
                    <a:p>
                      <a:pPr marL="0" marR="0" indent="0" algn="ctr" defTabSz="914400" rtl="0" eaLnBrk="1" fontAlgn="auto" latinLnBrk="1" hangingPunct="1">
                        <a:lnSpc>
                          <a:spcPct val="150000"/>
                        </a:lnSpc>
                        <a:spcBef>
                          <a:spcPts val="0"/>
                        </a:spcBef>
                        <a:spcAft>
                          <a:spcPts val="0"/>
                        </a:spcAft>
                        <a:buClrTx/>
                        <a:buSzTx/>
                        <a:buFontTx/>
                        <a:buNone/>
                        <a:tabLst/>
                        <a:defRPr/>
                      </a:pPr>
                      <a:endParaRPr lang="en-US" altLang="ko-KR" sz="1200" dirty="0">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CAB8AC"/>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1" hangingPunct="1">
                        <a:lnSpc>
                          <a:spcPct val="150000"/>
                        </a:lnSpc>
                        <a:spcBef>
                          <a:spcPts val="0"/>
                        </a:spcBef>
                        <a:spcAft>
                          <a:spcPts val="0"/>
                        </a:spcAft>
                        <a:buClrTx/>
                        <a:buSzTx/>
                        <a:buFontTx/>
                        <a:buNone/>
                        <a:tabLst/>
                        <a:defRPr/>
                      </a:pPr>
                      <a:r>
                        <a:rPr lang="en-US" altLang="ko-KR" sz="1200" dirty="0">
                          <a:latin typeface="+mn-lt"/>
                          <a:cs typeface="Arial" pitchFamily="34" charset="0"/>
                        </a:rPr>
                        <a:t>Add Text</a:t>
                      </a:r>
                      <a:endParaRPr lang="ko-KR" altLang="en-US" sz="1200" b="0" dirty="0">
                        <a:solidFill>
                          <a:schemeClr val="tx1">
                            <a:lumMod val="65000"/>
                            <a:lumOff val="35000"/>
                          </a:schemeClr>
                        </a:solidFill>
                        <a:latin typeface="+mn-lt"/>
                        <a:cs typeface="Arial"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rgbClr val="E0CCB4"/>
                    </a:solidFill>
                  </a:tcPr>
                </a:tc>
                <a:extLst>
                  <a:ext uri="{0D108BD9-81ED-4DB2-BD59-A6C34878D82A}">
                    <a16:rowId xmlns:a16="http://schemas.microsoft.com/office/drawing/2014/main" val="10008"/>
                  </a:ext>
                </a:extLst>
              </a:tr>
            </a:tbl>
          </a:graphicData>
        </a:graphic>
      </p:graphicFrame>
      <p:sp>
        <p:nvSpPr>
          <p:cNvPr id="5" name="Rounded Rectangle 4">
            <a:extLst>
              <a:ext uri="{FF2B5EF4-FFF2-40B4-BE49-F238E27FC236}">
                <a16:creationId xmlns:a16="http://schemas.microsoft.com/office/drawing/2014/main" id="{8AE2D312-D074-4DBB-92BB-E8612EA96B76}"/>
              </a:ext>
            </a:extLst>
          </p:cNvPr>
          <p:cNvSpPr/>
          <p:nvPr/>
        </p:nvSpPr>
        <p:spPr>
          <a:xfrm>
            <a:off x="931818" y="5305698"/>
            <a:ext cx="10319394" cy="662583"/>
          </a:xfrm>
          <a:prstGeom prst="roundRect">
            <a:avLst/>
          </a:prstGeom>
          <a:solidFill>
            <a:schemeClr val="bg1"/>
          </a:solidFill>
          <a:ln w="50800">
            <a:solidFill>
              <a:srgbClr val="828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Up Arrow 5">
            <a:extLst>
              <a:ext uri="{FF2B5EF4-FFF2-40B4-BE49-F238E27FC236}">
                <a16:creationId xmlns:a16="http://schemas.microsoft.com/office/drawing/2014/main" id="{48212762-70E8-473C-9F38-3953B2C8EEDE}"/>
              </a:ext>
            </a:extLst>
          </p:cNvPr>
          <p:cNvSpPr/>
          <p:nvPr/>
        </p:nvSpPr>
        <p:spPr>
          <a:xfrm>
            <a:off x="5120996" y="4913187"/>
            <a:ext cx="1941037" cy="401297"/>
          </a:xfrm>
          <a:prstGeom prst="upArrow">
            <a:avLst>
              <a:gd name="adj1" fmla="val 50000"/>
              <a:gd name="adj2" fmla="val 71362"/>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 name="Group 5">
            <a:extLst>
              <a:ext uri="{FF2B5EF4-FFF2-40B4-BE49-F238E27FC236}">
                <a16:creationId xmlns:a16="http://schemas.microsoft.com/office/drawing/2014/main" id="{1D3709B5-00C9-4CBB-BF9C-C74580C94C83}"/>
              </a:ext>
            </a:extLst>
          </p:cNvPr>
          <p:cNvGrpSpPr/>
          <p:nvPr/>
        </p:nvGrpSpPr>
        <p:grpSpPr>
          <a:xfrm>
            <a:off x="1567544" y="5377390"/>
            <a:ext cx="9047938" cy="519200"/>
            <a:chOff x="1775729" y="2166764"/>
            <a:chExt cx="3658207" cy="519200"/>
          </a:xfrm>
        </p:grpSpPr>
        <p:sp>
          <p:nvSpPr>
            <p:cNvPr id="8" name="TextBox 6">
              <a:extLst>
                <a:ext uri="{FF2B5EF4-FFF2-40B4-BE49-F238E27FC236}">
                  <a16:creationId xmlns:a16="http://schemas.microsoft.com/office/drawing/2014/main" id="{B3EC6DF2-C64D-4445-AA22-3D8EEE6AC3C3}"/>
                </a:ext>
              </a:extLst>
            </p:cNvPr>
            <p:cNvSpPr txBox="1"/>
            <p:nvPr/>
          </p:nvSpPr>
          <p:spPr>
            <a:xfrm>
              <a:off x="1775729" y="2408965"/>
              <a:ext cx="3658207" cy="276999"/>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Get a modern PowerPoint  Presentation that is beautifully designed. </a:t>
              </a:r>
              <a:endParaRPr lang="ko-KR" altLang="en-US" sz="1200" dirty="0">
                <a:solidFill>
                  <a:schemeClr val="tx1">
                    <a:lumMod val="65000"/>
                    <a:lumOff val="35000"/>
                  </a:schemeClr>
                </a:solidFill>
                <a:cs typeface="Arial" pitchFamily="34" charset="0"/>
              </a:endParaRPr>
            </a:p>
          </p:txBody>
        </p:sp>
        <p:sp>
          <p:nvSpPr>
            <p:cNvPr id="9" name="TextBox 7">
              <a:extLst>
                <a:ext uri="{FF2B5EF4-FFF2-40B4-BE49-F238E27FC236}">
                  <a16:creationId xmlns:a16="http://schemas.microsoft.com/office/drawing/2014/main" id="{2CFA8063-42D0-4792-BE79-BE91F64D82F3}"/>
                </a:ext>
              </a:extLst>
            </p:cNvPr>
            <p:cNvSpPr txBox="1"/>
            <p:nvPr/>
          </p:nvSpPr>
          <p:spPr>
            <a:xfrm>
              <a:off x="1775729" y="2166764"/>
              <a:ext cx="3658207" cy="276999"/>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Simple PowerPoint Presentation </a:t>
              </a:r>
              <a:endParaRPr lang="ko-KR" altLang="en-US" sz="1200" dirty="0">
                <a:solidFill>
                  <a:schemeClr val="tx1">
                    <a:lumMod val="65000"/>
                    <a:lumOff val="35000"/>
                  </a:schemeClr>
                </a:solidFill>
                <a:cs typeface="Arial" pitchFamily="34" charset="0"/>
              </a:endParaRPr>
            </a:p>
          </p:txBody>
        </p:sp>
      </p:grpSp>
    </p:spTree>
    <p:extLst>
      <p:ext uri="{BB962C8B-B14F-4D97-AF65-F5344CB8AC3E}">
        <p14:creationId xmlns:p14="http://schemas.microsoft.com/office/powerpoint/2010/main" val="20822002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4157006" y="514289"/>
            <a:ext cx="3877985" cy="646331"/>
          </a:xfrm>
          <a:prstGeom prst="rect">
            <a:avLst/>
          </a:prstGeom>
          <a:noFill/>
        </p:spPr>
        <p:txBody>
          <a:bodyPr wrap="none" rtlCol="0">
            <a:spAutoFit/>
          </a:bodyPr>
          <a:lstStyle/>
          <a:p>
            <a:pPr algn="ctr"/>
            <a:r>
              <a:rPr lang="zh-CN" altLang="en-US" sz="3600" b="1" dirty="0">
                <a:solidFill>
                  <a:srgbClr val="828979"/>
                </a:solidFill>
              </a:rPr>
              <a:t>此处输入标题文本</a:t>
            </a:r>
          </a:p>
        </p:txBody>
      </p:sp>
      <p:sp>
        <p:nvSpPr>
          <p:cNvPr id="3" name="矩形 2">
            <a:extLst>
              <a:ext uri="{FF2B5EF4-FFF2-40B4-BE49-F238E27FC236}">
                <a16:creationId xmlns:a16="http://schemas.microsoft.com/office/drawing/2014/main" id="{3E6DBF3D-825F-4B4B-B69E-1AB8FAEA9D38}"/>
              </a:ext>
            </a:extLst>
          </p:cNvPr>
          <p:cNvSpPr/>
          <p:nvPr/>
        </p:nvSpPr>
        <p:spPr>
          <a:xfrm>
            <a:off x="3695341" y="1018306"/>
            <a:ext cx="4801314" cy="307777"/>
          </a:xfrm>
          <a:prstGeom prst="rect">
            <a:avLst/>
          </a:prstGeom>
        </p:spPr>
        <p:txBody>
          <a:bodyPr wrap="square">
            <a:spAutoFit/>
          </a:bodyPr>
          <a:lstStyle/>
          <a:p>
            <a:pPr algn="dist"/>
            <a:r>
              <a:rPr lang="en-US" altLang="zh-CN" sz="1400" b="1" dirty="0">
                <a:solidFill>
                  <a:srgbClr val="BDC2BC"/>
                </a:solidFill>
                <a:latin typeface="Arial" panose="020B0604020202020204" pitchFamily="34" charset="0"/>
              </a:rPr>
              <a:t>Enter the title text here</a:t>
            </a:r>
            <a:endParaRPr lang="zh-CN" altLang="en-US" sz="1400" b="1" dirty="0">
              <a:solidFill>
                <a:srgbClr val="BDC2BC"/>
              </a:solidFill>
              <a:latin typeface="Arial" panose="020B0604020202020204" pitchFamily="34" charset="0"/>
            </a:endParaRPr>
          </a:p>
        </p:txBody>
      </p:sp>
      <p:sp>
        <p:nvSpPr>
          <p:cNvPr id="4" name="Teardrop 6">
            <a:extLst>
              <a:ext uri="{FF2B5EF4-FFF2-40B4-BE49-F238E27FC236}">
                <a16:creationId xmlns:a16="http://schemas.microsoft.com/office/drawing/2014/main" id="{CC4CBF42-AC18-4D75-B0D8-D69F0D24B426}"/>
              </a:ext>
            </a:extLst>
          </p:cNvPr>
          <p:cNvSpPr/>
          <p:nvPr/>
        </p:nvSpPr>
        <p:spPr>
          <a:xfrm rot="8100000">
            <a:off x="5488533" y="2216004"/>
            <a:ext cx="1214932" cy="1214933"/>
          </a:xfrm>
          <a:custGeom>
            <a:avLst/>
            <a:gdLst/>
            <a:ahLst/>
            <a:cxnLst/>
            <a:rect l="l" t="t" r="r" b="b"/>
            <a:pathLst>
              <a:path w="914400" h="914401">
                <a:moveTo>
                  <a:pt x="0" y="914400"/>
                </a:moveTo>
                <a:lnTo>
                  <a:pt x="0" y="457204"/>
                </a:lnTo>
                <a:lnTo>
                  <a:pt x="0" y="457200"/>
                </a:lnTo>
                <a:cubicBezTo>
                  <a:pt x="0" y="204695"/>
                  <a:pt x="204695" y="0"/>
                  <a:pt x="457200" y="0"/>
                </a:cubicBezTo>
                <a:lnTo>
                  <a:pt x="914400" y="0"/>
                </a:lnTo>
                <a:lnTo>
                  <a:pt x="914400" y="457197"/>
                </a:lnTo>
                <a:cubicBezTo>
                  <a:pt x="914400" y="457198"/>
                  <a:pt x="914400" y="457199"/>
                  <a:pt x="914400" y="457201"/>
                </a:cubicBezTo>
                <a:cubicBezTo>
                  <a:pt x="914400" y="709706"/>
                  <a:pt x="709705" y="914401"/>
                  <a:pt x="457200" y="914401"/>
                </a:cubicBezTo>
                <a:close/>
              </a:path>
            </a:pathLst>
          </a:custGeom>
          <a:noFill/>
          <a:ln w="63500">
            <a:solidFill>
              <a:srgbClr val="BDC2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Teardrop 6">
            <a:extLst>
              <a:ext uri="{FF2B5EF4-FFF2-40B4-BE49-F238E27FC236}">
                <a16:creationId xmlns:a16="http://schemas.microsoft.com/office/drawing/2014/main" id="{31B61D97-ABB7-4D1C-8E5B-BE4C444ED24F}"/>
              </a:ext>
            </a:extLst>
          </p:cNvPr>
          <p:cNvSpPr/>
          <p:nvPr/>
        </p:nvSpPr>
        <p:spPr>
          <a:xfrm rot="2700000">
            <a:off x="4434129" y="3221414"/>
            <a:ext cx="1214932" cy="1214933"/>
          </a:xfrm>
          <a:custGeom>
            <a:avLst/>
            <a:gdLst/>
            <a:ahLst/>
            <a:cxnLst/>
            <a:rect l="l" t="t" r="r" b="b"/>
            <a:pathLst>
              <a:path w="914400" h="914401">
                <a:moveTo>
                  <a:pt x="0" y="914400"/>
                </a:moveTo>
                <a:lnTo>
                  <a:pt x="0" y="457204"/>
                </a:lnTo>
                <a:lnTo>
                  <a:pt x="0" y="457200"/>
                </a:lnTo>
                <a:cubicBezTo>
                  <a:pt x="0" y="204695"/>
                  <a:pt x="204695" y="0"/>
                  <a:pt x="457200" y="0"/>
                </a:cubicBezTo>
                <a:lnTo>
                  <a:pt x="914400" y="0"/>
                </a:lnTo>
                <a:lnTo>
                  <a:pt x="914400" y="457197"/>
                </a:lnTo>
                <a:cubicBezTo>
                  <a:pt x="914400" y="457198"/>
                  <a:pt x="914400" y="457199"/>
                  <a:pt x="914400" y="457201"/>
                </a:cubicBezTo>
                <a:cubicBezTo>
                  <a:pt x="914400" y="709706"/>
                  <a:pt x="709705" y="914401"/>
                  <a:pt x="457200" y="914401"/>
                </a:cubicBezTo>
                <a:close/>
              </a:path>
            </a:pathLst>
          </a:custGeom>
          <a:noFill/>
          <a:ln w="63500">
            <a:solidFill>
              <a:srgbClr val="CAB8A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Teardrop 6">
            <a:extLst>
              <a:ext uri="{FF2B5EF4-FFF2-40B4-BE49-F238E27FC236}">
                <a16:creationId xmlns:a16="http://schemas.microsoft.com/office/drawing/2014/main" id="{6998D645-9A1B-4789-B837-699C9C2A30AF}"/>
              </a:ext>
            </a:extLst>
          </p:cNvPr>
          <p:cNvSpPr/>
          <p:nvPr/>
        </p:nvSpPr>
        <p:spPr>
          <a:xfrm rot="18900000">
            <a:off x="5488533" y="4225169"/>
            <a:ext cx="1214932" cy="1214933"/>
          </a:xfrm>
          <a:custGeom>
            <a:avLst/>
            <a:gdLst/>
            <a:ahLst/>
            <a:cxnLst/>
            <a:rect l="l" t="t" r="r" b="b"/>
            <a:pathLst>
              <a:path w="914400" h="914401">
                <a:moveTo>
                  <a:pt x="0" y="914400"/>
                </a:moveTo>
                <a:lnTo>
                  <a:pt x="0" y="457204"/>
                </a:lnTo>
                <a:lnTo>
                  <a:pt x="0" y="457200"/>
                </a:lnTo>
                <a:cubicBezTo>
                  <a:pt x="0" y="204695"/>
                  <a:pt x="204695" y="0"/>
                  <a:pt x="457200" y="0"/>
                </a:cubicBezTo>
                <a:lnTo>
                  <a:pt x="914400" y="0"/>
                </a:lnTo>
                <a:lnTo>
                  <a:pt x="914400" y="457197"/>
                </a:lnTo>
                <a:cubicBezTo>
                  <a:pt x="914400" y="457198"/>
                  <a:pt x="914400" y="457199"/>
                  <a:pt x="914400" y="457201"/>
                </a:cubicBezTo>
                <a:cubicBezTo>
                  <a:pt x="914400" y="709706"/>
                  <a:pt x="709705" y="914401"/>
                  <a:pt x="457200" y="914401"/>
                </a:cubicBezTo>
                <a:close/>
              </a:path>
            </a:pathLst>
          </a:custGeom>
          <a:noFill/>
          <a:ln w="63500">
            <a:solidFill>
              <a:srgbClr val="82897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Teardrop 6">
            <a:extLst>
              <a:ext uri="{FF2B5EF4-FFF2-40B4-BE49-F238E27FC236}">
                <a16:creationId xmlns:a16="http://schemas.microsoft.com/office/drawing/2014/main" id="{882D663A-C9BF-4F97-8E42-75226BBE2F98}"/>
              </a:ext>
            </a:extLst>
          </p:cNvPr>
          <p:cNvSpPr/>
          <p:nvPr/>
        </p:nvSpPr>
        <p:spPr>
          <a:xfrm rot="2700000">
            <a:off x="6542936" y="3221414"/>
            <a:ext cx="1214932" cy="1214933"/>
          </a:xfrm>
          <a:custGeom>
            <a:avLst/>
            <a:gdLst/>
            <a:ahLst/>
            <a:cxnLst/>
            <a:rect l="l" t="t" r="r" b="b"/>
            <a:pathLst>
              <a:path w="914400" h="914401">
                <a:moveTo>
                  <a:pt x="0" y="914400"/>
                </a:moveTo>
                <a:lnTo>
                  <a:pt x="0" y="457204"/>
                </a:lnTo>
                <a:lnTo>
                  <a:pt x="0" y="457200"/>
                </a:lnTo>
                <a:cubicBezTo>
                  <a:pt x="0" y="204695"/>
                  <a:pt x="204695" y="0"/>
                  <a:pt x="457200" y="0"/>
                </a:cubicBezTo>
                <a:lnTo>
                  <a:pt x="914400" y="0"/>
                </a:lnTo>
                <a:lnTo>
                  <a:pt x="914400" y="457197"/>
                </a:lnTo>
                <a:cubicBezTo>
                  <a:pt x="914400" y="457198"/>
                  <a:pt x="914400" y="457199"/>
                  <a:pt x="914400" y="457201"/>
                </a:cubicBezTo>
                <a:cubicBezTo>
                  <a:pt x="914400" y="709706"/>
                  <a:pt x="709705" y="914401"/>
                  <a:pt x="457200" y="914401"/>
                </a:cubicBezTo>
                <a:close/>
              </a:path>
            </a:pathLst>
          </a:custGeom>
          <a:noFill/>
          <a:ln w="63500">
            <a:solidFill>
              <a:srgbClr val="E0CCB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Oval 21">
            <a:extLst>
              <a:ext uri="{FF2B5EF4-FFF2-40B4-BE49-F238E27FC236}">
                <a16:creationId xmlns:a16="http://schemas.microsoft.com/office/drawing/2014/main" id="{F3CE64AF-8B00-41D7-9FDD-57C196F6909D}"/>
              </a:ext>
            </a:extLst>
          </p:cNvPr>
          <p:cNvSpPr>
            <a:spLocks noChangeAspect="1"/>
          </p:cNvSpPr>
          <p:nvPr/>
        </p:nvSpPr>
        <p:spPr>
          <a:xfrm>
            <a:off x="4792530" y="3604833"/>
            <a:ext cx="444381" cy="448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CAB8A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Rectangle 9">
            <a:extLst>
              <a:ext uri="{FF2B5EF4-FFF2-40B4-BE49-F238E27FC236}">
                <a16:creationId xmlns:a16="http://schemas.microsoft.com/office/drawing/2014/main" id="{AC7A0722-0AC0-4B58-8F3A-88BF416D581C}"/>
              </a:ext>
            </a:extLst>
          </p:cNvPr>
          <p:cNvSpPr/>
          <p:nvPr/>
        </p:nvSpPr>
        <p:spPr>
          <a:xfrm>
            <a:off x="5901582" y="2595985"/>
            <a:ext cx="399330" cy="373808"/>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BDC2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ounded Rectangle 7">
            <a:extLst>
              <a:ext uri="{FF2B5EF4-FFF2-40B4-BE49-F238E27FC236}">
                <a16:creationId xmlns:a16="http://schemas.microsoft.com/office/drawing/2014/main" id="{1B334E13-8B62-45BF-A920-D1C88F5500BF}"/>
              </a:ext>
            </a:extLst>
          </p:cNvPr>
          <p:cNvSpPr/>
          <p:nvPr/>
        </p:nvSpPr>
        <p:spPr>
          <a:xfrm>
            <a:off x="6955086" y="3613889"/>
            <a:ext cx="419159" cy="361729"/>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rgbClr val="E0CC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 name="Rectangle 36">
            <a:extLst>
              <a:ext uri="{FF2B5EF4-FFF2-40B4-BE49-F238E27FC236}">
                <a16:creationId xmlns:a16="http://schemas.microsoft.com/office/drawing/2014/main" id="{694B3F11-33D2-40BF-BB62-C250FE65050C}"/>
              </a:ext>
            </a:extLst>
          </p:cNvPr>
          <p:cNvSpPr/>
          <p:nvPr/>
        </p:nvSpPr>
        <p:spPr>
          <a:xfrm>
            <a:off x="5880573" y="4648168"/>
            <a:ext cx="441348" cy="36893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TextBox 30">
            <a:extLst>
              <a:ext uri="{FF2B5EF4-FFF2-40B4-BE49-F238E27FC236}">
                <a16:creationId xmlns:a16="http://schemas.microsoft.com/office/drawing/2014/main" id="{62A42C5C-91C2-425D-BDCF-9130A4300E3D}"/>
              </a:ext>
            </a:extLst>
          </p:cNvPr>
          <p:cNvSpPr txBox="1"/>
          <p:nvPr/>
        </p:nvSpPr>
        <p:spPr>
          <a:xfrm>
            <a:off x="8222048" y="2433443"/>
            <a:ext cx="2191186" cy="697499"/>
          </a:xfrm>
          <a:prstGeom prst="rect">
            <a:avLst/>
          </a:prstGeom>
          <a:noFill/>
        </p:spPr>
        <p:txBody>
          <a:bodyPr wrap="square" lIns="0" tIns="0" rIns="0" bIns="0" rtlCol="0" anchor="t">
            <a:spAutoFit/>
          </a:bodyPr>
          <a:lstStyle/>
          <a:p>
            <a:pPr defTabSz="1219170">
              <a:spcBef>
                <a:spcPct val="20000"/>
              </a:spcBef>
              <a:defRPr/>
            </a:pPr>
            <a:r>
              <a:rPr lang="en-US" sz="1600" b="1" dirty="0">
                <a:solidFill>
                  <a:schemeClr val="tx1">
                    <a:lumMod val="95000"/>
                    <a:lumOff val="5000"/>
                  </a:schemeClr>
                </a:solidFill>
              </a:rPr>
              <a:t>Y</a:t>
            </a:r>
            <a:r>
              <a:rPr lang="en-US" altLang="zh-CN" sz="1600" b="1" dirty="0">
                <a:solidFill>
                  <a:schemeClr val="tx1">
                    <a:lumMod val="95000"/>
                    <a:lumOff val="5000"/>
                  </a:schemeClr>
                </a:solidFill>
              </a:rPr>
              <a:t>our </a:t>
            </a:r>
            <a:r>
              <a:rPr lang="en-US" sz="1600" b="1" dirty="0">
                <a:solidFill>
                  <a:schemeClr val="tx1">
                    <a:lumMod val="95000"/>
                    <a:lumOff val="5000"/>
                  </a:schemeClr>
                </a:solidFill>
              </a:rPr>
              <a:t>Title Here </a:t>
            </a:r>
          </a:p>
          <a:p>
            <a:pPr defTabSz="1219170">
              <a:spcBef>
                <a:spcPct val="20000"/>
              </a:spcBef>
              <a:defRPr/>
            </a:pPr>
            <a:r>
              <a:rPr lang="en-US" sz="1333" dirty="0">
                <a:solidFill>
                  <a:schemeClr val="tx1">
                    <a:lumMod val="95000"/>
                    <a:lumOff val="5000"/>
                  </a:schemeClr>
                </a:solidFill>
              </a:rPr>
              <a:t>Lorem ipsum dolor sit </a:t>
            </a:r>
            <a:r>
              <a:rPr lang="en-US" sz="1333" dirty="0" err="1">
                <a:solidFill>
                  <a:schemeClr val="tx1">
                    <a:lumMod val="95000"/>
                    <a:lumOff val="5000"/>
                  </a:schemeClr>
                </a:solidFill>
              </a:rPr>
              <a:t>amet</a:t>
            </a:r>
            <a:r>
              <a:rPr lang="en-US" sz="1333" dirty="0">
                <a:solidFill>
                  <a:schemeClr val="tx1">
                    <a:lumMod val="95000"/>
                    <a:lumOff val="5000"/>
                  </a:schemeClr>
                </a:solidFill>
              </a:rPr>
              <a:t>, </a:t>
            </a:r>
            <a:r>
              <a:rPr lang="en-US" sz="1333" dirty="0" err="1">
                <a:solidFill>
                  <a:schemeClr val="tx1">
                    <a:lumMod val="95000"/>
                    <a:lumOff val="5000"/>
                  </a:schemeClr>
                </a:solidFill>
              </a:rPr>
              <a:t>consectetuer</a:t>
            </a:r>
            <a:r>
              <a:rPr lang="en-US" sz="1333" dirty="0">
                <a:solidFill>
                  <a:schemeClr val="tx1">
                    <a:lumMod val="95000"/>
                    <a:lumOff val="5000"/>
                  </a:schemeClr>
                </a:solidFill>
              </a:rPr>
              <a:t> </a:t>
            </a:r>
            <a:r>
              <a:rPr lang="en-US" sz="1333" dirty="0" err="1">
                <a:solidFill>
                  <a:schemeClr val="tx1">
                    <a:lumMod val="95000"/>
                    <a:lumOff val="5000"/>
                  </a:schemeClr>
                </a:solidFill>
              </a:rPr>
              <a:t>adipiscing</a:t>
            </a:r>
            <a:r>
              <a:rPr lang="en-US" sz="1333" dirty="0">
                <a:solidFill>
                  <a:schemeClr val="tx1">
                    <a:lumMod val="95000"/>
                    <a:lumOff val="5000"/>
                  </a:schemeClr>
                </a:solidFill>
              </a:rPr>
              <a:t> </a:t>
            </a:r>
            <a:r>
              <a:rPr lang="en-US" sz="1333" dirty="0" err="1">
                <a:solidFill>
                  <a:schemeClr val="tx1">
                    <a:lumMod val="95000"/>
                    <a:lumOff val="5000"/>
                  </a:schemeClr>
                </a:solidFill>
              </a:rPr>
              <a:t>elit</a:t>
            </a:r>
            <a:endParaRPr lang="en-US" sz="1333" dirty="0">
              <a:solidFill>
                <a:schemeClr val="tx1">
                  <a:lumMod val="95000"/>
                  <a:lumOff val="5000"/>
                </a:schemeClr>
              </a:solidFill>
            </a:endParaRPr>
          </a:p>
        </p:txBody>
      </p:sp>
      <p:sp>
        <p:nvSpPr>
          <p:cNvPr id="14" name="TextBox 30">
            <a:extLst>
              <a:ext uri="{FF2B5EF4-FFF2-40B4-BE49-F238E27FC236}">
                <a16:creationId xmlns:a16="http://schemas.microsoft.com/office/drawing/2014/main" id="{D7603119-7554-48DC-A375-D62C4A2F127D}"/>
              </a:ext>
            </a:extLst>
          </p:cNvPr>
          <p:cNvSpPr txBox="1"/>
          <p:nvPr/>
        </p:nvSpPr>
        <p:spPr>
          <a:xfrm>
            <a:off x="8222048" y="4688903"/>
            <a:ext cx="2191186" cy="697499"/>
          </a:xfrm>
          <a:prstGeom prst="rect">
            <a:avLst/>
          </a:prstGeom>
          <a:noFill/>
        </p:spPr>
        <p:txBody>
          <a:bodyPr wrap="square" lIns="0" tIns="0" rIns="0" bIns="0" rtlCol="0" anchor="t">
            <a:spAutoFit/>
          </a:bodyPr>
          <a:lstStyle/>
          <a:p>
            <a:pPr defTabSz="1219170">
              <a:spcBef>
                <a:spcPct val="20000"/>
              </a:spcBef>
              <a:defRPr/>
            </a:pPr>
            <a:r>
              <a:rPr lang="en-US" sz="1600" b="1" dirty="0">
                <a:solidFill>
                  <a:schemeClr val="tx1">
                    <a:lumMod val="95000"/>
                    <a:lumOff val="5000"/>
                  </a:schemeClr>
                </a:solidFill>
              </a:rPr>
              <a:t>Y</a:t>
            </a:r>
            <a:r>
              <a:rPr lang="en-US" altLang="zh-CN" sz="1600" b="1" dirty="0">
                <a:solidFill>
                  <a:schemeClr val="tx1">
                    <a:lumMod val="95000"/>
                    <a:lumOff val="5000"/>
                  </a:schemeClr>
                </a:solidFill>
              </a:rPr>
              <a:t>our </a:t>
            </a:r>
            <a:r>
              <a:rPr lang="en-US" sz="1600" b="1" dirty="0">
                <a:solidFill>
                  <a:schemeClr val="tx1">
                    <a:lumMod val="95000"/>
                    <a:lumOff val="5000"/>
                  </a:schemeClr>
                </a:solidFill>
              </a:rPr>
              <a:t>Title Here </a:t>
            </a:r>
          </a:p>
          <a:p>
            <a:pPr defTabSz="1219170">
              <a:spcBef>
                <a:spcPct val="20000"/>
              </a:spcBef>
              <a:defRPr/>
            </a:pPr>
            <a:r>
              <a:rPr lang="en-US" sz="1333" dirty="0">
                <a:solidFill>
                  <a:schemeClr val="tx1">
                    <a:lumMod val="95000"/>
                    <a:lumOff val="5000"/>
                  </a:schemeClr>
                </a:solidFill>
              </a:rPr>
              <a:t>Lorem ipsum dolor sit </a:t>
            </a:r>
            <a:r>
              <a:rPr lang="en-US" sz="1333" dirty="0" err="1">
                <a:solidFill>
                  <a:schemeClr val="tx1">
                    <a:lumMod val="95000"/>
                    <a:lumOff val="5000"/>
                  </a:schemeClr>
                </a:solidFill>
              </a:rPr>
              <a:t>amet</a:t>
            </a:r>
            <a:r>
              <a:rPr lang="en-US" sz="1333" dirty="0">
                <a:solidFill>
                  <a:schemeClr val="tx1">
                    <a:lumMod val="95000"/>
                    <a:lumOff val="5000"/>
                  </a:schemeClr>
                </a:solidFill>
              </a:rPr>
              <a:t>, </a:t>
            </a:r>
            <a:r>
              <a:rPr lang="en-US" sz="1333" dirty="0" err="1">
                <a:solidFill>
                  <a:schemeClr val="tx1">
                    <a:lumMod val="95000"/>
                    <a:lumOff val="5000"/>
                  </a:schemeClr>
                </a:solidFill>
              </a:rPr>
              <a:t>consectetuer</a:t>
            </a:r>
            <a:r>
              <a:rPr lang="en-US" sz="1333" dirty="0">
                <a:solidFill>
                  <a:schemeClr val="tx1">
                    <a:lumMod val="95000"/>
                    <a:lumOff val="5000"/>
                  </a:schemeClr>
                </a:solidFill>
              </a:rPr>
              <a:t> </a:t>
            </a:r>
            <a:r>
              <a:rPr lang="en-US" sz="1333" dirty="0" err="1">
                <a:solidFill>
                  <a:schemeClr val="tx1">
                    <a:lumMod val="95000"/>
                    <a:lumOff val="5000"/>
                  </a:schemeClr>
                </a:solidFill>
              </a:rPr>
              <a:t>adipiscing</a:t>
            </a:r>
            <a:r>
              <a:rPr lang="en-US" sz="1333" dirty="0">
                <a:solidFill>
                  <a:schemeClr val="tx1">
                    <a:lumMod val="95000"/>
                    <a:lumOff val="5000"/>
                  </a:schemeClr>
                </a:solidFill>
              </a:rPr>
              <a:t> </a:t>
            </a:r>
            <a:r>
              <a:rPr lang="en-US" sz="1333" dirty="0" err="1">
                <a:solidFill>
                  <a:schemeClr val="tx1">
                    <a:lumMod val="95000"/>
                    <a:lumOff val="5000"/>
                  </a:schemeClr>
                </a:solidFill>
              </a:rPr>
              <a:t>elit</a:t>
            </a:r>
            <a:endParaRPr lang="en-US" sz="1333" dirty="0">
              <a:solidFill>
                <a:schemeClr val="tx1">
                  <a:lumMod val="95000"/>
                  <a:lumOff val="5000"/>
                </a:schemeClr>
              </a:solidFill>
            </a:endParaRPr>
          </a:p>
        </p:txBody>
      </p:sp>
      <p:sp>
        <p:nvSpPr>
          <p:cNvPr id="15" name="TextBox 30">
            <a:extLst>
              <a:ext uri="{FF2B5EF4-FFF2-40B4-BE49-F238E27FC236}">
                <a16:creationId xmlns:a16="http://schemas.microsoft.com/office/drawing/2014/main" id="{29934F0F-B88F-4D5B-8B57-77A64AFF3144}"/>
              </a:ext>
            </a:extLst>
          </p:cNvPr>
          <p:cNvSpPr txBox="1"/>
          <p:nvPr/>
        </p:nvSpPr>
        <p:spPr>
          <a:xfrm>
            <a:off x="1777064" y="2437963"/>
            <a:ext cx="2191186" cy="697499"/>
          </a:xfrm>
          <a:prstGeom prst="rect">
            <a:avLst/>
          </a:prstGeom>
          <a:noFill/>
        </p:spPr>
        <p:txBody>
          <a:bodyPr wrap="square" lIns="0" tIns="0" rIns="0" bIns="0" rtlCol="0" anchor="t">
            <a:spAutoFit/>
          </a:bodyPr>
          <a:lstStyle/>
          <a:p>
            <a:pPr algn="r" defTabSz="1219170">
              <a:spcBef>
                <a:spcPct val="20000"/>
              </a:spcBef>
              <a:defRPr/>
            </a:pPr>
            <a:r>
              <a:rPr lang="en-US" sz="1600" b="1" dirty="0">
                <a:solidFill>
                  <a:schemeClr val="tx1">
                    <a:lumMod val="95000"/>
                    <a:lumOff val="5000"/>
                  </a:schemeClr>
                </a:solidFill>
              </a:rPr>
              <a:t>Y</a:t>
            </a:r>
            <a:r>
              <a:rPr lang="en-US" altLang="zh-CN" sz="1600" b="1" dirty="0">
                <a:solidFill>
                  <a:schemeClr val="tx1">
                    <a:lumMod val="95000"/>
                    <a:lumOff val="5000"/>
                  </a:schemeClr>
                </a:solidFill>
              </a:rPr>
              <a:t>our </a:t>
            </a:r>
            <a:r>
              <a:rPr lang="en-US" sz="1600" b="1" dirty="0">
                <a:solidFill>
                  <a:schemeClr val="tx1">
                    <a:lumMod val="95000"/>
                    <a:lumOff val="5000"/>
                  </a:schemeClr>
                </a:solidFill>
              </a:rPr>
              <a:t>Title Here </a:t>
            </a:r>
          </a:p>
          <a:p>
            <a:pPr algn="r" defTabSz="1219170">
              <a:spcBef>
                <a:spcPct val="20000"/>
              </a:spcBef>
              <a:defRPr/>
            </a:pPr>
            <a:r>
              <a:rPr lang="en-US" sz="1333" dirty="0">
                <a:solidFill>
                  <a:schemeClr val="tx1">
                    <a:lumMod val="95000"/>
                    <a:lumOff val="5000"/>
                  </a:schemeClr>
                </a:solidFill>
              </a:rPr>
              <a:t>Lorem ipsum dolor sit </a:t>
            </a:r>
            <a:r>
              <a:rPr lang="en-US" sz="1333" dirty="0" err="1">
                <a:solidFill>
                  <a:schemeClr val="tx1">
                    <a:lumMod val="95000"/>
                    <a:lumOff val="5000"/>
                  </a:schemeClr>
                </a:solidFill>
              </a:rPr>
              <a:t>amet</a:t>
            </a:r>
            <a:r>
              <a:rPr lang="en-US" sz="1333" dirty="0">
                <a:solidFill>
                  <a:schemeClr val="tx1">
                    <a:lumMod val="95000"/>
                    <a:lumOff val="5000"/>
                  </a:schemeClr>
                </a:solidFill>
              </a:rPr>
              <a:t>, </a:t>
            </a:r>
            <a:r>
              <a:rPr lang="en-US" sz="1333" dirty="0" err="1">
                <a:solidFill>
                  <a:schemeClr val="tx1">
                    <a:lumMod val="95000"/>
                    <a:lumOff val="5000"/>
                  </a:schemeClr>
                </a:solidFill>
              </a:rPr>
              <a:t>consectetuer</a:t>
            </a:r>
            <a:r>
              <a:rPr lang="en-US" sz="1333" dirty="0">
                <a:solidFill>
                  <a:schemeClr val="tx1">
                    <a:lumMod val="95000"/>
                    <a:lumOff val="5000"/>
                  </a:schemeClr>
                </a:solidFill>
              </a:rPr>
              <a:t> </a:t>
            </a:r>
            <a:r>
              <a:rPr lang="en-US" sz="1333" dirty="0" err="1">
                <a:solidFill>
                  <a:schemeClr val="tx1">
                    <a:lumMod val="95000"/>
                    <a:lumOff val="5000"/>
                  </a:schemeClr>
                </a:solidFill>
              </a:rPr>
              <a:t>adipiscing</a:t>
            </a:r>
            <a:r>
              <a:rPr lang="en-US" sz="1333" dirty="0">
                <a:solidFill>
                  <a:schemeClr val="tx1">
                    <a:lumMod val="95000"/>
                    <a:lumOff val="5000"/>
                  </a:schemeClr>
                </a:solidFill>
              </a:rPr>
              <a:t> </a:t>
            </a:r>
            <a:r>
              <a:rPr lang="en-US" sz="1333" dirty="0" err="1">
                <a:solidFill>
                  <a:schemeClr val="tx1">
                    <a:lumMod val="95000"/>
                    <a:lumOff val="5000"/>
                  </a:schemeClr>
                </a:solidFill>
              </a:rPr>
              <a:t>elit</a:t>
            </a:r>
            <a:endParaRPr lang="en-US" sz="1333" dirty="0">
              <a:solidFill>
                <a:schemeClr val="tx1">
                  <a:lumMod val="95000"/>
                  <a:lumOff val="5000"/>
                </a:schemeClr>
              </a:solidFill>
            </a:endParaRPr>
          </a:p>
        </p:txBody>
      </p:sp>
      <p:sp>
        <p:nvSpPr>
          <p:cNvPr id="16" name="TextBox 30">
            <a:extLst>
              <a:ext uri="{FF2B5EF4-FFF2-40B4-BE49-F238E27FC236}">
                <a16:creationId xmlns:a16="http://schemas.microsoft.com/office/drawing/2014/main" id="{5F9C409E-F90D-4023-BC9E-115B7C1727C2}"/>
              </a:ext>
            </a:extLst>
          </p:cNvPr>
          <p:cNvSpPr txBox="1"/>
          <p:nvPr/>
        </p:nvSpPr>
        <p:spPr>
          <a:xfrm>
            <a:off x="1777064" y="4693423"/>
            <a:ext cx="2191186" cy="697499"/>
          </a:xfrm>
          <a:prstGeom prst="rect">
            <a:avLst/>
          </a:prstGeom>
          <a:noFill/>
        </p:spPr>
        <p:txBody>
          <a:bodyPr wrap="square" lIns="0" tIns="0" rIns="0" bIns="0" rtlCol="0" anchor="t">
            <a:spAutoFit/>
          </a:bodyPr>
          <a:lstStyle/>
          <a:p>
            <a:pPr algn="r" defTabSz="1219170">
              <a:spcBef>
                <a:spcPct val="20000"/>
              </a:spcBef>
              <a:defRPr/>
            </a:pPr>
            <a:r>
              <a:rPr lang="en-US" sz="1600" b="1" dirty="0">
                <a:solidFill>
                  <a:schemeClr val="tx1">
                    <a:lumMod val="95000"/>
                    <a:lumOff val="5000"/>
                  </a:schemeClr>
                </a:solidFill>
              </a:rPr>
              <a:t>Y</a:t>
            </a:r>
            <a:r>
              <a:rPr lang="en-US" altLang="zh-CN" sz="1600" b="1" dirty="0">
                <a:solidFill>
                  <a:schemeClr val="tx1">
                    <a:lumMod val="95000"/>
                    <a:lumOff val="5000"/>
                  </a:schemeClr>
                </a:solidFill>
              </a:rPr>
              <a:t>our </a:t>
            </a:r>
            <a:r>
              <a:rPr lang="en-US" sz="1600" b="1" dirty="0">
                <a:solidFill>
                  <a:schemeClr val="tx1">
                    <a:lumMod val="95000"/>
                    <a:lumOff val="5000"/>
                  </a:schemeClr>
                </a:solidFill>
              </a:rPr>
              <a:t>Title Here </a:t>
            </a:r>
          </a:p>
          <a:p>
            <a:pPr algn="r" defTabSz="1219170">
              <a:spcBef>
                <a:spcPct val="20000"/>
              </a:spcBef>
              <a:defRPr/>
            </a:pPr>
            <a:r>
              <a:rPr lang="en-US" sz="1333" dirty="0">
                <a:solidFill>
                  <a:schemeClr val="tx1">
                    <a:lumMod val="95000"/>
                    <a:lumOff val="5000"/>
                  </a:schemeClr>
                </a:solidFill>
              </a:rPr>
              <a:t>Lorem ipsum dolor sit </a:t>
            </a:r>
            <a:r>
              <a:rPr lang="en-US" sz="1333" dirty="0" err="1">
                <a:solidFill>
                  <a:schemeClr val="tx1">
                    <a:lumMod val="95000"/>
                    <a:lumOff val="5000"/>
                  </a:schemeClr>
                </a:solidFill>
              </a:rPr>
              <a:t>amet</a:t>
            </a:r>
            <a:r>
              <a:rPr lang="en-US" sz="1333" dirty="0">
                <a:solidFill>
                  <a:schemeClr val="tx1">
                    <a:lumMod val="95000"/>
                    <a:lumOff val="5000"/>
                  </a:schemeClr>
                </a:solidFill>
              </a:rPr>
              <a:t>, </a:t>
            </a:r>
            <a:r>
              <a:rPr lang="en-US" sz="1333" dirty="0" err="1">
                <a:solidFill>
                  <a:schemeClr val="tx1">
                    <a:lumMod val="95000"/>
                    <a:lumOff val="5000"/>
                  </a:schemeClr>
                </a:solidFill>
              </a:rPr>
              <a:t>consectetuer</a:t>
            </a:r>
            <a:r>
              <a:rPr lang="en-US" sz="1333" dirty="0">
                <a:solidFill>
                  <a:schemeClr val="tx1">
                    <a:lumMod val="95000"/>
                    <a:lumOff val="5000"/>
                  </a:schemeClr>
                </a:solidFill>
              </a:rPr>
              <a:t> </a:t>
            </a:r>
            <a:r>
              <a:rPr lang="en-US" sz="1333" dirty="0" err="1">
                <a:solidFill>
                  <a:schemeClr val="tx1">
                    <a:lumMod val="95000"/>
                    <a:lumOff val="5000"/>
                  </a:schemeClr>
                </a:solidFill>
              </a:rPr>
              <a:t>adipiscing</a:t>
            </a:r>
            <a:r>
              <a:rPr lang="en-US" sz="1333" dirty="0">
                <a:solidFill>
                  <a:schemeClr val="tx1">
                    <a:lumMod val="95000"/>
                    <a:lumOff val="5000"/>
                  </a:schemeClr>
                </a:solidFill>
              </a:rPr>
              <a:t> </a:t>
            </a:r>
            <a:r>
              <a:rPr lang="en-US" sz="1333" dirty="0" err="1">
                <a:solidFill>
                  <a:schemeClr val="tx1">
                    <a:lumMod val="95000"/>
                    <a:lumOff val="5000"/>
                  </a:schemeClr>
                </a:solidFill>
              </a:rPr>
              <a:t>elit</a:t>
            </a:r>
            <a:endParaRPr lang="en-US" sz="1333" dirty="0">
              <a:solidFill>
                <a:schemeClr val="tx1">
                  <a:lumMod val="95000"/>
                  <a:lumOff val="5000"/>
                </a:schemeClr>
              </a:solidFill>
            </a:endParaRPr>
          </a:p>
        </p:txBody>
      </p:sp>
    </p:spTree>
    <p:extLst>
      <p:ext uri="{BB962C8B-B14F-4D97-AF65-F5344CB8AC3E}">
        <p14:creationId xmlns:p14="http://schemas.microsoft.com/office/powerpoint/2010/main" val="19149745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4157006" y="514289"/>
            <a:ext cx="3877985" cy="646331"/>
          </a:xfrm>
          <a:prstGeom prst="rect">
            <a:avLst/>
          </a:prstGeom>
          <a:noFill/>
        </p:spPr>
        <p:txBody>
          <a:bodyPr wrap="none" rtlCol="0">
            <a:spAutoFit/>
          </a:bodyPr>
          <a:lstStyle/>
          <a:p>
            <a:pPr algn="ctr"/>
            <a:r>
              <a:rPr lang="zh-CN" altLang="en-US" sz="3600" b="1" dirty="0">
                <a:solidFill>
                  <a:srgbClr val="828979"/>
                </a:solidFill>
              </a:rPr>
              <a:t>此处输入标题文本</a:t>
            </a:r>
          </a:p>
        </p:txBody>
      </p:sp>
      <p:sp>
        <p:nvSpPr>
          <p:cNvPr id="3" name="矩形 2">
            <a:extLst>
              <a:ext uri="{FF2B5EF4-FFF2-40B4-BE49-F238E27FC236}">
                <a16:creationId xmlns:a16="http://schemas.microsoft.com/office/drawing/2014/main" id="{3E6DBF3D-825F-4B4B-B69E-1AB8FAEA9D38}"/>
              </a:ext>
            </a:extLst>
          </p:cNvPr>
          <p:cNvSpPr/>
          <p:nvPr/>
        </p:nvSpPr>
        <p:spPr>
          <a:xfrm>
            <a:off x="3695341" y="1018306"/>
            <a:ext cx="4801314" cy="307777"/>
          </a:xfrm>
          <a:prstGeom prst="rect">
            <a:avLst/>
          </a:prstGeom>
        </p:spPr>
        <p:txBody>
          <a:bodyPr wrap="square">
            <a:spAutoFit/>
          </a:bodyPr>
          <a:lstStyle/>
          <a:p>
            <a:pPr algn="dist"/>
            <a:r>
              <a:rPr lang="en-US" altLang="zh-CN" sz="1400" b="1" dirty="0">
                <a:solidFill>
                  <a:srgbClr val="BDC2BC"/>
                </a:solidFill>
                <a:latin typeface="Arial" panose="020B0604020202020204" pitchFamily="34" charset="0"/>
              </a:rPr>
              <a:t>Enter the title text here</a:t>
            </a:r>
            <a:endParaRPr lang="zh-CN" altLang="en-US" sz="1400" b="1" dirty="0">
              <a:solidFill>
                <a:srgbClr val="BDC2BC"/>
              </a:solidFill>
              <a:latin typeface="Arial" panose="020B0604020202020204" pitchFamily="34" charset="0"/>
            </a:endParaRPr>
          </a:p>
        </p:txBody>
      </p:sp>
      <p:sp>
        <p:nvSpPr>
          <p:cNvPr id="4" name="Oval 100">
            <a:extLst>
              <a:ext uri="{FF2B5EF4-FFF2-40B4-BE49-F238E27FC236}">
                <a16:creationId xmlns:a16="http://schemas.microsoft.com/office/drawing/2014/main" id="{B302111D-1577-41A4-AA14-C63048E7CF21}"/>
              </a:ext>
            </a:extLst>
          </p:cNvPr>
          <p:cNvSpPr/>
          <p:nvPr/>
        </p:nvSpPr>
        <p:spPr>
          <a:xfrm>
            <a:off x="6275350" y="3322170"/>
            <a:ext cx="693414" cy="693414"/>
          </a:xfrm>
          <a:prstGeom prst="ellipse">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101">
            <a:extLst>
              <a:ext uri="{FF2B5EF4-FFF2-40B4-BE49-F238E27FC236}">
                <a16:creationId xmlns:a16="http://schemas.microsoft.com/office/drawing/2014/main" id="{E4CFC1EF-B651-4819-849D-B227237F2228}"/>
              </a:ext>
            </a:extLst>
          </p:cNvPr>
          <p:cNvSpPr/>
          <p:nvPr/>
        </p:nvSpPr>
        <p:spPr>
          <a:xfrm>
            <a:off x="4725660" y="4005729"/>
            <a:ext cx="693414" cy="693414"/>
          </a:xfrm>
          <a:prstGeom prst="ellipse">
            <a:avLst/>
          </a:prstGeom>
          <a:solidFill>
            <a:srgbClr val="CAB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102">
            <a:extLst>
              <a:ext uri="{FF2B5EF4-FFF2-40B4-BE49-F238E27FC236}">
                <a16:creationId xmlns:a16="http://schemas.microsoft.com/office/drawing/2014/main" id="{06F47DD3-51FD-41D3-953C-1A3157C0F4EF}"/>
              </a:ext>
            </a:extLst>
          </p:cNvPr>
          <p:cNvSpPr/>
          <p:nvPr/>
        </p:nvSpPr>
        <p:spPr>
          <a:xfrm>
            <a:off x="3175970" y="3322170"/>
            <a:ext cx="693414" cy="693414"/>
          </a:xfrm>
          <a:prstGeom prst="ellipse">
            <a:avLst/>
          </a:prstGeom>
          <a:solidFill>
            <a:srgbClr val="BDC2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103">
            <a:extLst>
              <a:ext uri="{FF2B5EF4-FFF2-40B4-BE49-F238E27FC236}">
                <a16:creationId xmlns:a16="http://schemas.microsoft.com/office/drawing/2014/main" id="{811D9529-A959-4D52-A673-685036FAD2C5}"/>
              </a:ext>
            </a:extLst>
          </p:cNvPr>
          <p:cNvSpPr/>
          <p:nvPr/>
        </p:nvSpPr>
        <p:spPr>
          <a:xfrm>
            <a:off x="1626280" y="4005729"/>
            <a:ext cx="693414" cy="693414"/>
          </a:xfrm>
          <a:prstGeom prst="ellipse">
            <a:avLst/>
          </a:prstGeom>
          <a:solidFill>
            <a:srgbClr val="E0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104">
            <a:extLst>
              <a:ext uri="{FF2B5EF4-FFF2-40B4-BE49-F238E27FC236}">
                <a16:creationId xmlns:a16="http://schemas.microsoft.com/office/drawing/2014/main" id="{6620C022-0C3B-4C75-8F55-A2B31D1E2684}"/>
              </a:ext>
            </a:extLst>
          </p:cNvPr>
          <p:cNvSpPr/>
          <p:nvPr/>
        </p:nvSpPr>
        <p:spPr>
          <a:xfrm>
            <a:off x="7825040" y="4005729"/>
            <a:ext cx="693414" cy="693414"/>
          </a:xfrm>
          <a:prstGeom prst="ellipse">
            <a:avLst/>
          </a:prstGeom>
          <a:solidFill>
            <a:srgbClr val="E0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 name="Group 110">
            <a:extLst>
              <a:ext uri="{FF2B5EF4-FFF2-40B4-BE49-F238E27FC236}">
                <a16:creationId xmlns:a16="http://schemas.microsoft.com/office/drawing/2014/main" id="{CEF3121D-CD61-4796-9E7A-D4EDA9C3F686}"/>
              </a:ext>
            </a:extLst>
          </p:cNvPr>
          <p:cNvGrpSpPr/>
          <p:nvPr/>
        </p:nvGrpSpPr>
        <p:grpSpPr>
          <a:xfrm>
            <a:off x="1031334" y="1799577"/>
            <a:ext cx="1883306" cy="1477328"/>
            <a:chOff x="611560" y="1877923"/>
            <a:chExt cx="1883306" cy="1477328"/>
          </a:xfrm>
        </p:grpSpPr>
        <p:sp>
          <p:nvSpPr>
            <p:cNvPr id="10" name="TextBox 8">
              <a:extLst>
                <a:ext uri="{FF2B5EF4-FFF2-40B4-BE49-F238E27FC236}">
                  <a16:creationId xmlns:a16="http://schemas.microsoft.com/office/drawing/2014/main" id="{D2B10DA7-00D4-4CEB-B93A-3C1F27564A3F}"/>
                </a:ext>
              </a:extLst>
            </p:cNvPr>
            <p:cNvSpPr txBox="1"/>
            <p:nvPr/>
          </p:nvSpPr>
          <p:spPr>
            <a:xfrm>
              <a:off x="621347" y="2154922"/>
              <a:ext cx="1873519"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a:t>
              </a:r>
            </a:p>
          </p:txBody>
        </p:sp>
        <p:sp>
          <p:nvSpPr>
            <p:cNvPr id="11" name="TextBox 9">
              <a:extLst>
                <a:ext uri="{FF2B5EF4-FFF2-40B4-BE49-F238E27FC236}">
                  <a16:creationId xmlns:a16="http://schemas.microsoft.com/office/drawing/2014/main" id="{9C3A4B81-AB02-4CEA-AE07-59B509BE5587}"/>
                </a:ext>
              </a:extLst>
            </p:cNvPr>
            <p:cNvSpPr txBox="1"/>
            <p:nvPr/>
          </p:nvSpPr>
          <p:spPr>
            <a:xfrm>
              <a:off x="611560" y="1877923"/>
              <a:ext cx="1879089" cy="27699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Contents Graph </a:t>
              </a:r>
              <a:endParaRPr lang="ko-KR" altLang="en-US" sz="1200" dirty="0">
                <a:solidFill>
                  <a:schemeClr val="tx1">
                    <a:lumMod val="75000"/>
                    <a:lumOff val="25000"/>
                  </a:schemeClr>
                </a:solidFill>
                <a:cs typeface="Arial" pitchFamily="34" charset="0"/>
              </a:endParaRPr>
            </a:p>
          </p:txBody>
        </p:sp>
      </p:grpSp>
      <p:grpSp>
        <p:nvGrpSpPr>
          <p:cNvPr id="12" name="Group 114">
            <a:extLst>
              <a:ext uri="{FF2B5EF4-FFF2-40B4-BE49-F238E27FC236}">
                <a16:creationId xmlns:a16="http://schemas.microsoft.com/office/drawing/2014/main" id="{AD6728B8-7C21-43A7-AB2B-A1C439FD683D}"/>
              </a:ext>
            </a:extLst>
          </p:cNvPr>
          <p:cNvGrpSpPr/>
          <p:nvPr/>
        </p:nvGrpSpPr>
        <p:grpSpPr>
          <a:xfrm>
            <a:off x="2581024" y="4527131"/>
            <a:ext cx="1883306" cy="1477328"/>
            <a:chOff x="611560" y="1877923"/>
            <a:chExt cx="1883306" cy="1477328"/>
          </a:xfrm>
        </p:grpSpPr>
        <p:sp>
          <p:nvSpPr>
            <p:cNvPr id="13" name="TextBox 11">
              <a:extLst>
                <a:ext uri="{FF2B5EF4-FFF2-40B4-BE49-F238E27FC236}">
                  <a16:creationId xmlns:a16="http://schemas.microsoft.com/office/drawing/2014/main" id="{1199CA19-F9B7-4C64-8737-6EBDCBBEA262}"/>
                </a:ext>
              </a:extLst>
            </p:cNvPr>
            <p:cNvSpPr txBox="1"/>
            <p:nvPr/>
          </p:nvSpPr>
          <p:spPr>
            <a:xfrm>
              <a:off x="621347" y="2154922"/>
              <a:ext cx="1873519"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a:t>
              </a:r>
            </a:p>
          </p:txBody>
        </p:sp>
        <p:sp>
          <p:nvSpPr>
            <p:cNvPr id="14" name="TextBox 12">
              <a:extLst>
                <a:ext uri="{FF2B5EF4-FFF2-40B4-BE49-F238E27FC236}">
                  <a16:creationId xmlns:a16="http://schemas.microsoft.com/office/drawing/2014/main" id="{418E35DB-B655-4E9A-9C39-BF2F863EE6B6}"/>
                </a:ext>
              </a:extLst>
            </p:cNvPr>
            <p:cNvSpPr txBox="1"/>
            <p:nvPr/>
          </p:nvSpPr>
          <p:spPr>
            <a:xfrm>
              <a:off x="611560" y="1877923"/>
              <a:ext cx="1879089" cy="27699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Contents Graph </a:t>
              </a:r>
              <a:endParaRPr lang="ko-KR" altLang="en-US" sz="1200" dirty="0">
                <a:solidFill>
                  <a:schemeClr val="tx1">
                    <a:lumMod val="75000"/>
                    <a:lumOff val="25000"/>
                  </a:schemeClr>
                </a:solidFill>
                <a:cs typeface="Arial" pitchFamily="34" charset="0"/>
              </a:endParaRPr>
            </a:p>
          </p:txBody>
        </p:sp>
      </p:grpSp>
      <p:grpSp>
        <p:nvGrpSpPr>
          <p:cNvPr id="15" name="Group 118">
            <a:extLst>
              <a:ext uri="{FF2B5EF4-FFF2-40B4-BE49-F238E27FC236}">
                <a16:creationId xmlns:a16="http://schemas.microsoft.com/office/drawing/2014/main" id="{2469D448-AA6D-4C52-903D-E946E9E8D363}"/>
              </a:ext>
            </a:extLst>
          </p:cNvPr>
          <p:cNvGrpSpPr/>
          <p:nvPr/>
        </p:nvGrpSpPr>
        <p:grpSpPr>
          <a:xfrm>
            <a:off x="5680404" y="4527131"/>
            <a:ext cx="1883306" cy="1477328"/>
            <a:chOff x="611560" y="1877923"/>
            <a:chExt cx="1883306" cy="1477328"/>
          </a:xfrm>
        </p:grpSpPr>
        <p:sp>
          <p:nvSpPr>
            <p:cNvPr id="16" name="TextBox 14">
              <a:extLst>
                <a:ext uri="{FF2B5EF4-FFF2-40B4-BE49-F238E27FC236}">
                  <a16:creationId xmlns:a16="http://schemas.microsoft.com/office/drawing/2014/main" id="{636C03B5-6CB0-411A-8C49-49760CA7614E}"/>
                </a:ext>
              </a:extLst>
            </p:cNvPr>
            <p:cNvSpPr txBox="1"/>
            <p:nvPr/>
          </p:nvSpPr>
          <p:spPr>
            <a:xfrm>
              <a:off x="621347" y="2154922"/>
              <a:ext cx="1873519"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a:t>
              </a:r>
            </a:p>
          </p:txBody>
        </p:sp>
        <p:sp>
          <p:nvSpPr>
            <p:cNvPr id="17" name="TextBox 15">
              <a:extLst>
                <a:ext uri="{FF2B5EF4-FFF2-40B4-BE49-F238E27FC236}">
                  <a16:creationId xmlns:a16="http://schemas.microsoft.com/office/drawing/2014/main" id="{71FC5F2C-CA3C-45A9-BDCA-43D6D156FB4F}"/>
                </a:ext>
              </a:extLst>
            </p:cNvPr>
            <p:cNvSpPr txBox="1"/>
            <p:nvPr/>
          </p:nvSpPr>
          <p:spPr>
            <a:xfrm>
              <a:off x="611560" y="1877923"/>
              <a:ext cx="1879089" cy="27699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Contents Graph </a:t>
              </a:r>
              <a:endParaRPr lang="ko-KR" altLang="en-US" sz="1200" dirty="0">
                <a:solidFill>
                  <a:schemeClr val="tx1">
                    <a:lumMod val="75000"/>
                    <a:lumOff val="25000"/>
                  </a:schemeClr>
                </a:solidFill>
                <a:cs typeface="Arial" pitchFamily="34" charset="0"/>
              </a:endParaRPr>
            </a:p>
          </p:txBody>
        </p:sp>
      </p:grpSp>
      <p:grpSp>
        <p:nvGrpSpPr>
          <p:cNvPr id="18" name="Group 149">
            <a:extLst>
              <a:ext uri="{FF2B5EF4-FFF2-40B4-BE49-F238E27FC236}">
                <a16:creationId xmlns:a16="http://schemas.microsoft.com/office/drawing/2014/main" id="{7AF09039-7733-4D5E-9722-C9E94B36AC71}"/>
              </a:ext>
            </a:extLst>
          </p:cNvPr>
          <p:cNvGrpSpPr/>
          <p:nvPr/>
        </p:nvGrpSpPr>
        <p:grpSpPr>
          <a:xfrm>
            <a:off x="4130714" y="1799577"/>
            <a:ext cx="1883306" cy="1477328"/>
            <a:chOff x="611560" y="1877923"/>
            <a:chExt cx="1883306" cy="1477328"/>
          </a:xfrm>
        </p:grpSpPr>
        <p:sp>
          <p:nvSpPr>
            <p:cNvPr id="19" name="TextBox 17">
              <a:extLst>
                <a:ext uri="{FF2B5EF4-FFF2-40B4-BE49-F238E27FC236}">
                  <a16:creationId xmlns:a16="http://schemas.microsoft.com/office/drawing/2014/main" id="{8BADE96A-BC6C-4504-85B4-6FC5B8252D94}"/>
                </a:ext>
              </a:extLst>
            </p:cNvPr>
            <p:cNvSpPr txBox="1"/>
            <p:nvPr/>
          </p:nvSpPr>
          <p:spPr>
            <a:xfrm>
              <a:off x="621347" y="2154922"/>
              <a:ext cx="1873519"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a:t>
              </a:r>
            </a:p>
          </p:txBody>
        </p:sp>
        <p:sp>
          <p:nvSpPr>
            <p:cNvPr id="20" name="TextBox 18">
              <a:extLst>
                <a:ext uri="{FF2B5EF4-FFF2-40B4-BE49-F238E27FC236}">
                  <a16:creationId xmlns:a16="http://schemas.microsoft.com/office/drawing/2014/main" id="{8990B998-5C59-4341-8D0B-E5F8D73C24CD}"/>
                </a:ext>
              </a:extLst>
            </p:cNvPr>
            <p:cNvSpPr txBox="1"/>
            <p:nvPr/>
          </p:nvSpPr>
          <p:spPr>
            <a:xfrm>
              <a:off x="611560" y="1877923"/>
              <a:ext cx="1879089" cy="27699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Contents Graph </a:t>
              </a:r>
              <a:endParaRPr lang="ko-KR" altLang="en-US" sz="1200" dirty="0">
                <a:solidFill>
                  <a:schemeClr val="tx1">
                    <a:lumMod val="75000"/>
                    <a:lumOff val="25000"/>
                  </a:schemeClr>
                </a:solidFill>
                <a:cs typeface="Arial" pitchFamily="34" charset="0"/>
              </a:endParaRPr>
            </a:p>
          </p:txBody>
        </p:sp>
      </p:grpSp>
      <p:grpSp>
        <p:nvGrpSpPr>
          <p:cNvPr id="21" name="Group 153">
            <a:extLst>
              <a:ext uri="{FF2B5EF4-FFF2-40B4-BE49-F238E27FC236}">
                <a16:creationId xmlns:a16="http://schemas.microsoft.com/office/drawing/2014/main" id="{27252B09-48CD-4ABF-8C20-4872E9EF4051}"/>
              </a:ext>
            </a:extLst>
          </p:cNvPr>
          <p:cNvGrpSpPr/>
          <p:nvPr/>
        </p:nvGrpSpPr>
        <p:grpSpPr>
          <a:xfrm>
            <a:off x="7230094" y="1799577"/>
            <a:ext cx="1883306" cy="1477328"/>
            <a:chOff x="611560" y="1877923"/>
            <a:chExt cx="1883306" cy="1477328"/>
          </a:xfrm>
        </p:grpSpPr>
        <p:sp>
          <p:nvSpPr>
            <p:cNvPr id="22" name="TextBox 20">
              <a:extLst>
                <a:ext uri="{FF2B5EF4-FFF2-40B4-BE49-F238E27FC236}">
                  <a16:creationId xmlns:a16="http://schemas.microsoft.com/office/drawing/2014/main" id="{DC447B21-B750-49E3-A3DC-60032AA0D203}"/>
                </a:ext>
              </a:extLst>
            </p:cNvPr>
            <p:cNvSpPr txBox="1"/>
            <p:nvPr/>
          </p:nvSpPr>
          <p:spPr>
            <a:xfrm>
              <a:off x="621347" y="2154922"/>
              <a:ext cx="1873519"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a:t>
              </a:r>
            </a:p>
          </p:txBody>
        </p:sp>
        <p:sp>
          <p:nvSpPr>
            <p:cNvPr id="23" name="TextBox 21">
              <a:extLst>
                <a:ext uri="{FF2B5EF4-FFF2-40B4-BE49-F238E27FC236}">
                  <a16:creationId xmlns:a16="http://schemas.microsoft.com/office/drawing/2014/main" id="{1A634093-CB83-4653-AF0D-BFEAF5FF3616}"/>
                </a:ext>
              </a:extLst>
            </p:cNvPr>
            <p:cNvSpPr txBox="1"/>
            <p:nvPr/>
          </p:nvSpPr>
          <p:spPr>
            <a:xfrm>
              <a:off x="611560" y="1877923"/>
              <a:ext cx="1879089" cy="27699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Contents Graph </a:t>
              </a:r>
              <a:endParaRPr lang="ko-KR" altLang="en-US" sz="1200" dirty="0">
                <a:solidFill>
                  <a:schemeClr val="tx1">
                    <a:lumMod val="75000"/>
                    <a:lumOff val="25000"/>
                  </a:schemeClr>
                </a:solidFill>
                <a:cs typeface="Arial" pitchFamily="34" charset="0"/>
              </a:endParaRPr>
            </a:p>
          </p:txBody>
        </p:sp>
      </p:grpSp>
      <p:sp>
        <p:nvSpPr>
          <p:cNvPr id="24" name="Block Arc 92">
            <a:extLst>
              <a:ext uri="{FF2B5EF4-FFF2-40B4-BE49-F238E27FC236}">
                <a16:creationId xmlns:a16="http://schemas.microsoft.com/office/drawing/2014/main" id="{E9EA2FF8-C7E7-4D4D-95FC-EC9A533CCB36}"/>
              </a:ext>
            </a:extLst>
          </p:cNvPr>
          <p:cNvSpPr/>
          <p:nvPr/>
        </p:nvSpPr>
        <p:spPr>
          <a:xfrm>
            <a:off x="1093737" y="3358090"/>
            <a:ext cx="1834703" cy="1834703"/>
          </a:xfrm>
          <a:prstGeom prst="blockArc">
            <a:avLst>
              <a:gd name="adj1" fmla="val 12399071"/>
              <a:gd name="adj2" fmla="val 20021087"/>
              <a:gd name="adj3" fmla="val 6481"/>
            </a:avLst>
          </a:prstGeom>
          <a:solidFill>
            <a:srgbClr val="E0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Block Arc 157">
            <a:extLst>
              <a:ext uri="{FF2B5EF4-FFF2-40B4-BE49-F238E27FC236}">
                <a16:creationId xmlns:a16="http://schemas.microsoft.com/office/drawing/2014/main" id="{A4902E1C-1FA7-4A0B-8C43-8CAB15E7D37B}"/>
              </a:ext>
            </a:extLst>
          </p:cNvPr>
          <p:cNvSpPr/>
          <p:nvPr/>
        </p:nvSpPr>
        <p:spPr>
          <a:xfrm rot="10800000">
            <a:off x="2624377" y="2575192"/>
            <a:ext cx="1834703" cy="1834703"/>
          </a:xfrm>
          <a:prstGeom prst="blockArc">
            <a:avLst>
              <a:gd name="adj1" fmla="val 12399071"/>
              <a:gd name="adj2" fmla="val 20021087"/>
              <a:gd name="adj3" fmla="val 6481"/>
            </a:avLst>
          </a:prstGeom>
          <a:solidFill>
            <a:srgbClr val="BDC2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Block Arc 158">
            <a:extLst>
              <a:ext uri="{FF2B5EF4-FFF2-40B4-BE49-F238E27FC236}">
                <a16:creationId xmlns:a16="http://schemas.microsoft.com/office/drawing/2014/main" id="{0153366E-3931-463F-89D6-74ACF8DD1D50}"/>
              </a:ext>
            </a:extLst>
          </p:cNvPr>
          <p:cNvSpPr/>
          <p:nvPr/>
        </p:nvSpPr>
        <p:spPr>
          <a:xfrm>
            <a:off x="7216297" y="3358090"/>
            <a:ext cx="1834703" cy="1834703"/>
          </a:xfrm>
          <a:prstGeom prst="blockArc">
            <a:avLst>
              <a:gd name="adj1" fmla="val 12399071"/>
              <a:gd name="adj2" fmla="val 20021087"/>
              <a:gd name="adj3" fmla="val 6481"/>
            </a:avLst>
          </a:prstGeom>
          <a:solidFill>
            <a:srgbClr val="E0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Block Arc 159">
            <a:extLst>
              <a:ext uri="{FF2B5EF4-FFF2-40B4-BE49-F238E27FC236}">
                <a16:creationId xmlns:a16="http://schemas.microsoft.com/office/drawing/2014/main" id="{7CA279D1-EB85-46D8-8642-0628D41E02B8}"/>
              </a:ext>
            </a:extLst>
          </p:cNvPr>
          <p:cNvSpPr/>
          <p:nvPr/>
        </p:nvSpPr>
        <p:spPr>
          <a:xfrm>
            <a:off x="4155017" y="3358090"/>
            <a:ext cx="1834703" cy="1834703"/>
          </a:xfrm>
          <a:prstGeom prst="blockArc">
            <a:avLst>
              <a:gd name="adj1" fmla="val 12399071"/>
              <a:gd name="adj2" fmla="val 20021087"/>
              <a:gd name="adj3" fmla="val 6481"/>
            </a:avLst>
          </a:prstGeom>
          <a:solidFill>
            <a:srgbClr val="CAB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Block Arc 160">
            <a:extLst>
              <a:ext uri="{FF2B5EF4-FFF2-40B4-BE49-F238E27FC236}">
                <a16:creationId xmlns:a16="http://schemas.microsoft.com/office/drawing/2014/main" id="{78B356A1-2475-480F-A732-93DFE2340E01}"/>
              </a:ext>
            </a:extLst>
          </p:cNvPr>
          <p:cNvSpPr/>
          <p:nvPr/>
        </p:nvSpPr>
        <p:spPr>
          <a:xfrm rot="10800000">
            <a:off x="5685657" y="2575192"/>
            <a:ext cx="1834703" cy="1834703"/>
          </a:xfrm>
          <a:prstGeom prst="blockArc">
            <a:avLst>
              <a:gd name="adj1" fmla="val 12399071"/>
              <a:gd name="adj2" fmla="val 20021087"/>
              <a:gd name="adj3" fmla="val 6481"/>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00">
            <a:extLst>
              <a:ext uri="{FF2B5EF4-FFF2-40B4-BE49-F238E27FC236}">
                <a16:creationId xmlns:a16="http://schemas.microsoft.com/office/drawing/2014/main" id="{88BA7E98-6D48-4A24-894C-970802CFCBC4}"/>
              </a:ext>
            </a:extLst>
          </p:cNvPr>
          <p:cNvSpPr/>
          <p:nvPr/>
        </p:nvSpPr>
        <p:spPr>
          <a:xfrm>
            <a:off x="9346859" y="3322170"/>
            <a:ext cx="693414" cy="693414"/>
          </a:xfrm>
          <a:prstGeom prst="ellipse">
            <a:avLst/>
          </a:prstGeom>
          <a:solidFill>
            <a:srgbClr val="BDC2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Group 118">
            <a:extLst>
              <a:ext uri="{FF2B5EF4-FFF2-40B4-BE49-F238E27FC236}">
                <a16:creationId xmlns:a16="http://schemas.microsoft.com/office/drawing/2014/main" id="{9A164215-AA41-4B72-8EBD-CEF408C4000A}"/>
              </a:ext>
            </a:extLst>
          </p:cNvPr>
          <p:cNvGrpSpPr/>
          <p:nvPr/>
        </p:nvGrpSpPr>
        <p:grpSpPr>
          <a:xfrm>
            <a:off x="8751913" y="4527131"/>
            <a:ext cx="1883306" cy="1477328"/>
            <a:chOff x="611560" y="1877923"/>
            <a:chExt cx="1883306" cy="1477328"/>
          </a:xfrm>
        </p:grpSpPr>
        <p:sp>
          <p:nvSpPr>
            <p:cNvPr id="31" name="TextBox 29">
              <a:extLst>
                <a:ext uri="{FF2B5EF4-FFF2-40B4-BE49-F238E27FC236}">
                  <a16:creationId xmlns:a16="http://schemas.microsoft.com/office/drawing/2014/main" id="{597AF71E-A2C7-4E89-870C-40C7B8CA3F0B}"/>
                </a:ext>
              </a:extLst>
            </p:cNvPr>
            <p:cNvSpPr txBox="1"/>
            <p:nvPr/>
          </p:nvSpPr>
          <p:spPr>
            <a:xfrm>
              <a:off x="621347" y="2154922"/>
              <a:ext cx="1873519" cy="120032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a:t>
              </a:r>
            </a:p>
          </p:txBody>
        </p:sp>
        <p:sp>
          <p:nvSpPr>
            <p:cNvPr id="32" name="TextBox 30">
              <a:extLst>
                <a:ext uri="{FF2B5EF4-FFF2-40B4-BE49-F238E27FC236}">
                  <a16:creationId xmlns:a16="http://schemas.microsoft.com/office/drawing/2014/main" id="{1BD28BD2-4121-4A24-9E28-062CEE5D2053}"/>
                </a:ext>
              </a:extLst>
            </p:cNvPr>
            <p:cNvSpPr txBox="1"/>
            <p:nvPr/>
          </p:nvSpPr>
          <p:spPr>
            <a:xfrm>
              <a:off x="611560" y="1877923"/>
              <a:ext cx="1879089" cy="27699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Contents Graph </a:t>
              </a:r>
              <a:endParaRPr lang="ko-KR" altLang="en-US" sz="1200" dirty="0">
                <a:solidFill>
                  <a:schemeClr val="tx1">
                    <a:lumMod val="75000"/>
                    <a:lumOff val="25000"/>
                  </a:schemeClr>
                </a:solidFill>
                <a:cs typeface="Arial" pitchFamily="34" charset="0"/>
              </a:endParaRPr>
            </a:p>
          </p:txBody>
        </p:sp>
      </p:grpSp>
      <p:sp>
        <p:nvSpPr>
          <p:cNvPr id="33" name="Block Arc 160">
            <a:extLst>
              <a:ext uri="{FF2B5EF4-FFF2-40B4-BE49-F238E27FC236}">
                <a16:creationId xmlns:a16="http://schemas.microsoft.com/office/drawing/2014/main" id="{733BE095-C8C3-4FB5-97D2-4798F1434CAF}"/>
              </a:ext>
            </a:extLst>
          </p:cNvPr>
          <p:cNvSpPr/>
          <p:nvPr/>
        </p:nvSpPr>
        <p:spPr>
          <a:xfrm rot="10800000">
            <a:off x="8757166" y="2575192"/>
            <a:ext cx="1834703" cy="1834703"/>
          </a:xfrm>
          <a:prstGeom prst="blockArc">
            <a:avLst>
              <a:gd name="adj1" fmla="val 12399071"/>
              <a:gd name="adj2" fmla="val 20021087"/>
              <a:gd name="adj3" fmla="val 6481"/>
            </a:avLst>
          </a:prstGeom>
          <a:solidFill>
            <a:srgbClr val="BDC2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ounded Rectangle 5">
            <a:extLst>
              <a:ext uri="{FF2B5EF4-FFF2-40B4-BE49-F238E27FC236}">
                <a16:creationId xmlns:a16="http://schemas.microsoft.com/office/drawing/2014/main" id="{6E572173-E87E-4C9D-80FC-21EFE5D7EDA2}"/>
              </a:ext>
            </a:extLst>
          </p:cNvPr>
          <p:cNvSpPr/>
          <p:nvPr/>
        </p:nvSpPr>
        <p:spPr>
          <a:xfrm flipH="1">
            <a:off x="7996271" y="4211445"/>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5" name="Teardrop 1">
            <a:extLst>
              <a:ext uri="{FF2B5EF4-FFF2-40B4-BE49-F238E27FC236}">
                <a16:creationId xmlns:a16="http://schemas.microsoft.com/office/drawing/2014/main" id="{02ABC828-CCF5-49AD-8303-BAFD5E97737F}"/>
              </a:ext>
            </a:extLst>
          </p:cNvPr>
          <p:cNvSpPr/>
          <p:nvPr/>
        </p:nvSpPr>
        <p:spPr>
          <a:xfrm rot="18805991">
            <a:off x="9510028" y="3477122"/>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6" name="Rounded Rectangle 25">
            <a:extLst>
              <a:ext uri="{FF2B5EF4-FFF2-40B4-BE49-F238E27FC236}">
                <a16:creationId xmlns:a16="http://schemas.microsoft.com/office/drawing/2014/main" id="{DF9E6E80-4ACA-4EFE-9399-2BFC1F1A0ABB}"/>
              </a:ext>
            </a:extLst>
          </p:cNvPr>
          <p:cNvSpPr/>
          <p:nvPr/>
        </p:nvSpPr>
        <p:spPr>
          <a:xfrm>
            <a:off x="1782322" y="4199503"/>
            <a:ext cx="412168" cy="30205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Donut 39">
            <a:extLst>
              <a:ext uri="{FF2B5EF4-FFF2-40B4-BE49-F238E27FC236}">
                <a16:creationId xmlns:a16="http://schemas.microsoft.com/office/drawing/2014/main" id="{7FC2D67C-DAEA-4FF1-BB91-8AB088A766CC}"/>
              </a:ext>
            </a:extLst>
          </p:cNvPr>
          <p:cNvSpPr/>
          <p:nvPr/>
        </p:nvSpPr>
        <p:spPr>
          <a:xfrm>
            <a:off x="3302841" y="3467052"/>
            <a:ext cx="404132" cy="404132"/>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8" name="Rectangle 36">
            <a:extLst>
              <a:ext uri="{FF2B5EF4-FFF2-40B4-BE49-F238E27FC236}">
                <a16:creationId xmlns:a16="http://schemas.microsoft.com/office/drawing/2014/main" id="{38091599-8E83-437D-91EA-B39A1B1A91AF}"/>
              </a:ext>
            </a:extLst>
          </p:cNvPr>
          <p:cNvSpPr/>
          <p:nvPr/>
        </p:nvSpPr>
        <p:spPr>
          <a:xfrm>
            <a:off x="6437627" y="3500847"/>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Chord 15">
            <a:extLst>
              <a:ext uri="{FF2B5EF4-FFF2-40B4-BE49-F238E27FC236}">
                <a16:creationId xmlns:a16="http://schemas.microsoft.com/office/drawing/2014/main" id="{A861577A-1724-45E7-9E36-F5805AFB3FA1}"/>
              </a:ext>
            </a:extLst>
          </p:cNvPr>
          <p:cNvSpPr/>
          <p:nvPr/>
        </p:nvSpPr>
        <p:spPr>
          <a:xfrm>
            <a:off x="4968260" y="4102976"/>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28053483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4157006" y="514289"/>
            <a:ext cx="3877985" cy="646331"/>
          </a:xfrm>
          <a:prstGeom prst="rect">
            <a:avLst/>
          </a:prstGeom>
          <a:noFill/>
        </p:spPr>
        <p:txBody>
          <a:bodyPr wrap="none" rtlCol="0">
            <a:spAutoFit/>
          </a:bodyPr>
          <a:lstStyle/>
          <a:p>
            <a:pPr algn="ctr"/>
            <a:r>
              <a:rPr lang="zh-CN" altLang="en-US" sz="3600" b="1" dirty="0">
                <a:solidFill>
                  <a:srgbClr val="828979"/>
                </a:solidFill>
              </a:rPr>
              <a:t>此处输入标题文本</a:t>
            </a:r>
          </a:p>
        </p:txBody>
      </p:sp>
      <p:sp>
        <p:nvSpPr>
          <p:cNvPr id="3" name="矩形 2">
            <a:extLst>
              <a:ext uri="{FF2B5EF4-FFF2-40B4-BE49-F238E27FC236}">
                <a16:creationId xmlns:a16="http://schemas.microsoft.com/office/drawing/2014/main" id="{3E6DBF3D-825F-4B4B-B69E-1AB8FAEA9D38}"/>
              </a:ext>
            </a:extLst>
          </p:cNvPr>
          <p:cNvSpPr/>
          <p:nvPr/>
        </p:nvSpPr>
        <p:spPr>
          <a:xfrm>
            <a:off x="3695341" y="1018306"/>
            <a:ext cx="4801314" cy="307777"/>
          </a:xfrm>
          <a:prstGeom prst="rect">
            <a:avLst/>
          </a:prstGeom>
        </p:spPr>
        <p:txBody>
          <a:bodyPr wrap="square">
            <a:spAutoFit/>
          </a:bodyPr>
          <a:lstStyle/>
          <a:p>
            <a:pPr algn="dist"/>
            <a:r>
              <a:rPr lang="en-US" altLang="zh-CN" sz="1400" b="1" dirty="0">
                <a:solidFill>
                  <a:srgbClr val="BDC2BC"/>
                </a:solidFill>
                <a:latin typeface="Arial" panose="020B0604020202020204" pitchFamily="34" charset="0"/>
              </a:rPr>
              <a:t>Enter the title text here</a:t>
            </a:r>
            <a:endParaRPr lang="zh-CN" altLang="en-US" sz="1400" b="1" dirty="0">
              <a:solidFill>
                <a:srgbClr val="BDC2BC"/>
              </a:solidFill>
              <a:latin typeface="Arial" panose="020B0604020202020204" pitchFamily="34" charset="0"/>
            </a:endParaRPr>
          </a:p>
        </p:txBody>
      </p:sp>
      <p:sp>
        <p:nvSpPr>
          <p:cNvPr id="4" name="TextBox 17">
            <a:extLst>
              <a:ext uri="{FF2B5EF4-FFF2-40B4-BE49-F238E27FC236}">
                <a16:creationId xmlns:a16="http://schemas.microsoft.com/office/drawing/2014/main" id="{205B5CD9-208C-48FC-80B0-7A4F7AF30D33}"/>
              </a:ext>
            </a:extLst>
          </p:cNvPr>
          <p:cNvSpPr txBox="1"/>
          <p:nvPr/>
        </p:nvSpPr>
        <p:spPr>
          <a:xfrm>
            <a:off x="6143352" y="2961593"/>
            <a:ext cx="3861861" cy="1200329"/>
          </a:xfrm>
          <a:prstGeom prst="rect">
            <a:avLst/>
          </a:prstGeom>
          <a:noFill/>
        </p:spPr>
        <p:txBody>
          <a:bodyPr wrap="square" rtlCol="0">
            <a:spAutoFit/>
          </a:bodyPr>
          <a:lstStyle/>
          <a:p>
            <a:r>
              <a:rPr lang="en-US" altLang="ko-KR" sz="7200" b="1" dirty="0">
                <a:solidFill>
                  <a:srgbClr val="E0CCB4"/>
                </a:solidFill>
                <a:cs typeface="Arial" pitchFamily="34" charset="0"/>
              </a:rPr>
              <a:t>12.45%</a:t>
            </a:r>
            <a:endParaRPr lang="ko-KR" altLang="en-US" sz="7200" b="1" dirty="0">
              <a:solidFill>
                <a:srgbClr val="E0CCB4"/>
              </a:solidFill>
              <a:cs typeface="Arial" pitchFamily="34" charset="0"/>
            </a:endParaRPr>
          </a:p>
        </p:txBody>
      </p:sp>
      <p:grpSp>
        <p:nvGrpSpPr>
          <p:cNvPr id="5" name="Group 18">
            <a:extLst>
              <a:ext uri="{FF2B5EF4-FFF2-40B4-BE49-F238E27FC236}">
                <a16:creationId xmlns:a16="http://schemas.microsoft.com/office/drawing/2014/main" id="{E14713A4-2978-4E44-B0D3-5CA794C1B079}"/>
              </a:ext>
            </a:extLst>
          </p:cNvPr>
          <p:cNvGrpSpPr/>
          <p:nvPr/>
        </p:nvGrpSpPr>
        <p:grpSpPr>
          <a:xfrm>
            <a:off x="6002553" y="1560682"/>
            <a:ext cx="5332033" cy="1325077"/>
            <a:chOff x="4980628" y="1360115"/>
            <a:chExt cx="2236570" cy="1325077"/>
          </a:xfrm>
        </p:grpSpPr>
        <p:sp>
          <p:nvSpPr>
            <p:cNvPr id="6" name="TextBox 19">
              <a:extLst>
                <a:ext uri="{FF2B5EF4-FFF2-40B4-BE49-F238E27FC236}">
                  <a16:creationId xmlns:a16="http://schemas.microsoft.com/office/drawing/2014/main" id="{DA778A40-3E77-44BD-8C1A-3E2FD2901E49}"/>
                </a:ext>
              </a:extLst>
            </p:cNvPr>
            <p:cNvSpPr txBox="1"/>
            <p:nvPr/>
          </p:nvSpPr>
          <p:spPr>
            <a:xfrm>
              <a:off x="4980628" y="1669529"/>
              <a:ext cx="2236570"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a:t>
              </a:r>
              <a:r>
                <a:rPr lang="ko-KR" altLang="en-US" sz="1200"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I hope and I believe that this Template will your Time, Money and Reputation. Easy to change colors, photos and Text. </a:t>
              </a:r>
            </a:p>
          </p:txBody>
        </p:sp>
        <p:sp>
          <p:nvSpPr>
            <p:cNvPr id="7" name="TextBox 20">
              <a:extLst>
                <a:ext uri="{FF2B5EF4-FFF2-40B4-BE49-F238E27FC236}">
                  <a16:creationId xmlns:a16="http://schemas.microsoft.com/office/drawing/2014/main" id="{57FB1C12-1A1D-42E2-BDC3-33ED1EBCE6A9}"/>
                </a:ext>
              </a:extLst>
            </p:cNvPr>
            <p:cNvSpPr txBox="1"/>
            <p:nvPr/>
          </p:nvSpPr>
          <p:spPr>
            <a:xfrm>
              <a:off x="4980628" y="1360115"/>
              <a:ext cx="2236570" cy="307777"/>
            </a:xfrm>
            <a:prstGeom prst="rect">
              <a:avLst/>
            </a:prstGeom>
            <a:noFill/>
          </p:spPr>
          <p:txBody>
            <a:bodyPr wrap="square" rtlCol="0">
              <a:spAutoFit/>
            </a:bodyPr>
            <a:lstStyle/>
            <a:p>
              <a:r>
                <a:rPr lang="en-US" altLang="ko-KR" sz="1400" b="1" dirty="0">
                  <a:solidFill>
                    <a:srgbClr val="CAB8AC"/>
                  </a:solidFill>
                  <a:cs typeface="Arial" pitchFamily="34" charset="0"/>
                </a:rPr>
                <a:t>Simple PowerPoint</a:t>
              </a:r>
              <a:endParaRPr lang="ko-KR" altLang="en-US" sz="1400" b="1" dirty="0">
                <a:solidFill>
                  <a:srgbClr val="CAB8AC"/>
                </a:solidFill>
                <a:cs typeface="Arial" pitchFamily="34" charset="0"/>
              </a:endParaRPr>
            </a:p>
          </p:txBody>
        </p:sp>
      </p:grpSp>
      <p:sp>
        <p:nvSpPr>
          <p:cNvPr id="8" name="TextBox 21">
            <a:extLst>
              <a:ext uri="{FF2B5EF4-FFF2-40B4-BE49-F238E27FC236}">
                <a16:creationId xmlns:a16="http://schemas.microsoft.com/office/drawing/2014/main" id="{E10D7A6E-19CB-4E16-B44D-0B6F262DBFA9}"/>
              </a:ext>
            </a:extLst>
          </p:cNvPr>
          <p:cNvSpPr txBox="1"/>
          <p:nvPr/>
        </p:nvSpPr>
        <p:spPr>
          <a:xfrm>
            <a:off x="6116926" y="4311136"/>
            <a:ext cx="5191618" cy="461665"/>
          </a:xfrm>
          <a:prstGeom prst="rect">
            <a:avLst/>
          </a:prstGeom>
          <a:noFill/>
        </p:spPr>
        <p:txBody>
          <a:bodyPr wrap="square" rtlCol="0">
            <a:spAutoFit/>
          </a:bodyPr>
          <a:lstStyle/>
          <a:p>
            <a:r>
              <a:rPr lang="en-US" altLang="ko-KR" sz="1200" b="1" dirty="0">
                <a:solidFill>
                  <a:srgbClr val="828979"/>
                </a:solidFill>
                <a:cs typeface="Arial" pitchFamily="34" charset="0"/>
              </a:rPr>
              <a:t>Get a modern PowerPoint  Presentation that is beautifully designed. Easy to change colors, photos and Text. </a:t>
            </a:r>
            <a:endParaRPr lang="ko-KR" altLang="en-US" sz="1200" b="1" dirty="0">
              <a:solidFill>
                <a:srgbClr val="828979"/>
              </a:solidFill>
              <a:cs typeface="Arial" pitchFamily="34" charset="0"/>
            </a:endParaRPr>
          </a:p>
        </p:txBody>
      </p:sp>
      <p:sp>
        <p:nvSpPr>
          <p:cNvPr id="9" name="TextBox 22">
            <a:extLst>
              <a:ext uri="{FF2B5EF4-FFF2-40B4-BE49-F238E27FC236}">
                <a16:creationId xmlns:a16="http://schemas.microsoft.com/office/drawing/2014/main" id="{5502D244-4543-4EB8-819B-1BA79BD548BC}"/>
              </a:ext>
            </a:extLst>
          </p:cNvPr>
          <p:cNvSpPr txBox="1"/>
          <p:nvPr/>
        </p:nvSpPr>
        <p:spPr>
          <a:xfrm>
            <a:off x="6116926" y="4994140"/>
            <a:ext cx="2345719" cy="264688"/>
          </a:xfrm>
          <a:prstGeom prst="rect">
            <a:avLst/>
          </a:prstGeom>
          <a:noFill/>
        </p:spPr>
        <p:txBody>
          <a:bodyPr wrap="square" rtlCol="0">
            <a:spAutoFit/>
          </a:bodyPr>
          <a:lstStyle/>
          <a:p>
            <a:pPr>
              <a:lnSpc>
                <a:spcPct val="80000"/>
              </a:lnSpc>
            </a:pPr>
            <a:r>
              <a:rPr lang="en-US" altLang="ko-KR" sz="1400" dirty="0">
                <a:cs typeface="Arial" pitchFamily="34" charset="0"/>
              </a:rPr>
              <a:t>Presentation</a:t>
            </a:r>
          </a:p>
        </p:txBody>
      </p:sp>
      <p:sp>
        <p:nvSpPr>
          <p:cNvPr id="10" name="TextBox 23">
            <a:extLst>
              <a:ext uri="{FF2B5EF4-FFF2-40B4-BE49-F238E27FC236}">
                <a16:creationId xmlns:a16="http://schemas.microsoft.com/office/drawing/2014/main" id="{B179394F-B2FE-4B72-B339-2A0E85E7DCE8}"/>
              </a:ext>
            </a:extLst>
          </p:cNvPr>
          <p:cNvSpPr txBox="1"/>
          <p:nvPr/>
        </p:nvSpPr>
        <p:spPr>
          <a:xfrm>
            <a:off x="6116926" y="5957620"/>
            <a:ext cx="2345719" cy="264688"/>
          </a:xfrm>
          <a:prstGeom prst="rect">
            <a:avLst/>
          </a:prstGeom>
          <a:noFill/>
        </p:spPr>
        <p:txBody>
          <a:bodyPr wrap="square" rtlCol="0">
            <a:spAutoFit/>
          </a:bodyPr>
          <a:lstStyle/>
          <a:p>
            <a:pPr>
              <a:lnSpc>
                <a:spcPct val="80000"/>
              </a:lnSpc>
            </a:pPr>
            <a:r>
              <a:rPr lang="en-US" altLang="ko-KR" sz="1400" dirty="0">
                <a:cs typeface="Arial" pitchFamily="34" charset="0"/>
              </a:rPr>
              <a:t>Portfolio Presentation</a:t>
            </a:r>
          </a:p>
        </p:txBody>
      </p:sp>
      <p:sp>
        <p:nvSpPr>
          <p:cNvPr id="11" name="TextBox 24">
            <a:extLst>
              <a:ext uri="{FF2B5EF4-FFF2-40B4-BE49-F238E27FC236}">
                <a16:creationId xmlns:a16="http://schemas.microsoft.com/office/drawing/2014/main" id="{0D63E91D-F422-4E05-83DF-C94C54659B3E}"/>
              </a:ext>
            </a:extLst>
          </p:cNvPr>
          <p:cNvSpPr txBox="1"/>
          <p:nvPr/>
        </p:nvSpPr>
        <p:spPr>
          <a:xfrm>
            <a:off x="6116926" y="5636460"/>
            <a:ext cx="2345719" cy="264688"/>
          </a:xfrm>
          <a:prstGeom prst="rect">
            <a:avLst/>
          </a:prstGeom>
          <a:noFill/>
        </p:spPr>
        <p:txBody>
          <a:bodyPr wrap="square" rtlCol="0">
            <a:spAutoFit/>
          </a:bodyPr>
          <a:lstStyle/>
          <a:p>
            <a:pPr>
              <a:lnSpc>
                <a:spcPct val="80000"/>
              </a:lnSpc>
            </a:pPr>
            <a:r>
              <a:rPr lang="en-US" altLang="ko-KR" sz="1400" dirty="0">
                <a:cs typeface="Arial" pitchFamily="34" charset="0"/>
              </a:rPr>
              <a:t>Simple Portfolio</a:t>
            </a:r>
          </a:p>
        </p:txBody>
      </p:sp>
      <p:sp>
        <p:nvSpPr>
          <p:cNvPr id="12" name="TextBox 25">
            <a:extLst>
              <a:ext uri="{FF2B5EF4-FFF2-40B4-BE49-F238E27FC236}">
                <a16:creationId xmlns:a16="http://schemas.microsoft.com/office/drawing/2014/main" id="{0732AA9C-8D5F-4841-8A6D-46B9FE67BB88}"/>
              </a:ext>
            </a:extLst>
          </p:cNvPr>
          <p:cNvSpPr txBox="1"/>
          <p:nvPr/>
        </p:nvSpPr>
        <p:spPr>
          <a:xfrm>
            <a:off x="6116926" y="5315300"/>
            <a:ext cx="2345719" cy="264688"/>
          </a:xfrm>
          <a:prstGeom prst="rect">
            <a:avLst/>
          </a:prstGeom>
          <a:noFill/>
        </p:spPr>
        <p:txBody>
          <a:bodyPr wrap="square" rtlCol="0">
            <a:spAutoFit/>
          </a:bodyPr>
          <a:lstStyle/>
          <a:p>
            <a:pPr>
              <a:lnSpc>
                <a:spcPct val="80000"/>
              </a:lnSpc>
            </a:pPr>
            <a:r>
              <a:rPr lang="en-US" altLang="ko-KR" sz="1400" dirty="0">
                <a:cs typeface="Arial" pitchFamily="34" charset="0"/>
              </a:rPr>
              <a:t>Portfolio</a:t>
            </a:r>
          </a:p>
        </p:txBody>
      </p:sp>
      <p:sp>
        <p:nvSpPr>
          <p:cNvPr id="13" name="TextBox 26">
            <a:extLst>
              <a:ext uri="{FF2B5EF4-FFF2-40B4-BE49-F238E27FC236}">
                <a16:creationId xmlns:a16="http://schemas.microsoft.com/office/drawing/2014/main" id="{56E37F33-4870-4001-A3F0-BEAD439016E9}"/>
              </a:ext>
            </a:extLst>
          </p:cNvPr>
          <p:cNvSpPr txBox="1"/>
          <p:nvPr/>
        </p:nvSpPr>
        <p:spPr>
          <a:xfrm>
            <a:off x="9038033" y="4994140"/>
            <a:ext cx="2345719" cy="264688"/>
          </a:xfrm>
          <a:prstGeom prst="rect">
            <a:avLst/>
          </a:prstGeom>
          <a:noFill/>
        </p:spPr>
        <p:txBody>
          <a:bodyPr wrap="square" rtlCol="0">
            <a:spAutoFit/>
          </a:bodyPr>
          <a:lstStyle/>
          <a:p>
            <a:pPr>
              <a:lnSpc>
                <a:spcPct val="80000"/>
              </a:lnSpc>
            </a:pPr>
            <a:r>
              <a:rPr lang="en-US" altLang="ko-KR" sz="1400" dirty="0">
                <a:cs typeface="Arial" pitchFamily="34" charset="0"/>
              </a:rPr>
              <a:t>Simple Presentation</a:t>
            </a:r>
          </a:p>
        </p:txBody>
      </p:sp>
      <p:sp>
        <p:nvSpPr>
          <p:cNvPr id="14" name="TextBox 27">
            <a:extLst>
              <a:ext uri="{FF2B5EF4-FFF2-40B4-BE49-F238E27FC236}">
                <a16:creationId xmlns:a16="http://schemas.microsoft.com/office/drawing/2014/main" id="{F481DB7E-C149-4D3B-9AA9-F52350069933}"/>
              </a:ext>
            </a:extLst>
          </p:cNvPr>
          <p:cNvSpPr txBox="1"/>
          <p:nvPr/>
        </p:nvSpPr>
        <p:spPr>
          <a:xfrm>
            <a:off x="9038033" y="5957620"/>
            <a:ext cx="2345719" cy="264688"/>
          </a:xfrm>
          <a:prstGeom prst="rect">
            <a:avLst/>
          </a:prstGeom>
          <a:noFill/>
        </p:spPr>
        <p:txBody>
          <a:bodyPr wrap="square" rtlCol="0">
            <a:spAutoFit/>
          </a:bodyPr>
          <a:lstStyle/>
          <a:p>
            <a:pPr>
              <a:lnSpc>
                <a:spcPct val="80000"/>
              </a:lnSpc>
            </a:pPr>
            <a:r>
              <a:rPr lang="en-US" altLang="ko-KR" sz="1400" dirty="0">
                <a:cs typeface="Arial" pitchFamily="34" charset="0"/>
              </a:rPr>
              <a:t>Portfolio Presentation</a:t>
            </a:r>
          </a:p>
        </p:txBody>
      </p:sp>
      <p:sp>
        <p:nvSpPr>
          <p:cNvPr id="15" name="TextBox 28">
            <a:extLst>
              <a:ext uri="{FF2B5EF4-FFF2-40B4-BE49-F238E27FC236}">
                <a16:creationId xmlns:a16="http://schemas.microsoft.com/office/drawing/2014/main" id="{55A72F64-A842-4FC6-BEAD-40B2E75DD4BF}"/>
              </a:ext>
            </a:extLst>
          </p:cNvPr>
          <p:cNvSpPr txBox="1"/>
          <p:nvPr/>
        </p:nvSpPr>
        <p:spPr>
          <a:xfrm>
            <a:off x="9038033" y="5636460"/>
            <a:ext cx="2345719" cy="264688"/>
          </a:xfrm>
          <a:prstGeom prst="rect">
            <a:avLst/>
          </a:prstGeom>
          <a:noFill/>
        </p:spPr>
        <p:txBody>
          <a:bodyPr wrap="square" rtlCol="0">
            <a:spAutoFit/>
          </a:bodyPr>
          <a:lstStyle/>
          <a:p>
            <a:pPr>
              <a:lnSpc>
                <a:spcPct val="80000"/>
              </a:lnSpc>
            </a:pPr>
            <a:r>
              <a:rPr lang="en-US" altLang="ko-KR" sz="1400" dirty="0">
                <a:cs typeface="Arial" pitchFamily="34" charset="0"/>
              </a:rPr>
              <a:t>Presentation</a:t>
            </a:r>
          </a:p>
        </p:txBody>
      </p:sp>
      <p:sp>
        <p:nvSpPr>
          <p:cNvPr id="16" name="TextBox 29">
            <a:extLst>
              <a:ext uri="{FF2B5EF4-FFF2-40B4-BE49-F238E27FC236}">
                <a16:creationId xmlns:a16="http://schemas.microsoft.com/office/drawing/2014/main" id="{33BBC60D-64FC-4858-A023-25AFEE2F0CB3}"/>
              </a:ext>
            </a:extLst>
          </p:cNvPr>
          <p:cNvSpPr txBox="1"/>
          <p:nvPr/>
        </p:nvSpPr>
        <p:spPr>
          <a:xfrm>
            <a:off x="9038033" y="5315300"/>
            <a:ext cx="2345719" cy="264688"/>
          </a:xfrm>
          <a:prstGeom prst="rect">
            <a:avLst/>
          </a:prstGeom>
          <a:noFill/>
        </p:spPr>
        <p:txBody>
          <a:bodyPr wrap="square" rtlCol="0">
            <a:spAutoFit/>
          </a:bodyPr>
          <a:lstStyle/>
          <a:p>
            <a:pPr>
              <a:lnSpc>
                <a:spcPct val="80000"/>
              </a:lnSpc>
            </a:pPr>
            <a:r>
              <a:rPr lang="en-US" altLang="ko-KR" sz="1400" dirty="0">
                <a:solidFill>
                  <a:schemeClr val="tx1">
                    <a:lumMod val="75000"/>
                    <a:lumOff val="25000"/>
                  </a:schemeClr>
                </a:solidFill>
                <a:cs typeface="Arial" pitchFamily="34" charset="0"/>
              </a:rPr>
              <a:t>PowerPoint</a:t>
            </a:r>
            <a:endParaRPr lang="en-US" altLang="ko-KR" sz="1400" dirty="0">
              <a:cs typeface="Arial" pitchFamily="34" charset="0"/>
            </a:endParaRPr>
          </a:p>
        </p:txBody>
      </p:sp>
      <p:pic>
        <p:nvPicPr>
          <p:cNvPr id="18" name="图片 17">
            <a:extLst>
              <a:ext uri="{FF2B5EF4-FFF2-40B4-BE49-F238E27FC236}">
                <a16:creationId xmlns:a16="http://schemas.microsoft.com/office/drawing/2014/main" id="{EA432B15-FF9B-45DA-AAA1-101E46F65AD4}"/>
              </a:ext>
            </a:extLst>
          </p:cNvPr>
          <p:cNvPicPr>
            <a:picLocks noChangeAspect="1"/>
          </p:cNvPicPr>
          <p:nvPr/>
        </p:nvPicPr>
        <p:blipFill rotWithShape="1">
          <a:blip r:embed="rId2">
            <a:extLst>
              <a:ext uri="{28A0092B-C50C-407E-A947-70E740481C1C}">
                <a14:useLocalDpi xmlns:a14="http://schemas.microsoft.com/office/drawing/2010/main" val="0"/>
              </a:ext>
            </a:extLst>
          </a:blip>
          <a:srcRect r="36401"/>
          <a:stretch/>
        </p:blipFill>
        <p:spPr>
          <a:xfrm>
            <a:off x="1170198" y="1640148"/>
            <a:ext cx="4371340" cy="4582160"/>
          </a:xfrm>
          <a:prstGeom prst="rect">
            <a:avLst/>
          </a:prstGeom>
        </p:spPr>
      </p:pic>
    </p:spTree>
    <p:extLst>
      <p:ext uri="{BB962C8B-B14F-4D97-AF65-F5344CB8AC3E}">
        <p14:creationId xmlns:p14="http://schemas.microsoft.com/office/powerpoint/2010/main" val="39057841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4157006" y="514289"/>
            <a:ext cx="3877985" cy="646331"/>
          </a:xfrm>
          <a:prstGeom prst="rect">
            <a:avLst/>
          </a:prstGeom>
          <a:noFill/>
        </p:spPr>
        <p:txBody>
          <a:bodyPr wrap="none" rtlCol="0">
            <a:spAutoFit/>
          </a:bodyPr>
          <a:lstStyle/>
          <a:p>
            <a:pPr algn="ctr"/>
            <a:r>
              <a:rPr lang="zh-CN" altLang="en-US" sz="3600" b="1" dirty="0">
                <a:solidFill>
                  <a:srgbClr val="828979"/>
                </a:solidFill>
              </a:rPr>
              <a:t>此处输入标题文本</a:t>
            </a:r>
          </a:p>
        </p:txBody>
      </p:sp>
      <p:sp>
        <p:nvSpPr>
          <p:cNvPr id="3" name="矩形 2">
            <a:extLst>
              <a:ext uri="{FF2B5EF4-FFF2-40B4-BE49-F238E27FC236}">
                <a16:creationId xmlns:a16="http://schemas.microsoft.com/office/drawing/2014/main" id="{3E6DBF3D-825F-4B4B-B69E-1AB8FAEA9D38}"/>
              </a:ext>
            </a:extLst>
          </p:cNvPr>
          <p:cNvSpPr/>
          <p:nvPr/>
        </p:nvSpPr>
        <p:spPr>
          <a:xfrm>
            <a:off x="3695341" y="1018306"/>
            <a:ext cx="4801314" cy="307777"/>
          </a:xfrm>
          <a:prstGeom prst="rect">
            <a:avLst/>
          </a:prstGeom>
        </p:spPr>
        <p:txBody>
          <a:bodyPr wrap="square">
            <a:spAutoFit/>
          </a:bodyPr>
          <a:lstStyle/>
          <a:p>
            <a:pPr algn="dist"/>
            <a:r>
              <a:rPr lang="en-US" altLang="zh-CN" sz="1400" b="1" dirty="0">
                <a:solidFill>
                  <a:srgbClr val="BDC2BC"/>
                </a:solidFill>
                <a:latin typeface="Arial" panose="020B0604020202020204" pitchFamily="34" charset="0"/>
              </a:rPr>
              <a:t>Enter the title text here</a:t>
            </a:r>
            <a:endParaRPr lang="zh-CN" altLang="en-US" sz="1400" b="1" dirty="0">
              <a:solidFill>
                <a:srgbClr val="BDC2BC"/>
              </a:solidFill>
              <a:latin typeface="Arial" panose="020B0604020202020204" pitchFamily="34" charset="0"/>
            </a:endParaRPr>
          </a:p>
        </p:txBody>
      </p:sp>
      <p:sp>
        <p:nvSpPr>
          <p:cNvPr id="4" name="Rectangle 2">
            <a:extLst>
              <a:ext uri="{FF2B5EF4-FFF2-40B4-BE49-F238E27FC236}">
                <a16:creationId xmlns:a16="http://schemas.microsoft.com/office/drawing/2014/main" id="{0A3507EC-ECE0-4AFD-9B2E-C388D5AE625F}"/>
              </a:ext>
            </a:extLst>
          </p:cNvPr>
          <p:cNvSpPr/>
          <p:nvPr/>
        </p:nvSpPr>
        <p:spPr>
          <a:xfrm>
            <a:off x="1629178" y="2961513"/>
            <a:ext cx="398870" cy="1813260"/>
          </a:xfrm>
          <a:prstGeom prst="rect">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3">
            <a:extLst>
              <a:ext uri="{FF2B5EF4-FFF2-40B4-BE49-F238E27FC236}">
                <a16:creationId xmlns:a16="http://schemas.microsoft.com/office/drawing/2014/main" id="{0D948EE1-F831-47DC-8237-D9054AD32B75}"/>
              </a:ext>
            </a:extLst>
          </p:cNvPr>
          <p:cNvSpPr/>
          <p:nvPr/>
        </p:nvSpPr>
        <p:spPr>
          <a:xfrm>
            <a:off x="1287989" y="1874366"/>
            <a:ext cx="1093897" cy="1093897"/>
          </a:xfrm>
          <a:prstGeom prst="ellipse">
            <a:avLst/>
          </a:prstGeom>
          <a:solidFill>
            <a:schemeClr val="bg1"/>
          </a:solidFill>
          <a:ln w="127000">
            <a:solidFill>
              <a:srgbClr val="828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 name="Group 4">
            <a:extLst>
              <a:ext uri="{FF2B5EF4-FFF2-40B4-BE49-F238E27FC236}">
                <a16:creationId xmlns:a16="http://schemas.microsoft.com/office/drawing/2014/main" id="{78F7BACF-8CB4-4B26-8318-8DE78892A0F0}"/>
              </a:ext>
            </a:extLst>
          </p:cNvPr>
          <p:cNvGrpSpPr/>
          <p:nvPr/>
        </p:nvGrpSpPr>
        <p:grpSpPr>
          <a:xfrm flipH="1">
            <a:off x="1479678" y="3205862"/>
            <a:ext cx="3931226" cy="633640"/>
            <a:chOff x="1487532" y="2017033"/>
            <a:chExt cx="2952328" cy="376914"/>
          </a:xfrm>
          <a:solidFill>
            <a:srgbClr val="BDC2BC"/>
          </a:solidFill>
        </p:grpSpPr>
        <p:sp>
          <p:nvSpPr>
            <p:cNvPr id="7" name="Rectangle 9">
              <a:extLst>
                <a:ext uri="{FF2B5EF4-FFF2-40B4-BE49-F238E27FC236}">
                  <a16:creationId xmlns:a16="http://schemas.microsoft.com/office/drawing/2014/main" id="{92656C56-5006-4578-A492-060A8F090351}"/>
                </a:ext>
              </a:extLst>
            </p:cNvPr>
            <p:cNvSpPr/>
            <p:nvPr/>
          </p:nvSpPr>
          <p:spPr>
            <a:xfrm>
              <a:off x="4319543" y="2027138"/>
              <a:ext cx="115353" cy="36680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6">
              <a:extLst>
                <a:ext uri="{FF2B5EF4-FFF2-40B4-BE49-F238E27FC236}">
                  <a16:creationId xmlns:a16="http://schemas.microsoft.com/office/drawing/2014/main" id="{DE57A614-5E9D-47FB-93D1-84AFF865597F}"/>
                </a:ext>
              </a:extLst>
            </p:cNvPr>
            <p:cNvSpPr/>
            <p:nvPr/>
          </p:nvSpPr>
          <p:spPr>
            <a:xfrm flipH="1">
              <a:off x="1487532" y="2017033"/>
              <a:ext cx="2952328" cy="288033"/>
            </a:xfrm>
            <a:custGeom>
              <a:avLst/>
              <a:gdLst>
                <a:gd name="connsiteX0" fmla="*/ 0 w 5285462"/>
                <a:gd name="connsiteY0" fmla="*/ 0 h 576064"/>
                <a:gd name="connsiteX1" fmla="*/ 4724629 w 5285462"/>
                <a:gd name="connsiteY1" fmla="*/ 0 h 576064"/>
                <a:gd name="connsiteX2" fmla="*/ 5285462 w 5285462"/>
                <a:gd name="connsiteY2" fmla="*/ 576064 h 576064"/>
                <a:gd name="connsiteX3" fmla="*/ 0 w 5285462"/>
                <a:gd name="connsiteY3" fmla="*/ 576064 h 576064"/>
                <a:gd name="connsiteX4" fmla="*/ 0 w 5285462"/>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462" h="576064">
                  <a:moveTo>
                    <a:pt x="0" y="0"/>
                  </a:moveTo>
                  <a:lnTo>
                    <a:pt x="4724629" y="0"/>
                  </a:lnTo>
                  <a:lnTo>
                    <a:pt x="5285462" y="576064"/>
                  </a:lnTo>
                  <a:lnTo>
                    <a:pt x="0" y="57606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9" name="TextBox 7">
            <a:extLst>
              <a:ext uri="{FF2B5EF4-FFF2-40B4-BE49-F238E27FC236}">
                <a16:creationId xmlns:a16="http://schemas.microsoft.com/office/drawing/2014/main" id="{BE06A8A9-0988-42B5-BBBB-9A1D816EA5C9}"/>
              </a:ext>
            </a:extLst>
          </p:cNvPr>
          <p:cNvSpPr txBox="1"/>
          <p:nvPr/>
        </p:nvSpPr>
        <p:spPr>
          <a:xfrm>
            <a:off x="2164902" y="3284570"/>
            <a:ext cx="2496126" cy="307777"/>
          </a:xfrm>
          <a:prstGeom prst="rect">
            <a:avLst/>
          </a:prstGeom>
          <a:noFill/>
        </p:spPr>
        <p:txBody>
          <a:bodyPr wrap="square" rtlCol="0">
            <a:spAutoFit/>
          </a:bodyPr>
          <a:lstStyle/>
          <a:p>
            <a:r>
              <a:rPr lang="en-US" altLang="ko-KR" sz="1400" b="1" dirty="0">
                <a:solidFill>
                  <a:schemeClr val="bg1"/>
                </a:solidFill>
              </a:rPr>
              <a:t>2019  Your Text Here</a:t>
            </a:r>
            <a:endParaRPr lang="ko-KR" altLang="en-US" sz="1400" b="1" dirty="0">
              <a:solidFill>
                <a:schemeClr val="bg1"/>
              </a:solidFill>
            </a:endParaRPr>
          </a:p>
        </p:txBody>
      </p:sp>
      <p:grpSp>
        <p:nvGrpSpPr>
          <p:cNvPr id="10" name="Group 8">
            <a:extLst>
              <a:ext uri="{FF2B5EF4-FFF2-40B4-BE49-F238E27FC236}">
                <a16:creationId xmlns:a16="http://schemas.microsoft.com/office/drawing/2014/main" id="{333EAD13-F083-457A-8E2B-E8B3245E514C}"/>
              </a:ext>
            </a:extLst>
          </p:cNvPr>
          <p:cNvGrpSpPr/>
          <p:nvPr/>
        </p:nvGrpSpPr>
        <p:grpSpPr>
          <a:xfrm flipH="1">
            <a:off x="1479678" y="3875075"/>
            <a:ext cx="3931226" cy="633640"/>
            <a:chOff x="1487532" y="2017033"/>
            <a:chExt cx="2952328" cy="376914"/>
          </a:xfrm>
          <a:solidFill>
            <a:srgbClr val="BDC2BC"/>
          </a:solidFill>
        </p:grpSpPr>
        <p:sp>
          <p:nvSpPr>
            <p:cNvPr id="11" name="Rectangle 9">
              <a:extLst>
                <a:ext uri="{FF2B5EF4-FFF2-40B4-BE49-F238E27FC236}">
                  <a16:creationId xmlns:a16="http://schemas.microsoft.com/office/drawing/2014/main" id="{8B879715-9C49-483E-A177-7E13476AFB6F}"/>
                </a:ext>
              </a:extLst>
            </p:cNvPr>
            <p:cNvSpPr/>
            <p:nvPr/>
          </p:nvSpPr>
          <p:spPr>
            <a:xfrm>
              <a:off x="4319543" y="2027138"/>
              <a:ext cx="115353" cy="36680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ectangle 6">
              <a:extLst>
                <a:ext uri="{FF2B5EF4-FFF2-40B4-BE49-F238E27FC236}">
                  <a16:creationId xmlns:a16="http://schemas.microsoft.com/office/drawing/2014/main" id="{7363E22F-2579-4946-934C-038E54586986}"/>
                </a:ext>
              </a:extLst>
            </p:cNvPr>
            <p:cNvSpPr/>
            <p:nvPr/>
          </p:nvSpPr>
          <p:spPr>
            <a:xfrm flipH="1">
              <a:off x="1487532" y="2017033"/>
              <a:ext cx="2952328" cy="288033"/>
            </a:xfrm>
            <a:custGeom>
              <a:avLst/>
              <a:gdLst>
                <a:gd name="connsiteX0" fmla="*/ 0 w 5285462"/>
                <a:gd name="connsiteY0" fmla="*/ 0 h 576064"/>
                <a:gd name="connsiteX1" fmla="*/ 4724629 w 5285462"/>
                <a:gd name="connsiteY1" fmla="*/ 0 h 576064"/>
                <a:gd name="connsiteX2" fmla="*/ 5285462 w 5285462"/>
                <a:gd name="connsiteY2" fmla="*/ 576064 h 576064"/>
                <a:gd name="connsiteX3" fmla="*/ 0 w 5285462"/>
                <a:gd name="connsiteY3" fmla="*/ 576064 h 576064"/>
                <a:gd name="connsiteX4" fmla="*/ 0 w 5285462"/>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462" h="576064">
                  <a:moveTo>
                    <a:pt x="0" y="0"/>
                  </a:moveTo>
                  <a:lnTo>
                    <a:pt x="4724629" y="0"/>
                  </a:lnTo>
                  <a:lnTo>
                    <a:pt x="5285462" y="576064"/>
                  </a:lnTo>
                  <a:lnTo>
                    <a:pt x="0" y="57606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3" name="TextBox 11">
            <a:extLst>
              <a:ext uri="{FF2B5EF4-FFF2-40B4-BE49-F238E27FC236}">
                <a16:creationId xmlns:a16="http://schemas.microsoft.com/office/drawing/2014/main" id="{156835D3-B8AD-4E01-A5B3-1D823FAA4201}"/>
              </a:ext>
            </a:extLst>
          </p:cNvPr>
          <p:cNvSpPr txBox="1"/>
          <p:nvPr/>
        </p:nvSpPr>
        <p:spPr>
          <a:xfrm>
            <a:off x="2169322" y="3954974"/>
            <a:ext cx="2496126" cy="307777"/>
          </a:xfrm>
          <a:prstGeom prst="rect">
            <a:avLst/>
          </a:prstGeom>
          <a:noFill/>
        </p:spPr>
        <p:txBody>
          <a:bodyPr wrap="square" rtlCol="0">
            <a:spAutoFit/>
          </a:bodyPr>
          <a:lstStyle/>
          <a:p>
            <a:r>
              <a:rPr lang="en-US" altLang="ko-KR" sz="1400" b="1" dirty="0">
                <a:solidFill>
                  <a:schemeClr val="bg1"/>
                </a:solidFill>
              </a:rPr>
              <a:t>2020  Your Text Here</a:t>
            </a:r>
            <a:endParaRPr lang="ko-KR" altLang="en-US" sz="1400" b="1" dirty="0">
              <a:solidFill>
                <a:schemeClr val="bg1"/>
              </a:solidFill>
            </a:endParaRPr>
          </a:p>
        </p:txBody>
      </p:sp>
      <p:grpSp>
        <p:nvGrpSpPr>
          <p:cNvPr id="14" name="25">
            <a:extLst>
              <a:ext uri="{FF2B5EF4-FFF2-40B4-BE49-F238E27FC236}">
                <a16:creationId xmlns:a16="http://schemas.microsoft.com/office/drawing/2014/main" id="{A1B8A9A2-2402-453B-9A8A-496377CF1B2A}"/>
              </a:ext>
            </a:extLst>
          </p:cNvPr>
          <p:cNvGrpSpPr/>
          <p:nvPr/>
        </p:nvGrpSpPr>
        <p:grpSpPr>
          <a:xfrm>
            <a:off x="2691621" y="1881441"/>
            <a:ext cx="3349577" cy="1104171"/>
            <a:chOff x="2031191" y="1347842"/>
            <a:chExt cx="2555777" cy="1104171"/>
          </a:xfrm>
        </p:grpSpPr>
        <p:sp>
          <p:nvSpPr>
            <p:cNvPr id="15" name="TextBox 13">
              <a:extLst>
                <a:ext uri="{FF2B5EF4-FFF2-40B4-BE49-F238E27FC236}">
                  <a16:creationId xmlns:a16="http://schemas.microsoft.com/office/drawing/2014/main" id="{8B6F9BE0-EC73-448D-8626-9C68A40631AF}"/>
                </a:ext>
              </a:extLst>
            </p:cNvPr>
            <p:cNvSpPr txBox="1"/>
            <p:nvPr/>
          </p:nvSpPr>
          <p:spPr>
            <a:xfrm>
              <a:off x="2031191" y="1347842"/>
              <a:ext cx="2555777" cy="307777"/>
            </a:xfrm>
            <a:prstGeom prst="rect">
              <a:avLst/>
            </a:prstGeom>
            <a:noFill/>
          </p:spPr>
          <p:txBody>
            <a:bodyPr wrap="square" rtlCol="0" anchor="ctr">
              <a:spAutoFit/>
            </a:bodyPr>
            <a:lstStyle/>
            <a:p>
              <a:r>
                <a:rPr lang="en-US" altLang="ko-KR" sz="1400" b="1" dirty="0">
                  <a:solidFill>
                    <a:schemeClr val="tx1">
                      <a:lumMod val="75000"/>
                      <a:lumOff val="25000"/>
                    </a:schemeClr>
                  </a:solidFill>
                </a:rPr>
                <a:t>Content  Here</a:t>
              </a:r>
              <a:endParaRPr lang="ko-KR" altLang="en-US" sz="1400" b="1" dirty="0">
                <a:solidFill>
                  <a:schemeClr val="tx1">
                    <a:lumMod val="75000"/>
                    <a:lumOff val="25000"/>
                  </a:schemeClr>
                </a:solidFill>
              </a:endParaRPr>
            </a:p>
          </p:txBody>
        </p:sp>
        <p:sp>
          <p:nvSpPr>
            <p:cNvPr id="16" name="TextBox 14">
              <a:extLst>
                <a:ext uri="{FF2B5EF4-FFF2-40B4-BE49-F238E27FC236}">
                  <a16:creationId xmlns:a16="http://schemas.microsoft.com/office/drawing/2014/main" id="{DDAD1599-15E8-42C8-AB37-75CC1B8C3A9E}"/>
                </a:ext>
              </a:extLst>
            </p:cNvPr>
            <p:cNvSpPr txBox="1"/>
            <p:nvPr/>
          </p:nvSpPr>
          <p:spPr>
            <a:xfrm>
              <a:off x="2031192" y="1621016"/>
              <a:ext cx="2555775" cy="830997"/>
            </a:xfrm>
            <a:prstGeom prst="rect">
              <a:avLst/>
            </a:prstGeom>
            <a:noFill/>
          </p:spPr>
          <p:txBody>
            <a:bodyPr wrap="square" rtlCol="0">
              <a:spAutoFit/>
            </a:bodyPr>
            <a:lstStyle/>
            <a:p>
              <a:r>
                <a:rPr lang="en-US" altLang="ko-KR" sz="1200" dirty="0">
                  <a:solidFill>
                    <a:srgbClr val="262626"/>
                  </a:solidFill>
                </a:rPr>
                <a:t>Get a modern PowerPoint  Presentation that is beautifully designed. </a:t>
              </a: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grpSp>
      <p:sp>
        <p:nvSpPr>
          <p:cNvPr id="17" name="Rectangle 15">
            <a:extLst>
              <a:ext uri="{FF2B5EF4-FFF2-40B4-BE49-F238E27FC236}">
                <a16:creationId xmlns:a16="http://schemas.microsoft.com/office/drawing/2014/main" id="{CA5D9041-50E9-4C7B-A1CA-F58CC6550F26}"/>
              </a:ext>
            </a:extLst>
          </p:cNvPr>
          <p:cNvSpPr/>
          <p:nvPr/>
        </p:nvSpPr>
        <p:spPr>
          <a:xfrm>
            <a:off x="894946" y="5002098"/>
            <a:ext cx="10402112" cy="1122752"/>
          </a:xfrm>
          <a:prstGeom prst="rect">
            <a:avLst/>
          </a:prstGeom>
          <a:solidFill>
            <a:srgbClr val="EBE7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16">
            <a:extLst>
              <a:ext uri="{FF2B5EF4-FFF2-40B4-BE49-F238E27FC236}">
                <a16:creationId xmlns:a16="http://schemas.microsoft.com/office/drawing/2014/main" id="{02DB3B03-4BE8-4073-9130-4E6288F1ED59}"/>
              </a:ext>
            </a:extLst>
          </p:cNvPr>
          <p:cNvSpPr/>
          <p:nvPr/>
        </p:nvSpPr>
        <p:spPr>
          <a:xfrm>
            <a:off x="6854326" y="2961513"/>
            <a:ext cx="398870" cy="1813260"/>
          </a:xfrm>
          <a:prstGeom prst="rect">
            <a:avLst/>
          </a:prstGeom>
          <a:solidFill>
            <a:srgbClr val="CAB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7">
            <a:extLst>
              <a:ext uri="{FF2B5EF4-FFF2-40B4-BE49-F238E27FC236}">
                <a16:creationId xmlns:a16="http://schemas.microsoft.com/office/drawing/2014/main" id="{5C934F29-C940-42D9-8048-5A42D851AC76}"/>
              </a:ext>
            </a:extLst>
          </p:cNvPr>
          <p:cNvSpPr/>
          <p:nvPr/>
        </p:nvSpPr>
        <p:spPr>
          <a:xfrm>
            <a:off x="6513137" y="1874366"/>
            <a:ext cx="1093897" cy="1093897"/>
          </a:xfrm>
          <a:prstGeom prst="ellipse">
            <a:avLst/>
          </a:prstGeom>
          <a:solidFill>
            <a:schemeClr val="bg1"/>
          </a:solidFill>
          <a:ln w="127000">
            <a:solidFill>
              <a:srgbClr val="CAB8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0" name="Group 18">
            <a:extLst>
              <a:ext uri="{FF2B5EF4-FFF2-40B4-BE49-F238E27FC236}">
                <a16:creationId xmlns:a16="http://schemas.microsoft.com/office/drawing/2014/main" id="{F8378A75-BB89-4B67-8627-676BE2CD9862}"/>
              </a:ext>
            </a:extLst>
          </p:cNvPr>
          <p:cNvGrpSpPr/>
          <p:nvPr/>
        </p:nvGrpSpPr>
        <p:grpSpPr>
          <a:xfrm flipH="1">
            <a:off x="6704826" y="3205862"/>
            <a:ext cx="3931226" cy="633640"/>
            <a:chOff x="1487532" y="2017033"/>
            <a:chExt cx="2952328" cy="376914"/>
          </a:xfrm>
          <a:solidFill>
            <a:srgbClr val="E0CCB4"/>
          </a:solidFill>
        </p:grpSpPr>
        <p:sp>
          <p:nvSpPr>
            <p:cNvPr id="21" name="Rectangle 9">
              <a:extLst>
                <a:ext uri="{FF2B5EF4-FFF2-40B4-BE49-F238E27FC236}">
                  <a16:creationId xmlns:a16="http://schemas.microsoft.com/office/drawing/2014/main" id="{3D714A84-E5E5-436D-BF7E-E6A391D34902}"/>
                </a:ext>
              </a:extLst>
            </p:cNvPr>
            <p:cNvSpPr/>
            <p:nvPr/>
          </p:nvSpPr>
          <p:spPr>
            <a:xfrm>
              <a:off x="4319543" y="2027138"/>
              <a:ext cx="115353" cy="36680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solidFill>
              <a:srgbClr val="CAB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2" name="Rectangle 6">
              <a:extLst>
                <a:ext uri="{FF2B5EF4-FFF2-40B4-BE49-F238E27FC236}">
                  <a16:creationId xmlns:a16="http://schemas.microsoft.com/office/drawing/2014/main" id="{0C5390D0-C6B8-4354-9CE7-DE51B6CD85B1}"/>
                </a:ext>
              </a:extLst>
            </p:cNvPr>
            <p:cNvSpPr/>
            <p:nvPr/>
          </p:nvSpPr>
          <p:spPr>
            <a:xfrm flipH="1">
              <a:off x="1487532" y="2017033"/>
              <a:ext cx="2952328" cy="288033"/>
            </a:xfrm>
            <a:custGeom>
              <a:avLst/>
              <a:gdLst>
                <a:gd name="connsiteX0" fmla="*/ 0 w 5285462"/>
                <a:gd name="connsiteY0" fmla="*/ 0 h 576064"/>
                <a:gd name="connsiteX1" fmla="*/ 4724629 w 5285462"/>
                <a:gd name="connsiteY1" fmla="*/ 0 h 576064"/>
                <a:gd name="connsiteX2" fmla="*/ 5285462 w 5285462"/>
                <a:gd name="connsiteY2" fmla="*/ 576064 h 576064"/>
                <a:gd name="connsiteX3" fmla="*/ 0 w 5285462"/>
                <a:gd name="connsiteY3" fmla="*/ 576064 h 576064"/>
                <a:gd name="connsiteX4" fmla="*/ 0 w 5285462"/>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462" h="576064">
                  <a:moveTo>
                    <a:pt x="0" y="0"/>
                  </a:moveTo>
                  <a:lnTo>
                    <a:pt x="4724629" y="0"/>
                  </a:lnTo>
                  <a:lnTo>
                    <a:pt x="5285462" y="576064"/>
                  </a:lnTo>
                  <a:lnTo>
                    <a:pt x="0" y="57606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3" name="TextBox 21">
            <a:extLst>
              <a:ext uri="{FF2B5EF4-FFF2-40B4-BE49-F238E27FC236}">
                <a16:creationId xmlns:a16="http://schemas.microsoft.com/office/drawing/2014/main" id="{4E85DD15-387A-426D-9BE4-A275A7423240}"/>
              </a:ext>
            </a:extLst>
          </p:cNvPr>
          <p:cNvSpPr txBox="1"/>
          <p:nvPr/>
        </p:nvSpPr>
        <p:spPr>
          <a:xfrm>
            <a:off x="7390050" y="3284570"/>
            <a:ext cx="2496126" cy="307777"/>
          </a:xfrm>
          <a:prstGeom prst="rect">
            <a:avLst/>
          </a:prstGeom>
          <a:noFill/>
        </p:spPr>
        <p:txBody>
          <a:bodyPr wrap="square" rtlCol="0">
            <a:spAutoFit/>
          </a:bodyPr>
          <a:lstStyle/>
          <a:p>
            <a:r>
              <a:rPr lang="en-US" altLang="ko-KR" sz="1400" b="1" dirty="0">
                <a:solidFill>
                  <a:schemeClr val="bg1"/>
                </a:solidFill>
              </a:rPr>
              <a:t>2019  Your Text Here</a:t>
            </a:r>
            <a:endParaRPr lang="ko-KR" altLang="en-US" sz="1400" b="1" dirty="0">
              <a:solidFill>
                <a:schemeClr val="bg1"/>
              </a:solidFill>
            </a:endParaRPr>
          </a:p>
        </p:txBody>
      </p:sp>
      <p:grpSp>
        <p:nvGrpSpPr>
          <p:cNvPr id="24" name="Group 22">
            <a:extLst>
              <a:ext uri="{FF2B5EF4-FFF2-40B4-BE49-F238E27FC236}">
                <a16:creationId xmlns:a16="http://schemas.microsoft.com/office/drawing/2014/main" id="{3D437ADA-60A6-4818-950D-18FCEDFD84B0}"/>
              </a:ext>
            </a:extLst>
          </p:cNvPr>
          <p:cNvGrpSpPr/>
          <p:nvPr/>
        </p:nvGrpSpPr>
        <p:grpSpPr>
          <a:xfrm flipH="1">
            <a:off x="6704826" y="3875075"/>
            <a:ext cx="3931226" cy="633640"/>
            <a:chOff x="1487532" y="2017033"/>
            <a:chExt cx="2952328" cy="376914"/>
          </a:xfrm>
          <a:solidFill>
            <a:srgbClr val="E0CCB4"/>
          </a:solidFill>
        </p:grpSpPr>
        <p:sp>
          <p:nvSpPr>
            <p:cNvPr id="25" name="Rectangle 9">
              <a:extLst>
                <a:ext uri="{FF2B5EF4-FFF2-40B4-BE49-F238E27FC236}">
                  <a16:creationId xmlns:a16="http://schemas.microsoft.com/office/drawing/2014/main" id="{F43099A1-613B-47C2-918F-7068A62E9AA9}"/>
                </a:ext>
              </a:extLst>
            </p:cNvPr>
            <p:cNvSpPr/>
            <p:nvPr/>
          </p:nvSpPr>
          <p:spPr>
            <a:xfrm>
              <a:off x="4319543" y="2027138"/>
              <a:ext cx="115353" cy="36680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solidFill>
              <a:srgbClr val="CAB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ectangle 6">
              <a:extLst>
                <a:ext uri="{FF2B5EF4-FFF2-40B4-BE49-F238E27FC236}">
                  <a16:creationId xmlns:a16="http://schemas.microsoft.com/office/drawing/2014/main" id="{1A1A7452-9F67-499E-8449-C7834D7F9465}"/>
                </a:ext>
              </a:extLst>
            </p:cNvPr>
            <p:cNvSpPr/>
            <p:nvPr/>
          </p:nvSpPr>
          <p:spPr>
            <a:xfrm flipH="1">
              <a:off x="1487532" y="2017033"/>
              <a:ext cx="2952328" cy="288033"/>
            </a:xfrm>
            <a:custGeom>
              <a:avLst/>
              <a:gdLst>
                <a:gd name="connsiteX0" fmla="*/ 0 w 5285462"/>
                <a:gd name="connsiteY0" fmla="*/ 0 h 576064"/>
                <a:gd name="connsiteX1" fmla="*/ 4724629 w 5285462"/>
                <a:gd name="connsiteY1" fmla="*/ 0 h 576064"/>
                <a:gd name="connsiteX2" fmla="*/ 5285462 w 5285462"/>
                <a:gd name="connsiteY2" fmla="*/ 576064 h 576064"/>
                <a:gd name="connsiteX3" fmla="*/ 0 w 5285462"/>
                <a:gd name="connsiteY3" fmla="*/ 576064 h 576064"/>
                <a:gd name="connsiteX4" fmla="*/ 0 w 5285462"/>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462" h="576064">
                  <a:moveTo>
                    <a:pt x="0" y="0"/>
                  </a:moveTo>
                  <a:lnTo>
                    <a:pt x="4724629" y="0"/>
                  </a:lnTo>
                  <a:lnTo>
                    <a:pt x="5285462" y="576064"/>
                  </a:lnTo>
                  <a:lnTo>
                    <a:pt x="0" y="57606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27" name="TextBox 25">
            <a:extLst>
              <a:ext uri="{FF2B5EF4-FFF2-40B4-BE49-F238E27FC236}">
                <a16:creationId xmlns:a16="http://schemas.microsoft.com/office/drawing/2014/main" id="{E5D6E9BC-A297-4A65-A539-2E1BF48B4155}"/>
              </a:ext>
            </a:extLst>
          </p:cNvPr>
          <p:cNvSpPr txBox="1"/>
          <p:nvPr/>
        </p:nvSpPr>
        <p:spPr>
          <a:xfrm>
            <a:off x="7394470" y="3954974"/>
            <a:ext cx="2496126" cy="307777"/>
          </a:xfrm>
          <a:prstGeom prst="rect">
            <a:avLst/>
          </a:prstGeom>
          <a:noFill/>
        </p:spPr>
        <p:txBody>
          <a:bodyPr wrap="square" rtlCol="0">
            <a:spAutoFit/>
          </a:bodyPr>
          <a:lstStyle/>
          <a:p>
            <a:r>
              <a:rPr lang="en-US" altLang="ko-KR" sz="1400" b="1" dirty="0">
                <a:solidFill>
                  <a:schemeClr val="bg1"/>
                </a:solidFill>
              </a:rPr>
              <a:t>2020  Your Text Here</a:t>
            </a:r>
            <a:endParaRPr lang="ko-KR" altLang="en-US" sz="1400" b="1" dirty="0">
              <a:solidFill>
                <a:schemeClr val="bg1"/>
              </a:solidFill>
            </a:endParaRPr>
          </a:p>
        </p:txBody>
      </p:sp>
      <p:grpSp>
        <p:nvGrpSpPr>
          <p:cNvPr id="28" name="Group 26">
            <a:extLst>
              <a:ext uri="{FF2B5EF4-FFF2-40B4-BE49-F238E27FC236}">
                <a16:creationId xmlns:a16="http://schemas.microsoft.com/office/drawing/2014/main" id="{653761AC-4005-49E5-BECB-480AC66397DC}"/>
              </a:ext>
            </a:extLst>
          </p:cNvPr>
          <p:cNvGrpSpPr/>
          <p:nvPr/>
        </p:nvGrpSpPr>
        <p:grpSpPr>
          <a:xfrm>
            <a:off x="1512992" y="5175414"/>
            <a:ext cx="301202" cy="301202"/>
            <a:chOff x="4972700" y="3925047"/>
            <a:chExt cx="391388" cy="391388"/>
          </a:xfrm>
        </p:grpSpPr>
        <p:sp>
          <p:nvSpPr>
            <p:cNvPr id="29" name="Oval 27">
              <a:extLst>
                <a:ext uri="{FF2B5EF4-FFF2-40B4-BE49-F238E27FC236}">
                  <a16:creationId xmlns:a16="http://schemas.microsoft.com/office/drawing/2014/main" id="{D170E0F0-FC41-447D-8ED6-25242BDABF51}"/>
                </a:ext>
              </a:extLst>
            </p:cNvPr>
            <p:cNvSpPr/>
            <p:nvPr/>
          </p:nvSpPr>
          <p:spPr>
            <a:xfrm>
              <a:off x="4972700" y="3925047"/>
              <a:ext cx="391388" cy="391388"/>
            </a:xfrm>
            <a:prstGeom prst="ellipse">
              <a:avLst/>
            </a:prstGeom>
            <a:solidFill>
              <a:srgbClr val="CAB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0" name="Chevron 29">
              <a:extLst>
                <a:ext uri="{FF2B5EF4-FFF2-40B4-BE49-F238E27FC236}">
                  <a16:creationId xmlns:a16="http://schemas.microsoft.com/office/drawing/2014/main" id="{F17461EA-AC69-4F7E-947C-55579D815D44}"/>
                </a:ext>
              </a:extLst>
            </p:cNvPr>
            <p:cNvSpPr/>
            <p:nvPr/>
          </p:nvSpPr>
          <p:spPr>
            <a:xfrm>
              <a:off x="5096925" y="4011172"/>
              <a:ext cx="157394" cy="215077"/>
            </a:xfrm>
            <a:prstGeom prst="chevron">
              <a:avLst>
                <a:gd name="adj" fmla="val 59907"/>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31" name="32">
            <a:extLst>
              <a:ext uri="{FF2B5EF4-FFF2-40B4-BE49-F238E27FC236}">
                <a16:creationId xmlns:a16="http://schemas.microsoft.com/office/drawing/2014/main" id="{9B554ED1-EB6D-4292-9EF2-11C2C873C70E}"/>
              </a:ext>
            </a:extLst>
          </p:cNvPr>
          <p:cNvGrpSpPr/>
          <p:nvPr/>
        </p:nvGrpSpPr>
        <p:grpSpPr>
          <a:xfrm>
            <a:off x="1873030" y="5146843"/>
            <a:ext cx="9070587" cy="824998"/>
            <a:chOff x="971599" y="4571604"/>
            <a:chExt cx="7694910" cy="824998"/>
          </a:xfrm>
        </p:grpSpPr>
        <p:sp>
          <p:nvSpPr>
            <p:cNvPr id="32" name="TextBox 30">
              <a:extLst>
                <a:ext uri="{FF2B5EF4-FFF2-40B4-BE49-F238E27FC236}">
                  <a16:creationId xmlns:a16="http://schemas.microsoft.com/office/drawing/2014/main" id="{26D38527-1E3A-4F87-875B-1C3795095CAE}"/>
                </a:ext>
              </a:extLst>
            </p:cNvPr>
            <p:cNvSpPr txBox="1"/>
            <p:nvPr/>
          </p:nvSpPr>
          <p:spPr>
            <a:xfrm>
              <a:off x="971600" y="4571604"/>
              <a:ext cx="7694909" cy="338554"/>
            </a:xfrm>
            <a:prstGeom prst="rect">
              <a:avLst/>
            </a:prstGeom>
            <a:noFill/>
          </p:spPr>
          <p:txBody>
            <a:bodyPr wrap="square" rtlCol="0" anchor="ctr">
              <a:spAutoFit/>
            </a:bodyPr>
            <a:lstStyle/>
            <a:p>
              <a:r>
                <a:rPr lang="en-US" altLang="ko-KR" sz="1600" b="1" dirty="0">
                  <a:solidFill>
                    <a:schemeClr val="tx1">
                      <a:lumMod val="75000"/>
                      <a:lumOff val="25000"/>
                    </a:schemeClr>
                  </a:solidFill>
                </a:rPr>
                <a:t>Contents Here</a:t>
              </a:r>
              <a:endParaRPr lang="ko-KR" altLang="en-US" sz="1600" b="1" dirty="0">
                <a:solidFill>
                  <a:schemeClr val="tx1">
                    <a:lumMod val="75000"/>
                    <a:lumOff val="25000"/>
                  </a:schemeClr>
                </a:solidFill>
              </a:endParaRPr>
            </a:p>
          </p:txBody>
        </p:sp>
        <p:sp>
          <p:nvSpPr>
            <p:cNvPr id="33" name="TextBox 31">
              <a:extLst>
                <a:ext uri="{FF2B5EF4-FFF2-40B4-BE49-F238E27FC236}">
                  <a16:creationId xmlns:a16="http://schemas.microsoft.com/office/drawing/2014/main" id="{A6075AE9-8AEB-4F0E-AB0D-F0BB0BB4B0A3}"/>
                </a:ext>
              </a:extLst>
            </p:cNvPr>
            <p:cNvSpPr txBox="1"/>
            <p:nvPr/>
          </p:nvSpPr>
          <p:spPr>
            <a:xfrm>
              <a:off x="971599" y="4934937"/>
              <a:ext cx="7694909" cy="461665"/>
            </a:xfrm>
            <a:prstGeom prst="rect">
              <a:avLst/>
            </a:prstGeom>
            <a:noFill/>
          </p:spPr>
          <p:txBody>
            <a:bodyPr wrap="square" rtlCol="0">
              <a:spAutoFit/>
            </a:bodyPr>
            <a:lstStyle/>
            <a:p>
              <a:r>
                <a:rPr lang="en-US" altLang="ko-KR" sz="1200" dirty="0">
                  <a:solidFill>
                    <a:srgbClr val="262626"/>
                  </a:solidFill>
                </a:rPr>
                <a:t>Get a modern PowerPoint  Presentation that is beautifully designed. I hope and I believe that this Template will your Time, Money and Reputation. </a:t>
              </a: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grpSp>
      <p:grpSp>
        <p:nvGrpSpPr>
          <p:cNvPr id="34" name="26">
            <a:extLst>
              <a:ext uri="{FF2B5EF4-FFF2-40B4-BE49-F238E27FC236}">
                <a16:creationId xmlns:a16="http://schemas.microsoft.com/office/drawing/2014/main" id="{ECB4358C-27BD-4A0B-AF52-4CDAD49DEC26}"/>
              </a:ext>
            </a:extLst>
          </p:cNvPr>
          <p:cNvGrpSpPr/>
          <p:nvPr/>
        </p:nvGrpSpPr>
        <p:grpSpPr>
          <a:xfrm>
            <a:off x="7947482" y="1874367"/>
            <a:ext cx="3349577" cy="1104171"/>
            <a:chOff x="6382384" y="1340768"/>
            <a:chExt cx="2555777" cy="1104171"/>
          </a:xfrm>
        </p:grpSpPr>
        <p:sp>
          <p:nvSpPr>
            <p:cNvPr id="35" name="TextBox 33">
              <a:extLst>
                <a:ext uri="{FF2B5EF4-FFF2-40B4-BE49-F238E27FC236}">
                  <a16:creationId xmlns:a16="http://schemas.microsoft.com/office/drawing/2014/main" id="{54060F51-5BB6-4890-A833-315AED6F73E5}"/>
                </a:ext>
              </a:extLst>
            </p:cNvPr>
            <p:cNvSpPr txBox="1"/>
            <p:nvPr/>
          </p:nvSpPr>
          <p:spPr>
            <a:xfrm>
              <a:off x="6382384" y="1340768"/>
              <a:ext cx="2555777" cy="307777"/>
            </a:xfrm>
            <a:prstGeom prst="rect">
              <a:avLst/>
            </a:prstGeom>
            <a:noFill/>
          </p:spPr>
          <p:txBody>
            <a:bodyPr wrap="square" rtlCol="0" anchor="ctr">
              <a:spAutoFit/>
            </a:bodyPr>
            <a:lstStyle/>
            <a:p>
              <a:r>
                <a:rPr lang="en-US" altLang="ko-KR" sz="1400" b="1" dirty="0">
                  <a:solidFill>
                    <a:schemeClr val="tx1">
                      <a:lumMod val="75000"/>
                      <a:lumOff val="25000"/>
                    </a:schemeClr>
                  </a:solidFill>
                </a:rPr>
                <a:t>Content  Here</a:t>
              </a:r>
              <a:endParaRPr lang="ko-KR" altLang="en-US" sz="1400" b="1" dirty="0">
                <a:solidFill>
                  <a:schemeClr val="tx1">
                    <a:lumMod val="75000"/>
                    <a:lumOff val="25000"/>
                  </a:schemeClr>
                </a:solidFill>
              </a:endParaRPr>
            </a:p>
          </p:txBody>
        </p:sp>
        <p:sp>
          <p:nvSpPr>
            <p:cNvPr id="36" name="TextBox 34">
              <a:extLst>
                <a:ext uri="{FF2B5EF4-FFF2-40B4-BE49-F238E27FC236}">
                  <a16:creationId xmlns:a16="http://schemas.microsoft.com/office/drawing/2014/main" id="{14E7DC4F-D510-49C1-8CD5-59E7FBAA1FF8}"/>
                </a:ext>
              </a:extLst>
            </p:cNvPr>
            <p:cNvSpPr txBox="1"/>
            <p:nvPr/>
          </p:nvSpPr>
          <p:spPr>
            <a:xfrm>
              <a:off x="6382385" y="1613942"/>
              <a:ext cx="2555775" cy="830997"/>
            </a:xfrm>
            <a:prstGeom prst="rect">
              <a:avLst/>
            </a:prstGeom>
            <a:noFill/>
          </p:spPr>
          <p:txBody>
            <a:bodyPr wrap="square" rtlCol="0">
              <a:spAutoFit/>
            </a:bodyPr>
            <a:lstStyle/>
            <a:p>
              <a:r>
                <a:rPr lang="en-US" altLang="ko-KR" sz="1200" dirty="0">
                  <a:solidFill>
                    <a:srgbClr val="262626"/>
                  </a:solidFill>
                </a:rPr>
                <a:t>Get a modern PowerPoint  Presentation that is beautifully designed. </a:t>
              </a: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grpSp>
      <p:sp>
        <p:nvSpPr>
          <p:cNvPr id="37" name="Rectangle 16">
            <a:extLst>
              <a:ext uri="{FF2B5EF4-FFF2-40B4-BE49-F238E27FC236}">
                <a16:creationId xmlns:a16="http://schemas.microsoft.com/office/drawing/2014/main" id="{A1C5CF64-22B8-4927-982D-5ADF4245A5BD}"/>
              </a:ext>
            </a:extLst>
          </p:cNvPr>
          <p:cNvSpPr/>
          <p:nvPr/>
        </p:nvSpPr>
        <p:spPr>
          <a:xfrm rot="2700000">
            <a:off x="1684329" y="2149966"/>
            <a:ext cx="313883" cy="56273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Teardrop 1">
            <a:extLst>
              <a:ext uri="{FF2B5EF4-FFF2-40B4-BE49-F238E27FC236}">
                <a16:creationId xmlns:a16="http://schemas.microsoft.com/office/drawing/2014/main" id="{F47D407C-21AE-4A49-B5C3-86C66A7CD51C}"/>
              </a:ext>
            </a:extLst>
          </p:cNvPr>
          <p:cNvSpPr/>
          <p:nvPr/>
        </p:nvSpPr>
        <p:spPr>
          <a:xfrm rot="18805991">
            <a:off x="6825808" y="2186492"/>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rgbClr val="CAB8A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28867470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4157006" y="514289"/>
            <a:ext cx="3877985" cy="646331"/>
          </a:xfrm>
          <a:prstGeom prst="rect">
            <a:avLst/>
          </a:prstGeom>
          <a:noFill/>
        </p:spPr>
        <p:txBody>
          <a:bodyPr wrap="none" rtlCol="0">
            <a:spAutoFit/>
          </a:bodyPr>
          <a:lstStyle/>
          <a:p>
            <a:pPr algn="ctr"/>
            <a:r>
              <a:rPr lang="zh-CN" altLang="en-US" sz="3600" b="1" dirty="0">
                <a:solidFill>
                  <a:srgbClr val="828979"/>
                </a:solidFill>
              </a:rPr>
              <a:t>此处输入标题文本</a:t>
            </a:r>
          </a:p>
        </p:txBody>
      </p:sp>
      <p:sp>
        <p:nvSpPr>
          <p:cNvPr id="3" name="矩形 2">
            <a:extLst>
              <a:ext uri="{FF2B5EF4-FFF2-40B4-BE49-F238E27FC236}">
                <a16:creationId xmlns:a16="http://schemas.microsoft.com/office/drawing/2014/main" id="{3E6DBF3D-825F-4B4B-B69E-1AB8FAEA9D38}"/>
              </a:ext>
            </a:extLst>
          </p:cNvPr>
          <p:cNvSpPr/>
          <p:nvPr/>
        </p:nvSpPr>
        <p:spPr>
          <a:xfrm>
            <a:off x="3695341" y="1018306"/>
            <a:ext cx="4801314" cy="307777"/>
          </a:xfrm>
          <a:prstGeom prst="rect">
            <a:avLst/>
          </a:prstGeom>
        </p:spPr>
        <p:txBody>
          <a:bodyPr wrap="square">
            <a:spAutoFit/>
          </a:bodyPr>
          <a:lstStyle/>
          <a:p>
            <a:pPr algn="dist"/>
            <a:r>
              <a:rPr lang="en-US" altLang="zh-CN" sz="1400" b="1" dirty="0">
                <a:solidFill>
                  <a:srgbClr val="BDC2BC"/>
                </a:solidFill>
                <a:latin typeface="Arial" panose="020B0604020202020204" pitchFamily="34" charset="0"/>
              </a:rPr>
              <a:t>Enter the title text here</a:t>
            </a:r>
            <a:endParaRPr lang="zh-CN" altLang="en-US" sz="1400" b="1" dirty="0">
              <a:solidFill>
                <a:srgbClr val="BDC2BC"/>
              </a:solidFill>
              <a:latin typeface="Arial" panose="020B0604020202020204" pitchFamily="34" charset="0"/>
            </a:endParaRPr>
          </a:p>
        </p:txBody>
      </p:sp>
      <p:sp>
        <p:nvSpPr>
          <p:cNvPr id="4" name="Rectangle 35">
            <a:extLst>
              <a:ext uri="{FF2B5EF4-FFF2-40B4-BE49-F238E27FC236}">
                <a16:creationId xmlns:a16="http://schemas.microsoft.com/office/drawing/2014/main" id="{55213107-DE4C-4274-95E9-3824A0ABED37}"/>
              </a:ext>
            </a:extLst>
          </p:cNvPr>
          <p:cNvSpPr/>
          <p:nvPr/>
        </p:nvSpPr>
        <p:spPr>
          <a:xfrm>
            <a:off x="1052845" y="1928781"/>
            <a:ext cx="1392153" cy="769441"/>
          </a:xfrm>
          <a:prstGeom prst="rect">
            <a:avLst/>
          </a:prstGeom>
        </p:spPr>
        <p:txBody>
          <a:bodyPr wrap="square">
            <a:spAutoFit/>
          </a:bodyPr>
          <a:lstStyle/>
          <a:p>
            <a:pPr algn="ctr"/>
            <a:r>
              <a:rPr lang="en-US" altLang="ko-KR" sz="4400" b="1" dirty="0">
                <a:solidFill>
                  <a:srgbClr val="828979"/>
                </a:solidFill>
              </a:rPr>
              <a:t>80%</a:t>
            </a:r>
            <a:endParaRPr lang="ko-KR" altLang="en-US" sz="4400" b="1" dirty="0">
              <a:solidFill>
                <a:srgbClr val="828979"/>
              </a:solidFill>
            </a:endParaRPr>
          </a:p>
        </p:txBody>
      </p:sp>
      <p:sp>
        <p:nvSpPr>
          <p:cNvPr id="5" name="Rectangle 36">
            <a:extLst>
              <a:ext uri="{FF2B5EF4-FFF2-40B4-BE49-F238E27FC236}">
                <a16:creationId xmlns:a16="http://schemas.microsoft.com/office/drawing/2014/main" id="{A435DA02-E1C8-493B-A7B4-423C072F37DD}"/>
              </a:ext>
            </a:extLst>
          </p:cNvPr>
          <p:cNvSpPr/>
          <p:nvPr/>
        </p:nvSpPr>
        <p:spPr>
          <a:xfrm>
            <a:off x="2456685" y="1944169"/>
            <a:ext cx="3536238" cy="738664"/>
          </a:xfrm>
          <a:prstGeom prst="rect">
            <a:avLst/>
          </a:prstGeom>
        </p:spPr>
        <p:txBody>
          <a:bodyPr wrap="square" lIns="72000" rIns="72000">
            <a:spAutoFit/>
          </a:bodyPr>
          <a:lstStyle/>
          <a:p>
            <a:r>
              <a:rPr lang="en-US" altLang="ko-KR" sz="1400" dirty="0">
                <a:solidFill>
                  <a:schemeClr val="tx1">
                    <a:lumMod val="75000"/>
                    <a:lumOff val="25000"/>
                  </a:schemeClr>
                </a:solidFill>
                <a:cs typeface="Arial" pitchFamily="34" charset="0"/>
              </a:rPr>
              <a:t>You can simply impress your audience and add a unique zing and appeal to your Presentations</a:t>
            </a:r>
            <a:endParaRPr lang="en-US" altLang="ko-KR" sz="1400" dirty="0">
              <a:solidFill>
                <a:schemeClr val="tx1">
                  <a:lumMod val="75000"/>
                  <a:lumOff val="25000"/>
                </a:schemeClr>
              </a:solidFill>
            </a:endParaRPr>
          </a:p>
        </p:txBody>
      </p:sp>
      <p:sp>
        <p:nvSpPr>
          <p:cNvPr id="6" name="Rectangle 39">
            <a:extLst>
              <a:ext uri="{FF2B5EF4-FFF2-40B4-BE49-F238E27FC236}">
                <a16:creationId xmlns:a16="http://schemas.microsoft.com/office/drawing/2014/main" id="{D3550530-931F-4376-8B21-DCD9F637B22E}"/>
              </a:ext>
            </a:extLst>
          </p:cNvPr>
          <p:cNvSpPr/>
          <p:nvPr/>
        </p:nvSpPr>
        <p:spPr>
          <a:xfrm>
            <a:off x="1052845" y="3216717"/>
            <a:ext cx="1392153" cy="769441"/>
          </a:xfrm>
          <a:prstGeom prst="rect">
            <a:avLst/>
          </a:prstGeom>
        </p:spPr>
        <p:txBody>
          <a:bodyPr wrap="square">
            <a:spAutoFit/>
          </a:bodyPr>
          <a:lstStyle/>
          <a:p>
            <a:pPr algn="ctr"/>
            <a:r>
              <a:rPr lang="en-US" altLang="ko-KR" sz="4400" b="1" dirty="0">
                <a:solidFill>
                  <a:srgbClr val="CAB8AC"/>
                </a:solidFill>
              </a:rPr>
              <a:t>70%</a:t>
            </a:r>
            <a:endParaRPr lang="ko-KR" altLang="en-US" sz="4400" b="1" dirty="0">
              <a:solidFill>
                <a:srgbClr val="CAB8AC"/>
              </a:solidFill>
            </a:endParaRPr>
          </a:p>
        </p:txBody>
      </p:sp>
      <p:sp>
        <p:nvSpPr>
          <p:cNvPr id="7" name="Rectangle 40">
            <a:extLst>
              <a:ext uri="{FF2B5EF4-FFF2-40B4-BE49-F238E27FC236}">
                <a16:creationId xmlns:a16="http://schemas.microsoft.com/office/drawing/2014/main" id="{5C33E46E-5027-4916-8A57-D6243AF276CC}"/>
              </a:ext>
            </a:extLst>
          </p:cNvPr>
          <p:cNvSpPr/>
          <p:nvPr/>
        </p:nvSpPr>
        <p:spPr>
          <a:xfrm>
            <a:off x="2456685" y="3232105"/>
            <a:ext cx="3536238" cy="738664"/>
          </a:xfrm>
          <a:prstGeom prst="rect">
            <a:avLst/>
          </a:prstGeom>
        </p:spPr>
        <p:txBody>
          <a:bodyPr wrap="square" lIns="72000" rIns="72000">
            <a:spAutoFit/>
          </a:bodyPr>
          <a:lstStyle/>
          <a:p>
            <a:r>
              <a:rPr lang="en-US" altLang="ko-KR" sz="1400" dirty="0">
                <a:solidFill>
                  <a:schemeClr val="tx1">
                    <a:lumMod val="75000"/>
                    <a:lumOff val="25000"/>
                  </a:schemeClr>
                </a:solidFill>
                <a:cs typeface="Arial" pitchFamily="34" charset="0"/>
              </a:rPr>
              <a:t>You can simply impress your audience and add a unique zing and appeal to your Presentations</a:t>
            </a:r>
            <a:endParaRPr lang="en-US" altLang="ko-KR" sz="1400" dirty="0">
              <a:solidFill>
                <a:schemeClr val="tx1">
                  <a:lumMod val="75000"/>
                  <a:lumOff val="25000"/>
                </a:schemeClr>
              </a:solidFill>
            </a:endParaRPr>
          </a:p>
        </p:txBody>
      </p:sp>
      <p:grpSp>
        <p:nvGrpSpPr>
          <p:cNvPr id="8" name="Group 41">
            <a:extLst>
              <a:ext uri="{FF2B5EF4-FFF2-40B4-BE49-F238E27FC236}">
                <a16:creationId xmlns:a16="http://schemas.microsoft.com/office/drawing/2014/main" id="{F486FB94-3FBF-4FF1-B8C9-B5F8D4CC756E}"/>
              </a:ext>
            </a:extLst>
          </p:cNvPr>
          <p:cNvGrpSpPr/>
          <p:nvPr/>
        </p:nvGrpSpPr>
        <p:grpSpPr>
          <a:xfrm>
            <a:off x="906449" y="4399748"/>
            <a:ext cx="9599626" cy="1744100"/>
            <a:chOff x="-396776" y="3590427"/>
            <a:chExt cx="8136904" cy="1744100"/>
          </a:xfrm>
        </p:grpSpPr>
        <p:sp>
          <p:nvSpPr>
            <p:cNvPr id="9" name="Rectangle 42">
              <a:extLst>
                <a:ext uri="{FF2B5EF4-FFF2-40B4-BE49-F238E27FC236}">
                  <a16:creationId xmlns:a16="http://schemas.microsoft.com/office/drawing/2014/main" id="{9AB1CE14-7A44-4AE9-B7E1-B79D407B6591}"/>
                </a:ext>
              </a:extLst>
            </p:cNvPr>
            <p:cNvSpPr/>
            <p:nvPr/>
          </p:nvSpPr>
          <p:spPr>
            <a:xfrm>
              <a:off x="-396776" y="3949532"/>
              <a:ext cx="8136904" cy="1384995"/>
            </a:xfrm>
            <a:prstGeom prst="rect">
              <a:avLst/>
            </a:prstGeom>
          </p:spPr>
          <p:txBody>
            <a:bodyPr wrap="square" lIns="72000" rIns="72000">
              <a:spAutoFit/>
            </a:bodyPr>
            <a:lstStyle/>
            <a:p>
              <a:pPr>
                <a:lnSpc>
                  <a:spcPct val="150000"/>
                </a:lnSpc>
              </a:pPr>
              <a:r>
                <a:rPr lang="en-US" altLang="ko-KR" sz="1400" dirty="0">
                  <a:solidFill>
                    <a:schemeClr val="tx1">
                      <a:lumMod val="75000"/>
                      <a:lumOff val="25000"/>
                    </a:schemeClr>
                  </a:solidFill>
                </a:rPr>
                <a:t>Example Text : Get a modern PowerPoint  Presentation that is beautifully designed. I hope and I believe that this Template will your Time, Money and Reputation. Easy to change colors, photos and Text. </a:t>
              </a:r>
              <a:r>
                <a:rPr lang="en-US" altLang="ko-KR" sz="1400" dirty="0">
                  <a:solidFill>
                    <a:schemeClr val="tx1">
                      <a:lumMod val="75000"/>
                      <a:lumOff val="25000"/>
                    </a:schemeClr>
                  </a:solidFill>
                  <a:cs typeface="Arial" pitchFamily="34" charset="0"/>
                </a:rPr>
                <a:t>You can simply impress your audience and add a unique zing and appeal to your Presentations. </a:t>
              </a:r>
              <a:r>
                <a:rPr lang="en-US" altLang="ko-KR" sz="1400" dirty="0">
                  <a:solidFill>
                    <a:schemeClr val="tx1">
                      <a:lumMod val="75000"/>
                      <a:lumOff val="25000"/>
                    </a:schemeClr>
                  </a:solidFill>
                </a:rPr>
                <a:t>Get a modern PowerPoint  Presentation that is beautifully designed. I hope and I believe that this Template will your Time, Money and Reputation. </a:t>
              </a:r>
              <a:endParaRPr lang="ko-KR" altLang="en-US" sz="1400" dirty="0">
                <a:solidFill>
                  <a:schemeClr val="tx1">
                    <a:lumMod val="75000"/>
                    <a:lumOff val="25000"/>
                  </a:schemeClr>
                </a:solidFill>
                <a:cs typeface="Arial" pitchFamily="34" charset="0"/>
              </a:endParaRPr>
            </a:p>
          </p:txBody>
        </p:sp>
        <p:sp>
          <p:nvSpPr>
            <p:cNvPr id="10" name="Rectangle 43">
              <a:extLst>
                <a:ext uri="{FF2B5EF4-FFF2-40B4-BE49-F238E27FC236}">
                  <a16:creationId xmlns:a16="http://schemas.microsoft.com/office/drawing/2014/main" id="{CA3C7912-075F-4975-93DC-0501F8523FB8}"/>
                </a:ext>
              </a:extLst>
            </p:cNvPr>
            <p:cNvSpPr/>
            <p:nvPr/>
          </p:nvSpPr>
          <p:spPr>
            <a:xfrm>
              <a:off x="-396776" y="3590427"/>
              <a:ext cx="8136904" cy="461665"/>
            </a:xfrm>
            <a:prstGeom prst="rect">
              <a:avLst/>
            </a:prstGeom>
          </p:spPr>
          <p:txBody>
            <a:bodyPr wrap="square">
              <a:spAutoFit/>
            </a:bodyPr>
            <a:lstStyle/>
            <a:p>
              <a:r>
                <a:rPr lang="en-US" altLang="ko-KR" sz="2400" b="1" dirty="0">
                  <a:solidFill>
                    <a:schemeClr val="tx1">
                      <a:lumMod val="75000"/>
                      <a:lumOff val="25000"/>
                    </a:schemeClr>
                  </a:solidFill>
                </a:rPr>
                <a:t>Contents Here</a:t>
              </a:r>
              <a:endParaRPr lang="ko-KR" altLang="en-US" sz="2400" b="1" dirty="0">
                <a:solidFill>
                  <a:schemeClr val="tx1">
                    <a:lumMod val="75000"/>
                    <a:lumOff val="25000"/>
                  </a:schemeClr>
                </a:solidFill>
              </a:endParaRPr>
            </a:p>
          </p:txBody>
        </p:sp>
      </p:grpSp>
      <p:grpSp>
        <p:nvGrpSpPr>
          <p:cNvPr id="11" name="그룹 11">
            <a:extLst>
              <a:ext uri="{FF2B5EF4-FFF2-40B4-BE49-F238E27FC236}">
                <a16:creationId xmlns:a16="http://schemas.microsoft.com/office/drawing/2014/main" id="{496A0340-F8D1-4646-9192-614C035B87D2}"/>
              </a:ext>
            </a:extLst>
          </p:cNvPr>
          <p:cNvGrpSpPr/>
          <p:nvPr/>
        </p:nvGrpSpPr>
        <p:grpSpPr>
          <a:xfrm>
            <a:off x="6707963" y="1850631"/>
            <a:ext cx="4489961" cy="925740"/>
            <a:chOff x="6707963" y="1850631"/>
            <a:chExt cx="4489961" cy="925740"/>
          </a:xfrm>
          <a:solidFill>
            <a:srgbClr val="BDC2BC"/>
          </a:solidFill>
        </p:grpSpPr>
        <p:sp>
          <p:nvSpPr>
            <p:cNvPr id="12" name="Corner Rectangle 8">
              <a:extLst>
                <a:ext uri="{FF2B5EF4-FFF2-40B4-BE49-F238E27FC236}">
                  <a16:creationId xmlns:a16="http://schemas.microsoft.com/office/drawing/2014/main" id="{BDC8482B-6723-40C3-8B6E-7B70329DCB8F}"/>
                </a:ext>
              </a:extLst>
            </p:cNvPr>
            <p:cNvSpPr/>
            <p:nvPr/>
          </p:nvSpPr>
          <p:spPr>
            <a:xfrm>
              <a:off x="6707963" y="1850631"/>
              <a:ext cx="351491" cy="92574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3" name="Corner Rectangle 8">
              <a:extLst>
                <a:ext uri="{FF2B5EF4-FFF2-40B4-BE49-F238E27FC236}">
                  <a16:creationId xmlns:a16="http://schemas.microsoft.com/office/drawing/2014/main" id="{3B967342-0DC9-482B-BDAD-35A7B6724667}"/>
                </a:ext>
              </a:extLst>
            </p:cNvPr>
            <p:cNvSpPr/>
            <p:nvPr/>
          </p:nvSpPr>
          <p:spPr>
            <a:xfrm>
              <a:off x="7167793" y="1850631"/>
              <a:ext cx="351491" cy="92574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4" name="Corner Rectangle 8">
              <a:extLst>
                <a:ext uri="{FF2B5EF4-FFF2-40B4-BE49-F238E27FC236}">
                  <a16:creationId xmlns:a16="http://schemas.microsoft.com/office/drawing/2014/main" id="{415A8C05-2C2C-4C9E-8901-CB765126CF03}"/>
                </a:ext>
              </a:extLst>
            </p:cNvPr>
            <p:cNvSpPr/>
            <p:nvPr/>
          </p:nvSpPr>
          <p:spPr>
            <a:xfrm>
              <a:off x="7627623" y="1850631"/>
              <a:ext cx="351491" cy="92574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5" name="Corner Rectangle 8">
              <a:extLst>
                <a:ext uri="{FF2B5EF4-FFF2-40B4-BE49-F238E27FC236}">
                  <a16:creationId xmlns:a16="http://schemas.microsoft.com/office/drawing/2014/main" id="{2935E50B-1612-437E-A61C-B38D7F8C9694}"/>
                </a:ext>
              </a:extLst>
            </p:cNvPr>
            <p:cNvSpPr/>
            <p:nvPr/>
          </p:nvSpPr>
          <p:spPr>
            <a:xfrm>
              <a:off x="8087453" y="1850631"/>
              <a:ext cx="351491" cy="92574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6" name="Corner Rectangle 8">
              <a:extLst>
                <a:ext uri="{FF2B5EF4-FFF2-40B4-BE49-F238E27FC236}">
                  <a16:creationId xmlns:a16="http://schemas.microsoft.com/office/drawing/2014/main" id="{2FB85EC8-509E-462C-94A4-59D43C8D4DB2}"/>
                </a:ext>
              </a:extLst>
            </p:cNvPr>
            <p:cNvSpPr/>
            <p:nvPr/>
          </p:nvSpPr>
          <p:spPr>
            <a:xfrm>
              <a:off x="8547283" y="1850631"/>
              <a:ext cx="351491" cy="92574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7" name="Corner Rectangle 8">
              <a:extLst>
                <a:ext uri="{FF2B5EF4-FFF2-40B4-BE49-F238E27FC236}">
                  <a16:creationId xmlns:a16="http://schemas.microsoft.com/office/drawing/2014/main" id="{60CF06BA-B8CF-4599-A0D5-06C29189C4A4}"/>
                </a:ext>
              </a:extLst>
            </p:cNvPr>
            <p:cNvSpPr/>
            <p:nvPr/>
          </p:nvSpPr>
          <p:spPr>
            <a:xfrm>
              <a:off x="9007113" y="1850631"/>
              <a:ext cx="351491" cy="92574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8" name="Corner Rectangle 8" hidden="1">
              <a:extLst>
                <a:ext uri="{FF2B5EF4-FFF2-40B4-BE49-F238E27FC236}">
                  <a16:creationId xmlns:a16="http://schemas.microsoft.com/office/drawing/2014/main" id="{1B57FD16-FE59-47B2-85B0-AEE8CD33A369}"/>
                </a:ext>
              </a:extLst>
            </p:cNvPr>
            <p:cNvSpPr/>
            <p:nvPr/>
          </p:nvSpPr>
          <p:spPr>
            <a:xfrm>
              <a:off x="9466943" y="1850631"/>
              <a:ext cx="351491" cy="92574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9" name="Corner Rectangle 8">
              <a:extLst>
                <a:ext uri="{FF2B5EF4-FFF2-40B4-BE49-F238E27FC236}">
                  <a16:creationId xmlns:a16="http://schemas.microsoft.com/office/drawing/2014/main" id="{26EBC206-E717-485B-8AD6-A994BA2B6A41}"/>
                </a:ext>
              </a:extLst>
            </p:cNvPr>
            <p:cNvSpPr/>
            <p:nvPr/>
          </p:nvSpPr>
          <p:spPr>
            <a:xfrm>
              <a:off x="9926773" y="1850631"/>
              <a:ext cx="351491" cy="92574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0" name="Corner Rectangle 8">
              <a:extLst>
                <a:ext uri="{FF2B5EF4-FFF2-40B4-BE49-F238E27FC236}">
                  <a16:creationId xmlns:a16="http://schemas.microsoft.com/office/drawing/2014/main" id="{3923D58F-93E4-448B-A443-6650062A2A78}"/>
                </a:ext>
              </a:extLst>
            </p:cNvPr>
            <p:cNvSpPr/>
            <p:nvPr/>
          </p:nvSpPr>
          <p:spPr>
            <a:xfrm>
              <a:off x="10386603" y="1850631"/>
              <a:ext cx="351491" cy="92574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1" name="Corner Rectangle 8">
              <a:extLst>
                <a:ext uri="{FF2B5EF4-FFF2-40B4-BE49-F238E27FC236}">
                  <a16:creationId xmlns:a16="http://schemas.microsoft.com/office/drawing/2014/main" id="{5F1179CE-3BF1-428E-8A5C-AC873FFD4CAD}"/>
                </a:ext>
              </a:extLst>
            </p:cNvPr>
            <p:cNvSpPr/>
            <p:nvPr/>
          </p:nvSpPr>
          <p:spPr>
            <a:xfrm>
              <a:off x="10846433" y="1850631"/>
              <a:ext cx="351491" cy="92574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grpSp>
        <p:nvGrpSpPr>
          <p:cNvPr id="22" name="22">
            <a:extLst>
              <a:ext uri="{FF2B5EF4-FFF2-40B4-BE49-F238E27FC236}">
                <a16:creationId xmlns:a16="http://schemas.microsoft.com/office/drawing/2014/main" id="{95A8CB49-7886-402C-BC4E-CFD770B4C42F}"/>
              </a:ext>
            </a:extLst>
          </p:cNvPr>
          <p:cNvGrpSpPr/>
          <p:nvPr/>
        </p:nvGrpSpPr>
        <p:grpSpPr>
          <a:xfrm>
            <a:off x="6666265" y="3091894"/>
            <a:ext cx="4547545" cy="925741"/>
            <a:chOff x="6666265" y="3091894"/>
            <a:chExt cx="4547545" cy="925741"/>
          </a:xfrm>
          <a:solidFill>
            <a:srgbClr val="E0CCB4"/>
          </a:solidFill>
        </p:grpSpPr>
        <p:sp>
          <p:nvSpPr>
            <p:cNvPr id="23" name="Corner Rectangle 20">
              <a:extLst>
                <a:ext uri="{FF2B5EF4-FFF2-40B4-BE49-F238E27FC236}">
                  <a16:creationId xmlns:a16="http://schemas.microsoft.com/office/drawing/2014/main" id="{DA249102-2528-4D13-B261-766D6B0AB65C}"/>
                </a:ext>
              </a:extLst>
            </p:cNvPr>
            <p:cNvSpPr/>
            <p:nvPr/>
          </p:nvSpPr>
          <p:spPr>
            <a:xfrm rot="10800000">
              <a:off x="6666265" y="3091894"/>
              <a:ext cx="433969" cy="92574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CAB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Corner Rectangle 20">
              <a:extLst>
                <a:ext uri="{FF2B5EF4-FFF2-40B4-BE49-F238E27FC236}">
                  <a16:creationId xmlns:a16="http://schemas.microsoft.com/office/drawing/2014/main" id="{70FDF891-63C4-458F-B559-5B8329792AF7}"/>
                </a:ext>
              </a:extLst>
            </p:cNvPr>
            <p:cNvSpPr/>
            <p:nvPr/>
          </p:nvSpPr>
          <p:spPr>
            <a:xfrm rot="10800000">
              <a:off x="7123329" y="3091894"/>
              <a:ext cx="433969" cy="92574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CAB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5" name="Corner Rectangle 20">
              <a:extLst>
                <a:ext uri="{FF2B5EF4-FFF2-40B4-BE49-F238E27FC236}">
                  <a16:creationId xmlns:a16="http://schemas.microsoft.com/office/drawing/2014/main" id="{C3337DCE-E768-4BDB-BAEA-E89118BBD5B7}"/>
                </a:ext>
              </a:extLst>
            </p:cNvPr>
            <p:cNvSpPr/>
            <p:nvPr/>
          </p:nvSpPr>
          <p:spPr>
            <a:xfrm rot="10800000">
              <a:off x="7580393" y="3091894"/>
              <a:ext cx="433969" cy="92574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CAB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6" name="Corner Rectangle 20">
              <a:extLst>
                <a:ext uri="{FF2B5EF4-FFF2-40B4-BE49-F238E27FC236}">
                  <a16:creationId xmlns:a16="http://schemas.microsoft.com/office/drawing/2014/main" id="{FA162437-3CEF-4CB6-B70E-A691A994BD68}"/>
                </a:ext>
              </a:extLst>
            </p:cNvPr>
            <p:cNvSpPr/>
            <p:nvPr/>
          </p:nvSpPr>
          <p:spPr>
            <a:xfrm rot="10800000">
              <a:off x="8037457" y="3091894"/>
              <a:ext cx="433969" cy="92574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CAB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7" name="Corner Rectangle 20">
              <a:extLst>
                <a:ext uri="{FF2B5EF4-FFF2-40B4-BE49-F238E27FC236}">
                  <a16:creationId xmlns:a16="http://schemas.microsoft.com/office/drawing/2014/main" id="{354B2CC3-8C38-4593-B544-C31EE60677F2}"/>
                </a:ext>
              </a:extLst>
            </p:cNvPr>
            <p:cNvSpPr/>
            <p:nvPr/>
          </p:nvSpPr>
          <p:spPr>
            <a:xfrm rot="10800000">
              <a:off x="8505824" y="3114674"/>
              <a:ext cx="422665" cy="902960"/>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CAB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Corner Rectangle 20">
              <a:extLst>
                <a:ext uri="{FF2B5EF4-FFF2-40B4-BE49-F238E27FC236}">
                  <a16:creationId xmlns:a16="http://schemas.microsoft.com/office/drawing/2014/main" id="{BD742F77-6E1C-47E6-9B54-675053F9A8DE}"/>
                </a:ext>
              </a:extLst>
            </p:cNvPr>
            <p:cNvSpPr/>
            <p:nvPr/>
          </p:nvSpPr>
          <p:spPr>
            <a:xfrm rot="10800000">
              <a:off x="8951585" y="3091894"/>
              <a:ext cx="433969" cy="92574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CAB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Corner Rectangle 20">
              <a:extLst>
                <a:ext uri="{FF2B5EF4-FFF2-40B4-BE49-F238E27FC236}">
                  <a16:creationId xmlns:a16="http://schemas.microsoft.com/office/drawing/2014/main" id="{25B55070-74CA-4055-A4E5-62033F60B061}"/>
                </a:ext>
              </a:extLst>
            </p:cNvPr>
            <p:cNvSpPr/>
            <p:nvPr/>
          </p:nvSpPr>
          <p:spPr>
            <a:xfrm rot="10800000">
              <a:off x="9408649" y="3091894"/>
              <a:ext cx="433969" cy="92574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CAB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Corner Rectangle 20">
              <a:extLst>
                <a:ext uri="{FF2B5EF4-FFF2-40B4-BE49-F238E27FC236}">
                  <a16:creationId xmlns:a16="http://schemas.microsoft.com/office/drawing/2014/main" id="{0B9275AD-AA47-4019-B335-B85701DE2347}"/>
                </a:ext>
              </a:extLst>
            </p:cNvPr>
            <p:cNvSpPr/>
            <p:nvPr/>
          </p:nvSpPr>
          <p:spPr>
            <a:xfrm rot="10800000">
              <a:off x="9865713" y="3091894"/>
              <a:ext cx="433969" cy="92574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CAB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Corner Rectangle 20">
              <a:extLst>
                <a:ext uri="{FF2B5EF4-FFF2-40B4-BE49-F238E27FC236}">
                  <a16:creationId xmlns:a16="http://schemas.microsoft.com/office/drawing/2014/main" id="{34A50176-C9DE-4210-AECC-1F1DAF792FFA}"/>
                </a:ext>
              </a:extLst>
            </p:cNvPr>
            <p:cNvSpPr/>
            <p:nvPr/>
          </p:nvSpPr>
          <p:spPr>
            <a:xfrm rot="10800000">
              <a:off x="10322777" y="3091894"/>
              <a:ext cx="433969" cy="92574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Corner Rectangle 20">
              <a:extLst>
                <a:ext uri="{FF2B5EF4-FFF2-40B4-BE49-F238E27FC236}">
                  <a16:creationId xmlns:a16="http://schemas.microsoft.com/office/drawing/2014/main" id="{7AAF7F3B-9698-4CCA-9734-2D41BF2EAD24}"/>
                </a:ext>
              </a:extLst>
            </p:cNvPr>
            <p:cNvSpPr/>
            <p:nvPr/>
          </p:nvSpPr>
          <p:spPr>
            <a:xfrm rot="10800000">
              <a:off x="10779841" y="3091894"/>
              <a:ext cx="433969" cy="92574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spTree>
    <p:extLst>
      <p:ext uri="{BB962C8B-B14F-4D97-AF65-F5344CB8AC3E}">
        <p14:creationId xmlns:p14="http://schemas.microsoft.com/office/powerpoint/2010/main" val="8198769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5E1F71-2120-44E6-A8DF-336EE892CA9C}"/>
              </a:ext>
            </a:extLst>
          </p:cNvPr>
          <p:cNvSpPr txBox="1"/>
          <p:nvPr/>
        </p:nvSpPr>
        <p:spPr>
          <a:xfrm>
            <a:off x="4157006" y="514289"/>
            <a:ext cx="3877985" cy="646331"/>
          </a:xfrm>
          <a:prstGeom prst="rect">
            <a:avLst/>
          </a:prstGeom>
          <a:noFill/>
        </p:spPr>
        <p:txBody>
          <a:bodyPr wrap="none" rtlCol="0">
            <a:spAutoFit/>
          </a:bodyPr>
          <a:lstStyle/>
          <a:p>
            <a:pPr algn="ctr"/>
            <a:r>
              <a:rPr lang="zh-CN" altLang="en-US" sz="3600" b="1" dirty="0">
                <a:solidFill>
                  <a:srgbClr val="828979"/>
                </a:solidFill>
              </a:rPr>
              <a:t>此处输入标题文本</a:t>
            </a:r>
          </a:p>
        </p:txBody>
      </p:sp>
      <p:sp>
        <p:nvSpPr>
          <p:cNvPr id="3" name="矩形 2">
            <a:extLst>
              <a:ext uri="{FF2B5EF4-FFF2-40B4-BE49-F238E27FC236}">
                <a16:creationId xmlns:a16="http://schemas.microsoft.com/office/drawing/2014/main" id="{3E6DBF3D-825F-4B4B-B69E-1AB8FAEA9D38}"/>
              </a:ext>
            </a:extLst>
          </p:cNvPr>
          <p:cNvSpPr/>
          <p:nvPr/>
        </p:nvSpPr>
        <p:spPr>
          <a:xfrm>
            <a:off x="3695341" y="1018306"/>
            <a:ext cx="4801314" cy="307777"/>
          </a:xfrm>
          <a:prstGeom prst="rect">
            <a:avLst/>
          </a:prstGeom>
        </p:spPr>
        <p:txBody>
          <a:bodyPr wrap="square">
            <a:spAutoFit/>
          </a:bodyPr>
          <a:lstStyle/>
          <a:p>
            <a:pPr algn="dist"/>
            <a:r>
              <a:rPr lang="en-US" altLang="zh-CN" sz="1400" b="1" dirty="0">
                <a:solidFill>
                  <a:srgbClr val="BDC2BC"/>
                </a:solidFill>
                <a:latin typeface="Arial" panose="020B0604020202020204" pitchFamily="34" charset="0"/>
              </a:rPr>
              <a:t>Enter the title text here</a:t>
            </a:r>
            <a:endParaRPr lang="zh-CN" altLang="en-US" sz="1400" b="1" dirty="0">
              <a:solidFill>
                <a:srgbClr val="BDC2BC"/>
              </a:solidFill>
              <a:latin typeface="Arial" panose="020B0604020202020204" pitchFamily="34" charset="0"/>
            </a:endParaRPr>
          </a:p>
        </p:txBody>
      </p:sp>
      <p:sp>
        <p:nvSpPr>
          <p:cNvPr id="5" name="TextBox 8">
            <a:extLst>
              <a:ext uri="{FF2B5EF4-FFF2-40B4-BE49-F238E27FC236}">
                <a16:creationId xmlns:a16="http://schemas.microsoft.com/office/drawing/2014/main" id="{E32963D0-1BA6-456C-9A16-3DEA302E2131}"/>
              </a:ext>
            </a:extLst>
          </p:cNvPr>
          <p:cNvSpPr txBox="1"/>
          <p:nvPr/>
        </p:nvSpPr>
        <p:spPr>
          <a:xfrm>
            <a:off x="4560119" y="5659802"/>
            <a:ext cx="3071762" cy="461665"/>
          </a:xfrm>
          <a:prstGeom prst="rect">
            <a:avLst/>
          </a:prstGeom>
          <a:solidFill>
            <a:srgbClr val="828979"/>
          </a:solidFill>
        </p:spPr>
        <p:txBody>
          <a:bodyPr wrap="square" rtlCol="0">
            <a:spAutoFit/>
          </a:bodyPr>
          <a:lstStyle/>
          <a:p>
            <a:pPr algn="ctr"/>
            <a:r>
              <a:rPr lang="en-US" altLang="ko-KR" sz="1200" b="1" dirty="0">
                <a:solidFill>
                  <a:schemeClr val="bg1"/>
                </a:solidFill>
                <a:cs typeface="Arial" pitchFamily="34" charset="0"/>
              </a:rPr>
              <a:t>Get a modern PowerPoint  Presentation that is beautifully designed. </a:t>
            </a:r>
          </a:p>
        </p:txBody>
      </p:sp>
      <p:sp>
        <p:nvSpPr>
          <p:cNvPr id="6" name="Content Placeholder 3">
            <a:extLst>
              <a:ext uri="{FF2B5EF4-FFF2-40B4-BE49-F238E27FC236}">
                <a16:creationId xmlns:a16="http://schemas.microsoft.com/office/drawing/2014/main" id="{3596ABFD-7BE6-49EE-8F2B-E2BDCF0926F4}"/>
              </a:ext>
            </a:extLst>
          </p:cNvPr>
          <p:cNvSpPr txBox="1">
            <a:spLocks/>
          </p:cNvSpPr>
          <p:nvPr/>
        </p:nvSpPr>
        <p:spPr>
          <a:xfrm>
            <a:off x="4560120" y="5335245"/>
            <a:ext cx="3071761" cy="322257"/>
          </a:xfrm>
          <a:prstGeom prst="rect">
            <a:avLst/>
          </a:prstGeom>
          <a:solidFill>
            <a:srgbClr val="E0CCB4"/>
          </a:solidFill>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b="1" dirty="0">
                <a:solidFill>
                  <a:schemeClr val="bg1"/>
                </a:solidFill>
                <a:cs typeface="Arial" pitchFamily="34" charset="0"/>
              </a:rPr>
              <a:t>Content Here</a:t>
            </a:r>
            <a:endParaRPr lang="ko-KR" altLang="en-US" sz="1400" b="1" dirty="0">
              <a:solidFill>
                <a:schemeClr val="bg1"/>
              </a:solidFill>
              <a:cs typeface="Arial" pitchFamily="34" charset="0"/>
            </a:endParaRPr>
          </a:p>
        </p:txBody>
      </p:sp>
      <p:sp>
        <p:nvSpPr>
          <p:cNvPr id="7" name="Content Placeholder 3">
            <a:extLst>
              <a:ext uri="{FF2B5EF4-FFF2-40B4-BE49-F238E27FC236}">
                <a16:creationId xmlns:a16="http://schemas.microsoft.com/office/drawing/2014/main" id="{1D35C3EC-E545-419F-AFCD-74A35E3C666B}"/>
              </a:ext>
            </a:extLst>
          </p:cNvPr>
          <p:cNvSpPr txBox="1">
            <a:spLocks/>
          </p:cNvSpPr>
          <p:nvPr/>
        </p:nvSpPr>
        <p:spPr>
          <a:xfrm>
            <a:off x="791023" y="2212835"/>
            <a:ext cx="2376618" cy="401952"/>
          </a:xfrm>
          <a:prstGeom prst="rect">
            <a:avLst/>
          </a:prstGeom>
          <a:solidFill>
            <a:srgbClr val="BDC2BC"/>
          </a:solidFill>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400" b="1" dirty="0">
                <a:solidFill>
                  <a:schemeClr val="bg1"/>
                </a:solidFill>
                <a:cs typeface="Arial" pitchFamily="34" charset="0"/>
              </a:rPr>
              <a:t>Content Here</a:t>
            </a:r>
            <a:endParaRPr lang="ko-KR" altLang="en-US" sz="2400" b="1" dirty="0">
              <a:solidFill>
                <a:schemeClr val="bg1"/>
              </a:solidFill>
              <a:cs typeface="Arial" pitchFamily="34" charset="0"/>
            </a:endParaRPr>
          </a:p>
        </p:txBody>
      </p:sp>
      <p:sp>
        <p:nvSpPr>
          <p:cNvPr id="8" name="12">
            <a:extLst>
              <a:ext uri="{FF2B5EF4-FFF2-40B4-BE49-F238E27FC236}">
                <a16:creationId xmlns:a16="http://schemas.microsoft.com/office/drawing/2014/main" id="{E3A7C9C6-4D39-4AEF-BC15-D682ECF46779}"/>
              </a:ext>
            </a:extLst>
          </p:cNvPr>
          <p:cNvSpPr/>
          <p:nvPr/>
        </p:nvSpPr>
        <p:spPr>
          <a:xfrm rot="894111">
            <a:off x="6012325" y="3914983"/>
            <a:ext cx="83080" cy="451072"/>
          </a:xfrm>
          <a:prstGeom prst="rect">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14">
            <a:extLst>
              <a:ext uri="{FF2B5EF4-FFF2-40B4-BE49-F238E27FC236}">
                <a16:creationId xmlns:a16="http://schemas.microsoft.com/office/drawing/2014/main" id="{905F2D77-0FEA-43A0-BF74-17E3FFAD2C3A}"/>
              </a:ext>
            </a:extLst>
          </p:cNvPr>
          <p:cNvSpPr/>
          <p:nvPr/>
        </p:nvSpPr>
        <p:spPr>
          <a:xfrm>
            <a:off x="6178113" y="2430334"/>
            <a:ext cx="859582" cy="605477"/>
          </a:xfrm>
          <a:custGeom>
            <a:avLst/>
            <a:gdLst>
              <a:gd name="connsiteX0" fmla="*/ 182319 w 931229"/>
              <a:gd name="connsiteY0" fmla="*/ 476834 h 617079"/>
              <a:gd name="connsiteX1" fmla="*/ 423541 w 931229"/>
              <a:gd name="connsiteY1" fmla="*/ 339394 h 617079"/>
              <a:gd name="connsiteX2" fmla="*/ 516103 w 931229"/>
              <a:gd name="connsiteY2" fmla="*/ 617079 h 617079"/>
              <a:gd name="connsiteX3" fmla="*/ 0 w 931229"/>
              <a:gd name="connsiteY3" fmla="*/ 448785 h 617079"/>
              <a:gd name="connsiteX4" fmla="*/ 274881 w 931229"/>
              <a:gd name="connsiteY4" fmla="*/ 0 h 617079"/>
              <a:gd name="connsiteX5" fmla="*/ 504883 w 931229"/>
              <a:gd name="connsiteY5" fmla="*/ 235612 h 617079"/>
              <a:gd name="connsiteX6" fmla="*/ 765740 w 931229"/>
              <a:gd name="connsiteY6" fmla="*/ 159879 h 617079"/>
              <a:gd name="connsiteX7" fmla="*/ 931229 w 931229"/>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68"/>
              <a:gd name="connsiteY0" fmla="*/ 476834 h 617079"/>
              <a:gd name="connsiteX1" fmla="*/ 423541 w 931968"/>
              <a:gd name="connsiteY1" fmla="*/ 339394 h 617079"/>
              <a:gd name="connsiteX2" fmla="*/ 516103 w 931968"/>
              <a:gd name="connsiteY2" fmla="*/ 617079 h 617079"/>
              <a:gd name="connsiteX3" fmla="*/ 0 w 931968"/>
              <a:gd name="connsiteY3" fmla="*/ 448785 h 617079"/>
              <a:gd name="connsiteX4" fmla="*/ 274881 w 931968"/>
              <a:gd name="connsiteY4" fmla="*/ 0 h 617079"/>
              <a:gd name="connsiteX5" fmla="*/ 504883 w 931968"/>
              <a:gd name="connsiteY5" fmla="*/ 235612 h 617079"/>
              <a:gd name="connsiteX6" fmla="*/ 765740 w 931968"/>
              <a:gd name="connsiteY6" fmla="*/ 159879 h 617079"/>
              <a:gd name="connsiteX7" fmla="*/ 931229 w 93196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4161"/>
              <a:gd name="connsiteY0" fmla="*/ 476834 h 617079"/>
              <a:gd name="connsiteX1" fmla="*/ 423541 w 934161"/>
              <a:gd name="connsiteY1" fmla="*/ 339394 h 617079"/>
              <a:gd name="connsiteX2" fmla="*/ 516103 w 934161"/>
              <a:gd name="connsiteY2" fmla="*/ 617079 h 617079"/>
              <a:gd name="connsiteX3" fmla="*/ 0 w 934161"/>
              <a:gd name="connsiteY3" fmla="*/ 448785 h 617079"/>
              <a:gd name="connsiteX4" fmla="*/ 274881 w 934161"/>
              <a:gd name="connsiteY4" fmla="*/ 0 h 617079"/>
              <a:gd name="connsiteX5" fmla="*/ 477341 w 934161"/>
              <a:gd name="connsiteY5" fmla="*/ 243874 h 617079"/>
              <a:gd name="connsiteX6" fmla="*/ 787773 w 934161"/>
              <a:gd name="connsiteY6" fmla="*/ 162633 h 617079"/>
              <a:gd name="connsiteX7" fmla="*/ 931229 w 934161"/>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5016"/>
              <a:gd name="connsiteY0" fmla="*/ 476834 h 617079"/>
              <a:gd name="connsiteX1" fmla="*/ 423541 w 935016"/>
              <a:gd name="connsiteY1" fmla="*/ 339394 h 617079"/>
              <a:gd name="connsiteX2" fmla="*/ 516103 w 935016"/>
              <a:gd name="connsiteY2" fmla="*/ 617079 h 617079"/>
              <a:gd name="connsiteX3" fmla="*/ 0 w 935016"/>
              <a:gd name="connsiteY3" fmla="*/ 448785 h 617079"/>
              <a:gd name="connsiteX4" fmla="*/ 274881 w 935016"/>
              <a:gd name="connsiteY4" fmla="*/ 0 h 617079"/>
              <a:gd name="connsiteX5" fmla="*/ 477341 w 935016"/>
              <a:gd name="connsiteY5" fmla="*/ 243874 h 617079"/>
              <a:gd name="connsiteX6" fmla="*/ 782265 w 935016"/>
              <a:gd name="connsiteY6" fmla="*/ 143353 h 617079"/>
              <a:gd name="connsiteX7" fmla="*/ 931229 w 935016"/>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77341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60286 w 910740"/>
              <a:gd name="connsiteY0" fmla="*/ 478537 h 618782"/>
              <a:gd name="connsiteX1" fmla="*/ 401508 w 910740"/>
              <a:gd name="connsiteY1" fmla="*/ 341097 h 618782"/>
              <a:gd name="connsiteX2" fmla="*/ 494070 w 910740"/>
              <a:gd name="connsiteY2" fmla="*/ 618782 h 618782"/>
              <a:gd name="connsiteX3" fmla="*/ 0 w 910740"/>
              <a:gd name="connsiteY3" fmla="*/ 450488 h 618782"/>
              <a:gd name="connsiteX4" fmla="*/ 217043 w 910740"/>
              <a:gd name="connsiteY4" fmla="*/ 1703 h 618782"/>
              <a:gd name="connsiteX5" fmla="*/ 469079 w 910740"/>
              <a:gd name="connsiteY5" fmla="*/ 245577 h 618782"/>
              <a:gd name="connsiteX6" fmla="*/ 760232 w 910740"/>
              <a:gd name="connsiteY6" fmla="*/ 145056 h 618782"/>
              <a:gd name="connsiteX7" fmla="*/ 909196 w 910740"/>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07765"/>
              <a:gd name="connsiteX1" fmla="*/ 446317 w 955549"/>
              <a:gd name="connsiteY1" fmla="*/ 341097 h 607765"/>
              <a:gd name="connsiteX2" fmla="*/ 527862 w 955549"/>
              <a:gd name="connsiteY2" fmla="*/ 607765 h 607765"/>
              <a:gd name="connsiteX3" fmla="*/ 44809 w 955549"/>
              <a:gd name="connsiteY3" fmla="*/ 450488 h 607765"/>
              <a:gd name="connsiteX4" fmla="*/ 261852 w 955549"/>
              <a:gd name="connsiteY4" fmla="*/ 1703 h 607765"/>
              <a:gd name="connsiteX5" fmla="*/ 513888 w 955549"/>
              <a:gd name="connsiteY5" fmla="*/ 245577 h 607765"/>
              <a:gd name="connsiteX6" fmla="*/ 805041 w 955549"/>
              <a:gd name="connsiteY6" fmla="*/ 145056 h 607765"/>
              <a:gd name="connsiteX7" fmla="*/ 954005 w 955549"/>
              <a:gd name="connsiteY7" fmla="*/ 405609 h 60776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8696 w 962625"/>
              <a:gd name="connsiteY0" fmla="*/ 500570 h 673975"/>
              <a:gd name="connsiteX1" fmla="*/ 403816 w 962625"/>
              <a:gd name="connsiteY1" fmla="*/ 327327 h 673975"/>
              <a:gd name="connsiteX2" fmla="*/ 485362 w 962625"/>
              <a:gd name="connsiteY2" fmla="*/ 610520 h 673975"/>
              <a:gd name="connsiteX3" fmla="*/ 43623 w 962625"/>
              <a:gd name="connsiteY3" fmla="*/ 480784 h 673975"/>
              <a:gd name="connsiteX4" fmla="*/ 268928 w 962625"/>
              <a:gd name="connsiteY4" fmla="*/ 1703 h 673975"/>
              <a:gd name="connsiteX5" fmla="*/ 520964 w 962625"/>
              <a:gd name="connsiteY5" fmla="*/ 245577 h 673975"/>
              <a:gd name="connsiteX6" fmla="*/ 812117 w 962625"/>
              <a:gd name="connsiteY6" fmla="*/ 145056 h 673975"/>
              <a:gd name="connsiteX7" fmla="*/ 961081 w 962625"/>
              <a:gd name="connsiteY7" fmla="*/ 405609 h 673975"/>
              <a:gd name="connsiteX0" fmla="*/ 238218 w 972147"/>
              <a:gd name="connsiteY0" fmla="*/ 500570 h 681004"/>
              <a:gd name="connsiteX1" fmla="*/ 413338 w 972147"/>
              <a:gd name="connsiteY1" fmla="*/ 327327 h 681004"/>
              <a:gd name="connsiteX2" fmla="*/ 494884 w 972147"/>
              <a:gd name="connsiteY2" fmla="*/ 610520 h 681004"/>
              <a:gd name="connsiteX3" fmla="*/ 42128 w 972147"/>
              <a:gd name="connsiteY3" fmla="*/ 505572 h 681004"/>
              <a:gd name="connsiteX4" fmla="*/ 278450 w 972147"/>
              <a:gd name="connsiteY4" fmla="*/ 1703 h 681004"/>
              <a:gd name="connsiteX5" fmla="*/ 530486 w 972147"/>
              <a:gd name="connsiteY5" fmla="*/ 245577 h 681004"/>
              <a:gd name="connsiteX6" fmla="*/ 821639 w 972147"/>
              <a:gd name="connsiteY6" fmla="*/ 145056 h 681004"/>
              <a:gd name="connsiteX7" fmla="*/ 970603 w 972147"/>
              <a:gd name="connsiteY7" fmla="*/ 405609 h 681004"/>
              <a:gd name="connsiteX0" fmla="*/ 238218 w 972147"/>
              <a:gd name="connsiteY0" fmla="*/ 500570 h 684851"/>
              <a:gd name="connsiteX1" fmla="*/ 413338 w 972147"/>
              <a:gd name="connsiteY1" fmla="*/ 327327 h 684851"/>
              <a:gd name="connsiteX2" fmla="*/ 483867 w 972147"/>
              <a:gd name="connsiteY2" fmla="*/ 616028 h 684851"/>
              <a:gd name="connsiteX3" fmla="*/ 42128 w 972147"/>
              <a:gd name="connsiteY3" fmla="*/ 505572 h 684851"/>
              <a:gd name="connsiteX4" fmla="*/ 278450 w 972147"/>
              <a:gd name="connsiteY4" fmla="*/ 1703 h 684851"/>
              <a:gd name="connsiteX5" fmla="*/ 530486 w 972147"/>
              <a:gd name="connsiteY5" fmla="*/ 245577 h 684851"/>
              <a:gd name="connsiteX6" fmla="*/ 821639 w 972147"/>
              <a:gd name="connsiteY6" fmla="*/ 145056 h 684851"/>
              <a:gd name="connsiteX7" fmla="*/ 970603 w 972147"/>
              <a:gd name="connsiteY7" fmla="*/ 405609 h 684851"/>
              <a:gd name="connsiteX0" fmla="*/ 238218 w 972147"/>
              <a:gd name="connsiteY0" fmla="*/ 500570 h 678763"/>
              <a:gd name="connsiteX1" fmla="*/ 413338 w 972147"/>
              <a:gd name="connsiteY1" fmla="*/ 327327 h 678763"/>
              <a:gd name="connsiteX2" fmla="*/ 483867 w 972147"/>
              <a:gd name="connsiteY2" fmla="*/ 616028 h 678763"/>
              <a:gd name="connsiteX3" fmla="*/ 42128 w 972147"/>
              <a:gd name="connsiteY3" fmla="*/ 505572 h 678763"/>
              <a:gd name="connsiteX4" fmla="*/ 278450 w 972147"/>
              <a:gd name="connsiteY4" fmla="*/ 1703 h 678763"/>
              <a:gd name="connsiteX5" fmla="*/ 530486 w 972147"/>
              <a:gd name="connsiteY5" fmla="*/ 245577 h 678763"/>
              <a:gd name="connsiteX6" fmla="*/ 821639 w 972147"/>
              <a:gd name="connsiteY6" fmla="*/ 145056 h 678763"/>
              <a:gd name="connsiteX7" fmla="*/ 970603 w 972147"/>
              <a:gd name="connsiteY7" fmla="*/ 405609 h 67876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2590 h 680783"/>
              <a:gd name="connsiteX1" fmla="*/ 413338 w 972147"/>
              <a:gd name="connsiteY1" fmla="*/ 329347 h 680783"/>
              <a:gd name="connsiteX2" fmla="*/ 483867 w 972147"/>
              <a:gd name="connsiteY2" fmla="*/ 618048 h 680783"/>
              <a:gd name="connsiteX3" fmla="*/ 42128 w 972147"/>
              <a:gd name="connsiteY3" fmla="*/ 507592 h 680783"/>
              <a:gd name="connsiteX4" fmla="*/ 278450 w 972147"/>
              <a:gd name="connsiteY4" fmla="*/ 3723 h 680783"/>
              <a:gd name="connsiteX5" fmla="*/ 535994 w 972147"/>
              <a:gd name="connsiteY5" fmla="*/ 211792 h 680783"/>
              <a:gd name="connsiteX6" fmla="*/ 821639 w 972147"/>
              <a:gd name="connsiteY6" fmla="*/ 147076 h 680783"/>
              <a:gd name="connsiteX7" fmla="*/ 970603 w 972147"/>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58028 w 973301"/>
              <a:gd name="connsiteY5" fmla="*/ 211792 h 680783"/>
              <a:gd name="connsiteX6" fmla="*/ 857444 w 973301"/>
              <a:gd name="connsiteY6" fmla="*/ 144322 h 680783"/>
              <a:gd name="connsiteX7" fmla="*/ 970603 w 973301"/>
              <a:gd name="connsiteY7" fmla="*/ 407629 h 680783"/>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6290 h 684483"/>
              <a:gd name="connsiteX1" fmla="*/ 413338 w 973301"/>
              <a:gd name="connsiteY1" fmla="*/ 333047 h 684483"/>
              <a:gd name="connsiteX2" fmla="*/ 483867 w 973301"/>
              <a:gd name="connsiteY2" fmla="*/ 621748 h 684483"/>
              <a:gd name="connsiteX3" fmla="*/ 42128 w 973301"/>
              <a:gd name="connsiteY3" fmla="*/ 511292 h 684483"/>
              <a:gd name="connsiteX4" fmla="*/ 278450 w 973301"/>
              <a:gd name="connsiteY4" fmla="*/ 7423 h 684483"/>
              <a:gd name="connsiteX5" fmla="*/ 549765 w 973301"/>
              <a:gd name="connsiteY5" fmla="*/ 190704 h 684483"/>
              <a:gd name="connsiteX6" fmla="*/ 857444 w 973301"/>
              <a:gd name="connsiteY6" fmla="*/ 148022 h 684483"/>
              <a:gd name="connsiteX7" fmla="*/ 970603 w 973301"/>
              <a:gd name="connsiteY7" fmla="*/ 411329 h 684483"/>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1535 h 679728"/>
              <a:gd name="connsiteX1" fmla="*/ 413338 w 973301"/>
              <a:gd name="connsiteY1" fmla="*/ 328292 h 679728"/>
              <a:gd name="connsiteX2" fmla="*/ 483867 w 973301"/>
              <a:gd name="connsiteY2" fmla="*/ 616993 h 679728"/>
              <a:gd name="connsiteX3" fmla="*/ 42128 w 973301"/>
              <a:gd name="connsiteY3" fmla="*/ 506537 h 679728"/>
              <a:gd name="connsiteX4" fmla="*/ 278450 w 973301"/>
              <a:gd name="connsiteY4" fmla="*/ 2668 h 679728"/>
              <a:gd name="connsiteX5" fmla="*/ 549765 w 973301"/>
              <a:gd name="connsiteY5" fmla="*/ 185949 h 679728"/>
              <a:gd name="connsiteX6" fmla="*/ 857444 w 973301"/>
              <a:gd name="connsiteY6" fmla="*/ 143267 h 679728"/>
              <a:gd name="connsiteX7" fmla="*/ 970603 w 973301"/>
              <a:gd name="connsiteY7" fmla="*/ 406574 h 679728"/>
              <a:gd name="connsiteX0" fmla="*/ 239713 w 974796"/>
              <a:gd name="connsiteY0" fmla="*/ 509581 h 687774"/>
              <a:gd name="connsiteX1" fmla="*/ 414833 w 974796"/>
              <a:gd name="connsiteY1" fmla="*/ 336338 h 687774"/>
              <a:gd name="connsiteX2" fmla="*/ 485362 w 974796"/>
              <a:gd name="connsiteY2" fmla="*/ 625039 h 687774"/>
              <a:gd name="connsiteX3" fmla="*/ 43623 w 974796"/>
              <a:gd name="connsiteY3" fmla="*/ 514583 h 687774"/>
              <a:gd name="connsiteX4" fmla="*/ 268928 w 974796"/>
              <a:gd name="connsiteY4" fmla="*/ 2452 h 687774"/>
              <a:gd name="connsiteX5" fmla="*/ 551260 w 974796"/>
              <a:gd name="connsiteY5" fmla="*/ 193995 h 687774"/>
              <a:gd name="connsiteX6" fmla="*/ 858939 w 974796"/>
              <a:gd name="connsiteY6" fmla="*/ 151313 h 687774"/>
              <a:gd name="connsiteX7" fmla="*/ 972098 w 974796"/>
              <a:gd name="connsiteY7" fmla="*/ 414620 h 687774"/>
              <a:gd name="connsiteX0" fmla="*/ 239713 w 974796"/>
              <a:gd name="connsiteY0" fmla="*/ 508440 h 686633"/>
              <a:gd name="connsiteX1" fmla="*/ 414833 w 974796"/>
              <a:gd name="connsiteY1" fmla="*/ 335197 h 686633"/>
              <a:gd name="connsiteX2" fmla="*/ 485362 w 974796"/>
              <a:gd name="connsiteY2" fmla="*/ 623898 h 686633"/>
              <a:gd name="connsiteX3" fmla="*/ 43623 w 974796"/>
              <a:gd name="connsiteY3" fmla="*/ 513442 h 686633"/>
              <a:gd name="connsiteX4" fmla="*/ 268928 w 974796"/>
              <a:gd name="connsiteY4" fmla="*/ 1311 h 686633"/>
              <a:gd name="connsiteX5" fmla="*/ 551260 w 974796"/>
              <a:gd name="connsiteY5" fmla="*/ 192854 h 686633"/>
              <a:gd name="connsiteX6" fmla="*/ 858939 w 974796"/>
              <a:gd name="connsiteY6" fmla="*/ 150172 h 686633"/>
              <a:gd name="connsiteX7" fmla="*/ 972098 w 974796"/>
              <a:gd name="connsiteY7" fmla="*/ 413479 h 68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796" h="686633">
                <a:moveTo>
                  <a:pt x="239713" y="508440"/>
                </a:moveTo>
                <a:cubicBezTo>
                  <a:pt x="220051" y="400199"/>
                  <a:pt x="313311" y="308483"/>
                  <a:pt x="414833" y="335197"/>
                </a:cubicBezTo>
                <a:cubicBezTo>
                  <a:pt x="568709" y="355231"/>
                  <a:pt x="571103" y="526747"/>
                  <a:pt x="485362" y="623898"/>
                </a:cubicBezTo>
                <a:cubicBezTo>
                  <a:pt x="359231" y="741315"/>
                  <a:pt x="103653" y="687971"/>
                  <a:pt x="43623" y="513442"/>
                </a:cubicBezTo>
                <a:cubicBezTo>
                  <a:pt x="-86006" y="165544"/>
                  <a:pt x="98347" y="15949"/>
                  <a:pt x="268928" y="1311"/>
                </a:cubicBezTo>
                <a:cubicBezTo>
                  <a:pt x="423631" y="-11041"/>
                  <a:pt x="534267" y="64743"/>
                  <a:pt x="551260" y="192854"/>
                </a:cubicBezTo>
                <a:cubicBezTo>
                  <a:pt x="632704" y="84983"/>
                  <a:pt x="783005" y="98296"/>
                  <a:pt x="858939" y="150172"/>
                </a:cubicBezTo>
                <a:cubicBezTo>
                  <a:pt x="963678" y="201219"/>
                  <a:pt x="983037" y="310103"/>
                  <a:pt x="972098" y="413479"/>
                </a:cubicBezTo>
              </a:path>
            </a:pathLst>
          </a:custGeom>
          <a:noFill/>
          <a:ln w="50800">
            <a:solidFill>
              <a:srgbClr val="828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15">
            <a:extLst>
              <a:ext uri="{FF2B5EF4-FFF2-40B4-BE49-F238E27FC236}">
                <a16:creationId xmlns:a16="http://schemas.microsoft.com/office/drawing/2014/main" id="{1D803F20-7F27-48FC-9606-6D452BFE996A}"/>
              </a:ext>
            </a:extLst>
          </p:cNvPr>
          <p:cNvSpPr/>
          <p:nvPr/>
        </p:nvSpPr>
        <p:spPr>
          <a:xfrm>
            <a:off x="6754273" y="2789046"/>
            <a:ext cx="565681" cy="916370"/>
          </a:xfrm>
          <a:custGeom>
            <a:avLst/>
            <a:gdLst>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35314"/>
              <a:gd name="connsiteX1" fmla="*/ 330979 w 647937"/>
              <a:gd name="connsiteY1" fmla="*/ 0 h 1035314"/>
              <a:gd name="connsiteX2" fmla="*/ 560982 w 647937"/>
              <a:gd name="connsiteY2" fmla="*/ 171099 h 1035314"/>
              <a:gd name="connsiteX3" fmla="*/ 468420 w 647937"/>
              <a:gd name="connsiteY3" fmla="*/ 493663 h 1035314"/>
              <a:gd name="connsiteX4" fmla="*/ 647934 w 647937"/>
              <a:gd name="connsiteY4" fmla="*/ 793789 h 1035314"/>
              <a:gd name="connsiteX5" fmla="*/ 465665 w 647937"/>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489"/>
              <a:gd name="connsiteY0" fmla="*/ 277685 h 1035314"/>
              <a:gd name="connsiteX1" fmla="*/ 330979 w 642489"/>
              <a:gd name="connsiteY1" fmla="*/ 0 h 1035314"/>
              <a:gd name="connsiteX2" fmla="*/ 560982 w 642489"/>
              <a:gd name="connsiteY2" fmla="*/ 171099 h 1035314"/>
              <a:gd name="connsiteX3" fmla="*/ 446386 w 642489"/>
              <a:gd name="connsiteY3" fmla="*/ 490909 h 1035314"/>
              <a:gd name="connsiteX4" fmla="*/ 642425 w 642489"/>
              <a:gd name="connsiteY4" fmla="*/ 769001 h 1035314"/>
              <a:gd name="connsiteX5" fmla="*/ 465665 w 642489"/>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564"/>
              <a:gd name="connsiteY0" fmla="*/ 277685 h 1035314"/>
              <a:gd name="connsiteX1" fmla="*/ 330979 w 642564"/>
              <a:gd name="connsiteY1" fmla="*/ 0 h 1035314"/>
              <a:gd name="connsiteX2" fmla="*/ 560982 w 642564"/>
              <a:gd name="connsiteY2" fmla="*/ 171099 h 1035314"/>
              <a:gd name="connsiteX3" fmla="*/ 446386 w 642564"/>
              <a:gd name="connsiteY3" fmla="*/ 490909 h 1035314"/>
              <a:gd name="connsiteX4" fmla="*/ 642425 w 642564"/>
              <a:gd name="connsiteY4" fmla="*/ 769001 h 1035314"/>
              <a:gd name="connsiteX5" fmla="*/ 465665 w 642564"/>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80359 h 1037988"/>
              <a:gd name="connsiteX1" fmla="*/ 330979 w 639815"/>
              <a:gd name="connsiteY1" fmla="*/ 2674 h 1037988"/>
              <a:gd name="connsiteX2" fmla="*/ 560982 w 639815"/>
              <a:gd name="connsiteY2" fmla="*/ 173773 h 1037988"/>
              <a:gd name="connsiteX3" fmla="*/ 446386 w 639815"/>
              <a:gd name="connsiteY3" fmla="*/ 493583 h 1037988"/>
              <a:gd name="connsiteX4" fmla="*/ 639670 w 639815"/>
              <a:gd name="connsiteY4" fmla="*/ 763412 h 1037988"/>
              <a:gd name="connsiteX5" fmla="*/ 465665 w 639815"/>
              <a:gd name="connsiteY5" fmla="*/ 1037988 h 1037988"/>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78763 h 1036392"/>
              <a:gd name="connsiteX1" fmla="*/ 330979 w 639815"/>
              <a:gd name="connsiteY1" fmla="*/ 1078 h 1036392"/>
              <a:gd name="connsiteX2" fmla="*/ 560982 w 639815"/>
              <a:gd name="connsiteY2" fmla="*/ 172177 h 1036392"/>
              <a:gd name="connsiteX3" fmla="*/ 446386 w 639815"/>
              <a:gd name="connsiteY3" fmla="*/ 491987 h 1036392"/>
              <a:gd name="connsiteX4" fmla="*/ 639670 w 639815"/>
              <a:gd name="connsiteY4" fmla="*/ 761816 h 1036392"/>
              <a:gd name="connsiteX5" fmla="*/ 465665 w 639815"/>
              <a:gd name="connsiteY5" fmla="*/ 1036392 h 1036392"/>
              <a:gd name="connsiteX0" fmla="*/ 0 w 639815"/>
              <a:gd name="connsiteY0" fmla="*/ 280192 h 1037821"/>
              <a:gd name="connsiteX1" fmla="*/ 330979 w 639815"/>
              <a:gd name="connsiteY1" fmla="*/ 2507 h 1037821"/>
              <a:gd name="connsiteX2" fmla="*/ 560982 w 639815"/>
              <a:gd name="connsiteY2" fmla="*/ 173606 h 1037821"/>
              <a:gd name="connsiteX3" fmla="*/ 446386 w 639815"/>
              <a:gd name="connsiteY3" fmla="*/ 493416 h 1037821"/>
              <a:gd name="connsiteX4" fmla="*/ 639670 w 639815"/>
              <a:gd name="connsiteY4" fmla="*/ 763245 h 1037821"/>
              <a:gd name="connsiteX5" fmla="*/ 465665 w 639815"/>
              <a:gd name="connsiteY5" fmla="*/ 1037821 h 1037821"/>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26 w 639841"/>
              <a:gd name="connsiteY0" fmla="*/ 279103 h 1036732"/>
              <a:gd name="connsiteX1" fmla="*/ 331005 w 639841"/>
              <a:gd name="connsiteY1" fmla="*/ 1418 h 1036732"/>
              <a:gd name="connsiteX2" fmla="*/ 561008 w 639841"/>
              <a:gd name="connsiteY2" fmla="*/ 172517 h 1036732"/>
              <a:gd name="connsiteX3" fmla="*/ 446412 w 639841"/>
              <a:gd name="connsiteY3" fmla="*/ 492327 h 1036732"/>
              <a:gd name="connsiteX4" fmla="*/ 639696 w 639841"/>
              <a:gd name="connsiteY4" fmla="*/ 762156 h 1036732"/>
              <a:gd name="connsiteX5" fmla="*/ 465691 w 639841"/>
              <a:gd name="connsiteY5" fmla="*/ 1036732 h 1036732"/>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40 w 620576"/>
              <a:gd name="connsiteY0" fmla="*/ 296331 h 1037435"/>
              <a:gd name="connsiteX1" fmla="*/ 311740 w 620576"/>
              <a:gd name="connsiteY1" fmla="*/ 2121 h 1037435"/>
              <a:gd name="connsiteX2" fmla="*/ 541743 w 620576"/>
              <a:gd name="connsiteY2" fmla="*/ 173220 h 1037435"/>
              <a:gd name="connsiteX3" fmla="*/ 427147 w 620576"/>
              <a:gd name="connsiteY3" fmla="*/ 493030 h 1037435"/>
              <a:gd name="connsiteX4" fmla="*/ 620431 w 620576"/>
              <a:gd name="connsiteY4" fmla="*/ 762859 h 1037435"/>
              <a:gd name="connsiteX5" fmla="*/ 446426 w 620576"/>
              <a:gd name="connsiteY5" fmla="*/ 1037435 h 1037435"/>
              <a:gd name="connsiteX0" fmla="*/ 5008 w 625544"/>
              <a:gd name="connsiteY0" fmla="*/ 297012 h 1038116"/>
              <a:gd name="connsiteX1" fmla="*/ 316708 w 625544"/>
              <a:gd name="connsiteY1" fmla="*/ 2802 h 1038116"/>
              <a:gd name="connsiteX2" fmla="*/ 546711 w 625544"/>
              <a:gd name="connsiteY2" fmla="*/ 173901 h 1038116"/>
              <a:gd name="connsiteX3" fmla="*/ 432115 w 625544"/>
              <a:gd name="connsiteY3" fmla="*/ 493711 h 1038116"/>
              <a:gd name="connsiteX4" fmla="*/ 625399 w 625544"/>
              <a:gd name="connsiteY4" fmla="*/ 763540 h 1038116"/>
              <a:gd name="connsiteX5" fmla="*/ 451394 w 625544"/>
              <a:gd name="connsiteY5" fmla="*/ 1038116 h 1038116"/>
              <a:gd name="connsiteX0" fmla="*/ 5008 w 625544"/>
              <a:gd name="connsiteY0" fmla="*/ 299704 h 1040808"/>
              <a:gd name="connsiteX1" fmla="*/ 316708 w 625544"/>
              <a:gd name="connsiteY1" fmla="*/ 2739 h 1040808"/>
              <a:gd name="connsiteX2" fmla="*/ 546711 w 625544"/>
              <a:gd name="connsiteY2" fmla="*/ 176593 h 1040808"/>
              <a:gd name="connsiteX3" fmla="*/ 432115 w 625544"/>
              <a:gd name="connsiteY3" fmla="*/ 496403 h 1040808"/>
              <a:gd name="connsiteX4" fmla="*/ 625399 w 625544"/>
              <a:gd name="connsiteY4" fmla="*/ 766232 h 1040808"/>
              <a:gd name="connsiteX5" fmla="*/ 451394 w 625544"/>
              <a:gd name="connsiteY5" fmla="*/ 1040808 h 1040808"/>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5023"/>
              <a:gd name="connsiteY0" fmla="*/ 298093 h 1039197"/>
              <a:gd name="connsiteX1" fmla="*/ 315906 w 625023"/>
              <a:gd name="connsiteY1" fmla="*/ 1128 h 1039197"/>
              <a:gd name="connsiteX2" fmla="*/ 545909 w 625023"/>
              <a:gd name="connsiteY2" fmla="*/ 174982 h 1039197"/>
              <a:gd name="connsiteX3" fmla="*/ 431313 w 625023"/>
              <a:gd name="connsiteY3" fmla="*/ 494792 h 1039197"/>
              <a:gd name="connsiteX4" fmla="*/ 624597 w 625023"/>
              <a:gd name="connsiteY4" fmla="*/ 764621 h 1039197"/>
              <a:gd name="connsiteX5" fmla="*/ 450592 w 625023"/>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25804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503" h="1039197">
                <a:moveTo>
                  <a:pt x="4206" y="298093"/>
                </a:moveTo>
                <a:cubicBezTo>
                  <a:pt x="-31441" y="73328"/>
                  <a:pt x="167021" y="-10969"/>
                  <a:pt x="315906" y="1128"/>
                </a:cubicBezTo>
                <a:cubicBezTo>
                  <a:pt x="428380" y="8585"/>
                  <a:pt x="527080" y="95916"/>
                  <a:pt x="545909" y="174982"/>
                </a:cubicBezTo>
                <a:cubicBezTo>
                  <a:pt x="579319" y="262305"/>
                  <a:pt x="557648" y="418486"/>
                  <a:pt x="431313" y="494792"/>
                </a:cubicBezTo>
                <a:cubicBezTo>
                  <a:pt x="576532" y="548013"/>
                  <a:pt x="647384" y="650808"/>
                  <a:pt x="641122" y="764621"/>
                </a:cubicBezTo>
                <a:cubicBezTo>
                  <a:pt x="633615" y="919493"/>
                  <a:pt x="546235" y="1010014"/>
                  <a:pt x="399268" y="1039197"/>
                </a:cubicBezTo>
              </a:path>
            </a:pathLst>
          </a:custGeom>
          <a:noFill/>
          <a:ln w="50800">
            <a:solidFill>
              <a:srgbClr val="828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16">
            <a:extLst>
              <a:ext uri="{FF2B5EF4-FFF2-40B4-BE49-F238E27FC236}">
                <a16:creationId xmlns:a16="http://schemas.microsoft.com/office/drawing/2014/main" id="{77305380-DFD4-4735-9335-864CA7F1CF5C}"/>
              </a:ext>
            </a:extLst>
          </p:cNvPr>
          <p:cNvSpPr/>
          <p:nvPr/>
        </p:nvSpPr>
        <p:spPr>
          <a:xfrm>
            <a:off x="6177139" y="3242627"/>
            <a:ext cx="918986" cy="913762"/>
          </a:xfrm>
          <a:custGeom>
            <a:avLst/>
            <a:gdLst>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7877 w 1035080"/>
              <a:gd name="connsiteY0" fmla="*/ 213173 h 925619"/>
              <a:gd name="connsiteX1" fmla="*/ 535806 w 1035080"/>
              <a:gd name="connsiteY1" fmla="*/ 0 h 925619"/>
              <a:gd name="connsiteX2" fmla="*/ 676051 w 1035080"/>
              <a:gd name="connsiteY2" fmla="*/ 311345 h 925619"/>
              <a:gd name="connsiteX3" fmla="*/ 1035080 w 1035080"/>
              <a:gd name="connsiteY3" fmla="*/ 535737 h 925619"/>
              <a:gd name="connsiteX4" fmla="*/ 603124 w 1035080"/>
              <a:gd name="connsiteY4" fmla="*/ 925619 h 925619"/>
              <a:gd name="connsiteX5" fmla="*/ 53565 w 1035080"/>
              <a:gd name="connsiteY5" fmla="*/ 871971 h 925619"/>
              <a:gd name="connsiteX6" fmla="*/ 106351 w 1035080"/>
              <a:gd name="connsiteY6" fmla="*/ 395289 h 925619"/>
              <a:gd name="connsiteX7" fmla="*/ 443903 w 1035080"/>
              <a:gd name="connsiteY7" fmla="*/ 599641 h 925619"/>
              <a:gd name="connsiteX0" fmla="*/ 375671 w 1062874"/>
              <a:gd name="connsiteY0" fmla="*/ 213173 h 925619"/>
              <a:gd name="connsiteX1" fmla="*/ 563600 w 1062874"/>
              <a:gd name="connsiteY1" fmla="*/ 0 h 925619"/>
              <a:gd name="connsiteX2" fmla="*/ 703845 w 1062874"/>
              <a:gd name="connsiteY2" fmla="*/ 311345 h 925619"/>
              <a:gd name="connsiteX3" fmla="*/ 1062874 w 1062874"/>
              <a:gd name="connsiteY3" fmla="*/ 535737 h 925619"/>
              <a:gd name="connsiteX4" fmla="*/ 630918 w 1062874"/>
              <a:gd name="connsiteY4" fmla="*/ 925619 h 925619"/>
              <a:gd name="connsiteX5" fmla="*/ 81359 w 1062874"/>
              <a:gd name="connsiteY5" fmla="*/ 871971 h 925619"/>
              <a:gd name="connsiteX6" fmla="*/ 134145 w 1062874"/>
              <a:gd name="connsiteY6" fmla="*/ 395289 h 925619"/>
              <a:gd name="connsiteX7" fmla="*/ 471697 w 1062874"/>
              <a:gd name="connsiteY7" fmla="*/ 599641 h 92561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30918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06130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9036"/>
              <a:gd name="connsiteX1" fmla="*/ 563600 w 1062874"/>
              <a:gd name="connsiteY1" fmla="*/ 0 h 979036"/>
              <a:gd name="connsiteX2" fmla="*/ 703845 w 1062874"/>
              <a:gd name="connsiteY2" fmla="*/ 311345 h 979036"/>
              <a:gd name="connsiteX3" fmla="*/ 1062874 w 1062874"/>
              <a:gd name="connsiteY3" fmla="*/ 535737 h 979036"/>
              <a:gd name="connsiteX4" fmla="*/ 597867 w 1062874"/>
              <a:gd name="connsiteY4" fmla="*/ 942144 h 979036"/>
              <a:gd name="connsiteX5" fmla="*/ 81359 w 1062874"/>
              <a:gd name="connsiteY5" fmla="*/ 871971 h 979036"/>
              <a:gd name="connsiteX6" fmla="*/ 134145 w 1062874"/>
              <a:gd name="connsiteY6" fmla="*/ 395289 h 979036"/>
              <a:gd name="connsiteX7" fmla="*/ 471697 w 1062874"/>
              <a:gd name="connsiteY7" fmla="*/ 599641 h 979036"/>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33999"/>
              <a:gd name="connsiteX1" fmla="*/ 563600 w 1062874"/>
              <a:gd name="connsiteY1" fmla="*/ 0 h 1033999"/>
              <a:gd name="connsiteX2" fmla="*/ 703845 w 1062874"/>
              <a:gd name="connsiteY2" fmla="*/ 311345 h 1033999"/>
              <a:gd name="connsiteX3" fmla="*/ 1062874 w 1062874"/>
              <a:gd name="connsiteY3" fmla="*/ 535737 h 1033999"/>
              <a:gd name="connsiteX4" fmla="*/ 597867 w 1062874"/>
              <a:gd name="connsiteY4" fmla="*/ 942144 h 1033999"/>
              <a:gd name="connsiteX5" fmla="*/ 81359 w 1062874"/>
              <a:gd name="connsiteY5" fmla="*/ 871971 h 1033999"/>
              <a:gd name="connsiteX6" fmla="*/ 134145 w 1062874"/>
              <a:gd name="connsiteY6" fmla="*/ 395289 h 1033999"/>
              <a:gd name="connsiteX7" fmla="*/ 471697 w 1062874"/>
              <a:gd name="connsiteY7" fmla="*/ 599641 h 1033999"/>
              <a:gd name="connsiteX0" fmla="*/ 363975 w 1051178"/>
              <a:gd name="connsiteY0" fmla="*/ 213173 h 1033999"/>
              <a:gd name="connsiteX1" fmla="*/ 551904 w 1051178"/>
              <a:gd name="connsiteY1" fmla="*/ 0 h 1033999"/>
              <a:gd name="connsiteX2" fmla="*/ 692149 w 1051178"/>
              <a:gd name="connsiteY2" fmla="*/ 311345 h 1033999"/>
              <a:gd name="connsiteX3" fmla="*/ 1051178 w 1051178"/>
              <a:gd name="connsiteY3" fmla="*/ 535737 h 1033999"/>
              <a:gd name="connsiteX4" fmla="*/ 586171 w 1051178"/>
              <a:gd name="connsiteY4" fmla="*/ 942144 h 1033999"/>
              <a:gd name="connsiteX5" fmla="*/ 69663 w 1051178"/>
              <a:gd name="connsiteY5" fmla="*/ 871971 h 1033999"/>
              <a:gd name="connsiteX6" fmla="*/ 122449 w 1051178"/>
              <a:gd name="connsiteY6" fmla="*/ 395289 h 1033999"/>
              <a:gd name="connsiteX7" fmla="*/ 460001 w 1051178"/>
              <a:gd name="connsiteY7" fmla="*/ 599641 h 1033999"/>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34653"/>
              <a:gd name="connsiteY0" fmla="*/ 213173 h 1030327"/>
              <a:gd name="connsiteX1" fmla="*/ 551904 w 1034653"/>
              <a:gd name="connsiteY1" fmla="*/ 0 h 1030327"/>
              <a:gd name="connsiteX2" fmla="*/ 692149 w 1034653"/>
              <a:gd name="connsiteY2" fmla="*/ 311345 h 1030327"/>
              <a:gd name="connsiteX3" fmla="*/ 1034653 w 1034653"/>
              <a:gd name="connsiteY3" fmla="*/ 538491 h 1030327"/>
              <a:gd name="connsiteX4" fmla="*/ 613713 w 1034653"/>
              <a:gd name="connsiteY4" fmla="*/ 936636 h 1030327"/>
              <a:gd name="connsiteX5" fmla="*/ 69663 w 1034653"/>
              <a:gd name="connsiteY5" fmla="*/ 871971 h 1030327"/>
              <a:gd name="connsiteX6" fmla="*/ 122449 w 1034653"/>
              <a:gd name="connsiteY6" fmla="*/ 395289 h 1030327"/>
              <a:gd name="connsiteX7" fmla="*/ 460001 w 1034653"/>
              <a:gd name="connsiteY7" fmla="*/ 599641 h 1030327"/>
              <a:gd name="connsiteX0" fmla="*/ 363975 w 1037690"/>
              <a:gd name="connsiteY0" fmla="*/ 213173 h 1030327"/>
              <a:gd name="connsiteX1" fmla="*/ 551904 w 1037690"/>
              <a:gd name="connsiteY1" fmla="*/ 0 h 1030327"/>
              <a:gd name="connsiteX2" fmla="*/ 692149 w 1037690"/>
              <a:gd name="connsiteY2" fmla="*/ 311345 h 1030327"/>
              <a:gd name="connsiteX3" fmla="*/ 1034653 w 1037690"/>
              <a:gd name="connsiteY3" fmla="*/ 538491 h 1030327"/>
              <a:gd name="connsiteX4" fmla="*/ 613713 w 1037690"/>
              <a:gd name="connsiteY4" fmla="*/ 936636 h 1030327"/>
              <a:gd name="connsiteX5" fmla="*/ 69663 w 1037690"/>
              <a:gd name="connsiteY5" fmla="*/ 871971 h 1030327"/>
              <a:gd name="connsiteX6" fmla="*/ 122449 w 1037690"/>
              <a:gd name="connsiteY6" fmla="*/ 395289 h 1030327"/>
              <a:gd name="connsiteX7" fmla="*/ 460001 w 1037690"/>
              <a:gd name="connsiteY7" fmla="*/ 599641 h 1030327"/>
              <a:gd name="connsiteX0" fmla="*/ 363975 w 1037917"/>
              <a:gd name="connsiteY0" fmla="*/ 213173 h 1030327"/>
              <a:gd name="connsiteX1" fmla="*/ 551904 w 1037917"/>
              <a:gd name="connsiteY1" fmla="*/ 0 h 1030327"/>
              <a:gd name="connsiteX2" fmla="*/ 692149 w 1037917"/>
              <a:gd name="connsiteY2" fmla="*/ 311345 h 1030327"/>
              <a:gd name="connsiteX3" fmla="*/ 1034653 w 1037917"/>
              <a:gd name="connsiteY3" fmla="*/ 538491 h 1030327"/>
              <a:gd name="connsiteX4" fmla="*/ 613713 w 1037917"/>
              <a:gd name="connsiteY4" fmla="*/ 936636 h 1030327"/>
              <a:gd name="connsiteX5" fmla="*/ 69663 w 1037917"/>
              <a:gd name="connsiteY5" fmla="*/ 871971 h 1030327"/>
              <a:gd name="connsiteX6" fmla="*/ 122449 w 1037917"/>
              <a:gd name="connsiteY6" fmla="*/ 395289 h 1030327"/>
              <a:gd name="connsiteX7" fmla="*/ 460001 w 103791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270 h 1030424"/>
              <a:gd name="connsiteX1" fmla="*/ 551904 w 1041370"/>
              <a:gd name="connsiteY1" fmla="*/ 97 h 1030424"/>
              <a:gd name="connsiteX2" fmla="*/ 675624 w 1041370"/>
              <a:gd name="connsiteY2" fmla="*/ 300425 h 1030424"/>
              <a:gd name="connsiteX3" fmla="*/ 1034653 w 1041370"/>
              <a:gd name="connsiteY3" fmla="*/ 538588 h 1030424"/>
              <a:gd name="connsiteX4" fmla="*/ 613713 w 1041370"/>
              <a:gd name="connsiteY4" fmla="*/ 936733 h 1030424"/>
              <a:gd name="connsiteX5" fmla="*/ 69663 w 1041370"/>
              <a:gd name="connsiteY5" fmla="*/ 872068 h 1030424"/>
              <a:gd name="connsiteX6" fmla="*/ 122449 w 1041370"/>
              <a:gd name="connsiteY6" fmla="*/ 395386 h 1030424"/>
              <a:gd name="connsiteX7" fmla="*/ 460001 w 1041370"/>
              <a:gd name="connsiteY7" fmla="*/ 599738 h 1030424"/>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266"/>
              <a:gd name="connsiteY0" fmla="*/ 237961 h 1016230"/>
              <a:gd name="connsiteX1" fmla="*/ 551904 w 1041266"/>
              <a:gd name="connsiteY1" fmla="*/ 0 h 1016230"/>
              <a:gd name="connsiteX2" fmla="*/ 675624 w 1041266"/>
              <a:gd name="connsiteY2" fmla="*/ 300328 h 1016230"/>
              <a:gd name="connsiteX3" fmla="*/ 1034653 w 1041266"/>
              <a:gd name="connsiteY3" fmla="*/ 538491 h 1016230"/>
              <a:gd name="connsiteX4" fmla="*/ 610959 w 1041266"/>
              <a:gd name="connsiteY4" fmla="*/ 914602 h 1016230"/>
              <a:gd name="connsiteX5" fmla="*/ 69663 w 1041266"/>
              <a:gd name="connsiteY5" fmla="*/ 871971 h 1016230"/>
              <a:gd name="connsiteX6" fmla="*/ 122449 w 1041266"/>
              <a:gd name="connsiteY6" fmla="*/ 395289 h 1016230"/>
              <a:gd name="connsiteX7" fmla="*/ 407671 w 1041266"/>
              <a:gd name="connsiteY7" fmla="*/ 709810 h 1016230"/>
              <a:gd name="connsiteX0" fmla="*/ 408043 w 1042386"/>
              <a:gd name="connsiteY0" fmla="*/ 237961 h 1016230"/>
              <a:gd name="connsiteX1" fmla="*/ 551904 w 1042386"/>
              <a:gd name="connsiteY1" fmla="*/ 0 h 1016230"/>
              <a:gd name="connsiteX2" fmla="*/ 675624 w 1042386"/>
              <a:gd name="connsiteY2" fmla="*/ 300328 h 1016230"/>
              <a:gd name="connsiteX3" fmla="*/ 1034653 w 1042386"/>
              <a:gd name="connsiteY3" fmla="*/ 538491 h 1016230"/>
              <a:gd name="connsiteX4" fmla="*/ 610959 w 1042386"/>
              <a:gd name="connsiteY4" fmla="*/ 914602 h 1016230"/>
              <a:gd name="connsiteX5" fmla="*/ 69663 w 1042386"/>
              <a:gd name="connsiteY5" fmla="*/ 871971 h 1016230"/>
              <a:gd name="connsiteX6" fmla="*/ 122449 w 1042386"/>
              <a:gd name="connsiteY6" fmla="*/ 395289 h 1016230"/>
              <a:gd name="connsiteX7" fmla="*/ 407671 w 1042386"/>
              <a:gd name="connsiteY7" fmla="*/ 709810 h 1016230"/>
              <a:gd name="connsiteX0" fmla="*/ 408043 w 1042386"/>
              <a:gd name="connsiteY0" fmla="*/ 237961 h 1031503"/>
              <a:gd name="connsiteX1" fmla="*/ 551904 w 1042386"/>
              <a:gd name="connsiteY1" fmla="*/ 0 h 1031503"/>
              <a:gd name="connsiteX2" fmla="*/ 675624 w 1042386"/>
              <a:gd name="connsiteY2" fmla="*/ 300328 h 1031503"/>
              <a:gd name="connsiteX3" fmla="*/ 1034653 w 1042386"/>
              <a:gd name="connsiteY3" fmla="*/ 538491 h 1031503"/>
              <a:gd name="connsiteX4" fmla="*/ 610959 w 1042386"/>
              <a:gd name="connsiteY4" fmla="*/ 914602 h 1031503"/>
              <a:gd name="connsiteX5" fmla="*/ 69663 w 1042386"/>
              <a:gd name="connsiteY5" fmla="*/ 871971 h 1031503"/>
              <a:gd name="connsiteX6" fmla="*/ 122449 w 1042386"/>
              <a:gd name="connsiteY6" fmla="*/ 395289 h 1031503"/>
              <a:gd name="connsiteX7" fmla="*/ 407671 w 1042386"/>
              <a:gd name="connsiteY7" fmla="*/ 709810 h 1031503"/>
              <a:gd name="connsiteX0" fmla="*/ 408043 w 1040983"/>
              <a:gd name="connsiteY0" fmla="*/ 237961 h 1031503"/>
              <a:gd name="connsiteX1" fmla="*/ 551904 w 1040983"/>
              <a:gd name="connsiteY1" fmla="*/ 0 h 1031503"/>
              <a:gd name="connsiteX2" fmla="*/ 675624 w 1040983"/>
              <a:gd name="connsiteY2" fmla="*/ 300328 h 1031503"/>
              <a:gd name="connsiteX3" fmla="*/ 1034653 w 1040983"/>
              <a:gd name="connsiteY3" fmla="*/ 538491 h 1031503"/>
              <a:gd name="connsiteX4" fmla="*/ 610959 w 1040983"/>
              <a:gd name="connsiteY4" fmla="*/ 914602 h 1031503"/>
              <a:gd name="connsiteX5" fmla="*/ 69663 w 1040983"/>
              <a:gd name="connsiteY5" fmla="*/ 871971 h 1031503"/>
              <a:gd name="connsiteX6" fmla="*/ 122449 w 1040983"/>
              <a:gd name="connsiteY6" fmla="*/ 395289 h 1031503"/>
              <a:gd name="connsiteX7" fmla="*/ 407671 w 1040983"/>
              <a:gd name="connsiteY7" fmla="*/ 709810 h 1031503"/>
              <a:gd name="connsiteX0" fmla="*/ 408043 w 1040983"/>
              <a:gd name="connsiteY0" fmla="*/ 237961 h 1036239"/>
              <a:gd name="connsiteX1" fmla="*/ 551904 w 1040983"/>
              <a:gd name="connsiteY1" fmla="*/ 0 h 1036239"/>
              <a:gd name="connsiteX2" fmla="*/ 675624 w 1040983"/>
              <a:gd name="connsiteY2" fmla="*/ 300328 h 1036239"/>
              <a:gd name="connsiteX3" fmla="*/ 1034653 w 1040983"/>
              <a:gd name="connsiteY3" fmla="*/ 538491 h 1036239"/>
              <a:gd name="connsiteX4" fmla="*/ 610959 w 1040983"/>
              <a:gd name="connsiteY4" fmla="*/ 914602 h 1036239"/>
              <a:gd name="connsiteX5" fmla="*/ 69663 w 1040983"/>
              <a:gd name="connsiteY5" fmla="*/ 871971 h 1036239"/>
              <a:gd name="connsiteX6" fmla="*/ 122449 w 1040983"/>
              <a:gd name="connsiteY6" fmla="*/ 395289 h 1036239"/>
              <a:gd name="connsiteX7" fmla="*/ 407671 w 1040983"/>
              <a:gd name="connsiteY7" fmla="*/ 709810 h 1036239"/>
              <a:gd name="connsiteX0" fmla="*/ 408043 w 1040106"/>
              <a:gd name="connsiteY0" fmla="*/ 237961 h 1036239"/>
              <a:gd name="connsiteX1" fmla="*/ 551904 w 1040106"/>
              <a:gd name="connsiteY1" fmla="*/ 0 h 1036239"/>
              <a:gd name="connsiteX2" fmla="*/ 675624 w 1040106"/>
              <a:gd name="connsiteY2" fmla="*/ 300328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2163"/>
              <a:gd name="connsiteY0" fmla="*/ 237961 h 1036239"/>
              <a:gd name="connsiteX1" fmla="*/ 551904 w 1042163"/>
              <a:gd name="connsiteY1" fmla="*/ 0 h 1036239"/>
              <a:gd name="connsiteX2" fmla="*/ 694904 w 1042163"/>
              <a:gd name="connsiteY2" fmla="*/ 308591 h 1036239"/>
              <a:gd name="connsiteX3" fmla="*/ 1034653 w 1042163"/>
              <a:gd name="connsiteY3" fmla="*/ 538491 h 1036239"/>
              <a:gd name="connsiteX4" fmla="*/ 610959 w 1042163"/>
              <a:gd name="connsiteY4" fmla="*/ 914602 h 1036239"/>
              <a:gd name="connsiteX5" fmla="*/ 69663 w 1042163"/>
              <a:gd name="connsiteY5" fmla="*/ 871971 h 1036239"/>
              <a:gd name="connsiteX6" fmla="*/ 122449 w 1042163"/>
              <a:gd name="connsiteY6" fmla="*/ 395289 h 1036239"/>
              <a:gd name="connsiteX7" fmla="*/ 407671 w 1042163"/>
              <a:gd name="connsiteY7" fmla="*/ 709810 h 10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163" h="1036239">
                <a:moveTo>
                  <a:pt x="408043" y="237961"/>
                </a:moveTo>
                <a:cubicBezTo>
                  <a:pt x="343992" y="128344"/>
                  <a:pt x="425913" y="2202"/>
                  <a:pt x="551904" y="0"/>
                </a:cubicBezTo>
                <a:cubicBezTo>
                  <a:pt x="692297" y="9220"/>
                  <a:pt x="799637" y="145134"/>
                  <a:pt x="694904" y="308591"/>
                </a:cubicBezTo>
                <a:cubicBezTo>
                  <a:pt x="913733" y="254856"/>
                  <a:pt x="1005866" y="388412"/>
                  <a:pt x="1034653" y="538491"/>
                </a:cubicBezTo>
                <a:cubicBezTo>
                  <a:pt x="1080710" y="748323"/>
                  <a:pt x="911934" y="1029765"/>
                  <a:pt x="610959" y="914602"/>
                </a:cubicBezTo>
                <a:cubicBezTo>
                  <a:pt x="529678" y="1130828"/>
                  <a:pt x="156451" y="1022057"/>
                  <a:pt x="69663" y="871971"/>
                </a:cubicBezTo>
                <a:cubicBezTo>
                  <a:pt x="-4549" y="766325"/>
                  <a:pt x="-59482" y="489919"/>
                  <a:pt x="122449" y="395289"/>
                </a:cubicBezTo>
                <a:cubicBezTo>
                  <a:pt x="315758" y="274283"/>
                  <a:pt x="605462" y="514080"/>
                  <a:pt x="407671" y="709810"/>
                </a:cubicBezTo>
              </a:path>
            </a:pathLst>
          </a:custGeom>
          <a:noFill/>
          <a:ln w="50800">
            <a:solidFill>
              <a:srgbClr val="828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17">
            <a:extLst>
              <a:ext uri="{FF2B5EF4-FFF2-40B4-BE49-F238E27FC236}">
                <a16:creationId xmlns:a16="http://schemas.microsoft.com/office/drawing/2014/main" id="{50EDB9EC-7FDB-4D3F-8AE0-29ED85E060DC}"/>
              </a:ext>
            </a:extLst>
          </p:cNvPr>
          <p:cNvSpPr/>
          <p:nvPr/>
        </p:nvSpPr>
        <p:spPr>
          <a:xfrm>
            <a:off x="6174009" y="3188646"/>
            <a:ext cx="261776" cy="392084"/>
          </a:xfrm>
          <a:custGeom>
            <a:avLst/>
            <a:gdLst>
              <a:gd name="connsiteX0" fmla="*/ 0 w 210368"/>
              <a:gd name="connsiteY0" fmla="*/ 692812 h 692812"/>
              <a:gd name="connsiteX1" fmla="*/ 145855 w 210368"/>
              <a:gd name="connsiteY1" fmla="*/ 0 h 692812"/>
              <a:gd name="connsiteX2" fmla="*/ 210368 w 210368"/>
              <a:gd name="connsiteY2" fmla="*/ 350614 h 692812"/>
              <a:gd name="connsiteX0" fmla="*/ 0 w 204758"/>
              <a:gd name="connsiteY0" fmla="*/ 692812 h 692812"/>
              <a:gd name="connsiteX1" fmla="*/ 145855 w 204758"/>
              <a:gd name="connsiteY1" fmla="*/ 0 h 692812"/>
              <a:gd name="connsiteX2" fmla="*/ 204758 w 204758"/>
              <a:gd name="connsiteY2" fmla="*/ 350614 h 692812"/>
              <a:gd name="connsiteX0" fmla="*/ 0 w 259110"/>
              <a:gd name="connsiteY0" fmla="*/ 692812 h 692812"/>
              <a:gd name="connsiteX1" fmla="*/ 145855 w 259110"/>
              <a:gd name="connsiteY1" fmla="*/ 0 h 692812"/>
              <a:gd name="connsiteX2" fmla="*/ 204758 w 259110"/>
              <a:gd name="connsiteY2" fmla="*/ 350614 h 692812"/>
              <a:gd name="connsiteX0" fmla="*/ 0 w 259110"/>
              <a:gd name="connsiteY0" fmla="*/ 670372 h 670372"/>
              <a:gd name="connsiteX1" fmla="*/ 145855 w 259110"/>
              <a:gd name="connsiteY1" fmla="*/ 0 h 670372"/>
              <a:gd name="connsiteX2" fmla="*/ 204758 w 259110"/>
              <a:gd name="connsiteY2" fmla="*/ 328174 h 670372"/>
              <a:gd name="connsiteX0" fmla="*/ 0 w 276458"/>
              <a:gd name="connsiteY0" fmla="*/ 670372 h 670372"/>
              <a:gd name="connsiteX1" fmla="*/ 145855 w 276458"/>
              <a:gd name="connsiteY1" fmla="*/ 0 h 670372"/>
              <a:gd name="connsiteX2" fmla="*/ 204758 w 276458"/>
              <a:gd name="connsiteY2" fmla="*/ 328174 h 670372"/>
              <a:gd name="connsiteX0" fmla="*/ 0 w 276458"/>
              <a:gd name="connsiteY0" fmla="*/ 670381 h 670381"/>
              <a:gd name="connsiteX1" fmla="*/ 145855 w 276458"/>
              <a:gd name="connsiteY1" fmla="*/ 9 h 670381"/>
              <a:gd name="connsiteX2" fmla="*/ 204758 w 276458"/>
              <a:gd name="connsiteY2" fmla="*/ 328183 h 670381"/>
              <a:gd name="connsiteX0" fmla="*/ 17567 w 294025"/>
              <a:gd name="connsiteY0" fmla="*/ 670381 h 670381"/>
              <a:gd name="connsiteX1" fmla="*/ 163422 w 294025"/>
              <a:gd name="connsiteY1" fmla="*/ 9 h 670381"/>
              <a:gd name="connsiteX2" fmla="*/ 222325 w 294025"/>
              <a:gd name="connsiteY2" fmla="*/ 328183 h 670381"/>
              <a:gd name="connsiteX0" fmla="*/ 17567 w 327330"/>
              <a:gd name="connsiteY0" fmla="*/ 671068 h 671068"/>
              <a:gd name="connsiteX1" fmla="*/ 163422 w 327330"/>
              <a:gd name="connsiteY1" fmla="*/ 696 h 671068"/>
              <a:gd name="connsiteX2" fmla="*/ 222325 w 327330"/>
              <a:gd name="connsiteY2" fmla="*/ 328870 h 671068"/>
              <a:gd name="connsiteX0" fmla="*/ 17567 w 321664"/>
              <a:gd name="connsiteY0" fmla="*/ 671068 h 671068"/>
              <a:gd name="connsiteX1" fmla="*/ 163422 w 321664"/>
              <a:gd name="connsiteY1" fmla="*/ 696 h 671068"/>
              <a:gd name="connsiteX2" fmla="*/ 222325 w 321664"/>
              <a:gd name="connsiteY2" fmla="*/ 328870 h 671068"/>
              <a:gd name="connsiteX0" fmla="*/ 18431 w 322528"/>
              <a:gd name="connsiteY0" fmla="*/ 671068 h 671068"/>
              <a:gd name="connsiteX1" fmla="*/ 164286 w 322528"/>
              <a:gd name="connsiteY1" fmla="*/ 696 h 671068"/>
              <a:gd name="connsiteX2" fmla="*/ 223189 w 322528"/>
              <a:gd name="connsiteY2" fmla="*/ 328870 h 671068"/>
              <a:gd name="connsiteX0" fmla="*/ 18431 w 311947"/>
              <a:gd name="connsiteY0" fmla="*/ 671151 h 671151"/>
              <a:gd name="connsiteX1" fmla="*/ 164286 w 311947"/>
              <a:gd name="connsiteY1" fmla="*/ 779 h 671151"/>
              <a:gd name="connsiteX2" fmla="*/ 203910 w 311947"/>
              <a:gd name="connsiteY2" fmla="*/ 312427 h 671151"/>
              <a:gd name="connsiteX0" fmla="*/ 18431 w 319515"/>
              <a:gd name="connsiteY0" fmla="*/ 670768 h 670768"/>
              <a:gd name="connsiteX1" fmla="*/ 164286 w 319515"/>
              <a:gd name="connsiteY1" fmla="*/ 396 h 670768"/>
              <a:gd name="connsiteX2" fmla="*/ 203910 w 319515"/>
              <a:gd name="connsiteY2" fmla="*/ 312044 h 670768"/>
              <a:gd name="connsiteX0" fmla="*/ 16717 w 317801"/>
              <a:gd name="connsiteY0" fmla="*/ 670768 h 670768"/>
              <a:gd name="connsiteX1" fmla="*/ 162572 w 317801"/>
              <a:gd name="connsiteY1" fmla="*/ 396 h 670768"/>
              <a:gd name="connsiteX2" fmla="*/ 202196 w 317801"/>
              <a:gd name="connsiteY2" fmla="*/ 312044 h 670768"/>
              <a:gd name="connsiteX0" fmla="*/ 16717 w 320719"/>
              <a:gd name="connsiteY0" fmla="*/ 670412 h 670412"/>
              <a:gd name="connsiteX1" fmla="*/ 162572 w 320719"/>
              <a:gd name="connsiteY1" fmla="*/ 40 h 670412"/>
              <a:gd name="connsiteX2" fmla="*/ 202196 w 320719"/>
              <a:gd name="connsiteY2" fmla="*/ 311688 h 670412"/>
              <a:gd name="connsiteX0" fmla="*/ 16717 w 314294"/>
              <a:gd name="connsiteY0" fmla="*/ 670412 h 670412"/>
              <a:gd name="connsiteX1" fmla="*/ 162572 w 314294"/>
              <a:gd name="connsiteY1" fmla="*/ 40 h 670412"/>
              <a:gd name="connsiteX2" fmla="*/ 202196 w 314294"/>
              <a:gd name="connsiteY2" fmla="*/ 311688 h 670412"/>
              <a:gd name="connsiteX0" fmla="*/ 20002 w 313692"/>
              <a:gd name="connsiteY0" fmla="*/ 684181 h 684181"/>
              <a:gd name="connsiteX1" fmla="*/ 157594 w 313692"/>
              <a:gd name="connsiteY1" fmla="*/ 38 h 684181"/>
              <a:gd name="connsiteX2" fmla="*/ 205481 w 313692"/>
              <a:gd name="connsiteY2" fmla="*/ 325457 h 684181"/>
              <a:gd name="connsiteX0" fmla="*/ 20002 w 335146"/>
              <a:gd name="connsiteY0" fmla="*/ 684143 h 684143"/>
              <a:gd name="connsiteX1" fmla="*/ 157594 w 335146"/>
              <a:gd name="connsiteY1" fmla="*/ 0 h 684143"/>
              <a:gd name="connsiteX2" fmla="*/ 205481 w 335146"/>
              <a:gd name="connsiteY2" fmla="*/ 325419 h 684143"/>
              <a:gd name="connsiteX0" fmla="*/ 20002 w 322593"/>
              <a:gd name="connsiteY0" fmla="*/ 684143 h 684143"/>
              <a:gd name="connsiteX1" fmla="*/ 157594 w 322593"/>
              <a:gd name="connsiteY1" fmla="*/ 0 h 684143"/>
              <a:gd name="connsiteX2" fmla="*/ 177939 w 322593"/>
              <a:gd name="connsiteY2" fmla="*/ 275843 h 684143"/>
              <a:gd name="connsiteX0" fmla="*/ 20002 w 322593"/>
              <a:gd name="connsiteY0" fmla="*/ 684143 h 684143"/>
              <a:gd name="connsiteX1" fmla="*/ 157594 w 322593"/>
              <a:gd name="connsiteY1" fmla="*/ 0 h 684143"/>
              <a:gd name="connsiteX2" fmla="*/ 177939 w 322593"/>
              <a:gd name="connsiteY2" fmla="*/ 275843 h 684143"/>
              <a:gd name="connsiteX0" fmla="*/ 20002 w 305016"/>
              <a:gd name="connsiteY0" fmla="*/ 684145 h 684145"/>
              <a:gd name="connsiteX1" fmla="*/ 157594 w 305016"/>
              <a:gd name="connsiteY1" fmla="*/ 2 h 684145"/>
              <a:gd name="connsiteX2" fmla="*/ 177939 w 305016"/>
              <a:gd name="connsiteY2" fmla="*/ 275845 h 684145"/>
              <a:gd name="connsiteX0" fmla="*/ 20002 w 305016"/>
              <a:gd name="connsiteY0" fmla="*/ 684145 h 684145"/>
              <a:gd name="connsiteX1" fmla="*/ 157594 w 305016"/>
              <a:gd name="connsiteY1" fmla="*/ 2 h 684145"/>
              <a:gd name="connsiteX2" fmla="*/ 177939 w 305016"/>
              <a:gd name="connsiteY2" fmla="*/ 275845 h 684145"/>
              <a:gd name="connsiteX0" fmla="*/ 11876 w 318923"/>
              <a:gd name="connsiteY0" fmla="*/ 463808 h 463808"/>
              <a:gd name="connsiteX1" fmla="*/ 171501 w 318923"/>
              <a:gd name="connsiteY1" fmla="*/ 2 h 463808"/>
              <a:gd name="connsiteX2" fmla="*/ 191846 w 318923"/>
              <a:gd name="connsiteY2" fmla="*/ 275845 h 463808"/>
              <a:gd name="connsiteX0" fmla="*/ 11876 w 318923"/>
              <a:gd name="connsiteY0" fmla="*/ 444528 h 444528"/>
              <a:gd name="connsiteX1" fmla="*/ 171501 w 318923"/>
              <a:gd name="connsiteY1" fmla="*/ 2 h 444528"/>
              <a:gd name="connsiteX2" fmla="*/ 191846 w 318923"/>
              <a:gd name="connsiteY2" fmla="*/ 275845 h 444528"/>
              <a:gd name="connsiteX0" fmla="*/ 1452 w 308499"/>
              <a:gd name="connsiteY0" fmla="*/ 444528 h 444528"/>
              <a:gd name="connsiteX1" fmla="*/ 161077 w 308499"/>
              <a:gd name="connsiteY1" fmla="*/ 2 h 444528"/>
              <a:gd name="connsiteX2" fmla="*/ 181422 w 308499"/>
              <a:gd name="connsiteY2" fmla="*/ 275845 h 444528"/>
              <a:gd name="connsiteX0" fmla="*/ 1452 w 296864"/>
              <a:gd name="connsiteY0" fmla="*/ 444638 h 444638"/>
              <a:gd name="connsiteX1" fmla="*/ 161077 w 296864"/>
              <a:gd name="connsiteY1" fmla="*/ 112 h 444638"/>
              <a:gd name="connsiteX2" fmla="*/ 181422 w 296864"/>
              <a:gd name="connsiteY2" fmla="*/ 275955 h 444638"/>
            </a:gdLst>
            <a:ahLst/>
            <a:cxnLst>
              <a:cxn ang="0">
                <a:pos x="connsiteX0" y="connsiteY0"/>
              </a:cxn>
              <a:cxn ang="0">
                <a:pos x="connsiteX1" y="connsiteY1"/>
              </a:cxn>
              <a:cxn ang="0">
                <a:pos x="connsiteX2" y="connsiteY2"/>
              </a:cxn>
            </a:cxnLst>
            <a:rect l="l" t="t" r="r" b="b"/>
            <a:pathLst>
              <a:path w="296864" h="444638">
                <a:moveTo>
                  <a:pt x="1452" y="444638"/>
                </a:moveTo>
                <a:cubicBezTo>
                  <a:pt x="-2260" y="204656"/>
                  <a:pt x="-11482" y="8739"/>
                  <a:pt x="161077" y="112"/>
                </a:cubicBezTo>
                <a:cubicBezTo>
                  <a:pt x="350238" y="-6281"/>
                  <a:pt x="327228" y="262274"/>
                  <a:pt x="181422" y="275955"/>
                </a:cubicBezTo>
              </a:path>
            </a:pathLst>
          </a:custGeom>
          <a:noFill/>
          <a:ln w="50800">
            <a:solidFill>
              <a:srgbClr val="828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18">
            <a:extLst>
              <a:ext uri="{FF2B5EF4-FFF2-40B4-BE49-F238E27FC236}">
                <a16:creationId xmlns:a16="http://schemas.microsoft.com/office/drawing/2014/main" id="{0B7E6A74-191B-4AE4-ACF4-6510EE84507A}"/>
              </a:ext>
            </a:extLst>
          </p:cNvPr>
          <p:cNvCxnSpPr>
            <a:cxnSpLocks/>
          </p:cNvCxnSpPr>
          <p:nvPr/>
        </p:nvCxnSpPr>
        <p:spPr>
          <a:xfrm flipH="1">
            <a:off x="6175698" y="2690087"/>
            <a:ext cx="1390" cy="1140591"/>
          </a:xfrm>
          <a:prstGeom prst="line">
            <a:avLst/>
          </a:prstGeom>
          <a:noFill/>
          <a:ln w="50800">
            <a:solidFill>
              <a:srgbClr val="828979"/>
            </a:solidFill>
          </a:ln>
        </p:spPr>
        <p:style>
          <a:lnRef idx="1">
            <a:schemeClr val="accent1"/>
          </a:lnRef>
          <a:fillRef idx="0">
            <a:schemeClr val="accent1"/>
          </a:fillRef>
          <a:effectRef idx="0">
            <a:schemeClr val="accent1"/>
          </a:effectRef>
          <a:fontRef idx="minor">
            <a:schemeClr val="tx1"/>
          </a:fontRef>
        </p:style>
      </p:cxnSp>
      <p:sp>
        <p:nvSpPr>
          <p:cNvPr id="16" name="20">
            <a:extLst>
              <a:ext uri="{FF2B5EF4-FFF2-40B4-BE49-F238E27FC236}">
                <a16:creationId xmlns:a16="http://schemas.microsoft.com/office/drawing/2014/main" id="{A6723F01-B8E5-49B4-9312-E9961F9A9310}"/>
              </a:ext>
            </a:extLst>
          </p:cNvPr>
          <p:cNvSpPr/>
          <p:nvPr/>
        </p:nvSpPr>
        <p:spPr>
          <a:xfrm flipH="1">
            <a:off x="5149285" y="2430334"/>
            <a:ext cx="859582" cy="605477"/>
          </a:xfrm>
          <a:custGeom>
            <a:avLst/>
            <a:gdLst>
              <a:gd name="connsiteX0" fmla="*/ 182319 w 931229"/>
              <a:gd name="connsiteY0" fmla="*/ 476834 h 617079"/>
              <a:gd name="connsiteX1" fmla="*/ 423541 w 931229"/>
              <a:gd name="connsiteY1" fmla="*/ 339394 h 617079"/>
              <a:gd name="connsiteX2" fmla="*/ 516103 w 931229"/>
              <a:gd name="connsiteY2" fmla="*/ 617079 h 617079"/>
              <a:gd name="connsiteX3" fmla="*/ 0 w 931229"/>
              <a:gd name="connsiteY3" fmla="*/ 448785 h 617079"/>
              <a:gd name="connsiteX4" fmla="*/ 274881 w 931229"/>
              <a:gd name="connsiteY4" fmla="*/ 0 h 617079"/>
              <a:gd name="connsiteX5" fmla="*/ 504883 w 931229"/>
              <a:gd name="connsiteY5" fmla="*/ 235612 h 617079"/>
              <a:gd name="connsiteX6" fmla="*/ 765740 w 931229"/>
              <a:gd name="connsiteY6" fmla="*/ 159879 h 617079"/>
              <a:gd name="connsiteX7" fmla="*/ 931229 w 931229"/>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68"/>
              <a:gd name="connsiteY0" fmla="*/ 476834 h 617079"/>
              <a:gd name="connsiteX1" fmla="*/ 423541 w 931968"/>
              <a:gd name="connsiteY1" fmla="*/ 339394 h 617079"/>
              <a:gd name="connsiteX2" fmla="*/ 516103 w 931968"/>
              <a:gd name="connsiteY2" fmla="*/ 617079 h 617079"/>
              <a:gd name="connsiteX3" fmla="*/ 0 w 931968"/>
              <a:gd name="connsiteY3" fmla="*/ 448785 h 617079"/>
              <a:gd name="connsiteX4" fmla="*/ 274881 w 931968"/>
              <a:gd name="connsiteY4" fmla="*/ 0 h 617079"/>
              <a:gd name="connsiteX5" fmla="*/ 504883 w 931968"/>
              <a:gd name="connsiteY5" fmla="*/ 235612 h 617079"/>
              <a:gd name="connsiteX6" fmla="*/ 765740 w 931968"/>
              <a:gd name="connsiteY6" fmla="*/ 159879 h 617079"/>
              <a:gd name="connsiteX7" fmla="*/ 931229 w 93196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4161"/>
              <a:gd name="connsiteY0" fmla="*/ 476834 h 617079"/>
              <a:gd name="connsiteX1" fmla="*/ 423541 w 934161"/>
              <a:gd name="connsiteY1" fmla="*/ 339394 h 617079"/>
              <a:gd name="connsiteX2" fmla="*/ 516103 w 934161"/>
              <a:gd name="connsiteY2" fmla="*/ 617079 h 617079"/>
              <a:gd name="connsiteX3" fmla="*/ 0 w 934161"/>
              <a:gd name="connsiteY3" fmla="*/ 448785 h 617079"/>
              <a:gd name="connsiteX4" fmla="*/ 274881 w 934161"/>
              <a:gd name="connsiteY4" fmla="*/ 0 h 617079"/>
              <a:gd name="connsiteX5" fmla="*/ 477341 w 934161"/>
              <a:gd name="connsiteY5" fmla="*/ 243874 h 617079"/>
              <a:gd name="connsiteX6" fmla="*/ 787773 w 934161"/>
              <a:gd name="connsiteY6" fmla="*/ 162633 h 617079"/>
              <a:gd name="connsiteX7" fmla="*/ 931229 w 934161"/>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5016"/>
              <a:gd name="connsiteY0" fmla="*/ 476834 h 617079"/>
              <a:gd name="connsiteX1" fmla="*/ 423541 w 935016"/>
              <a:gd name="connsiteY1" fmla="*/ 339394 h 617079"/>
              <a:gd name="connsiteX2" fmla="*/ 516103 w 935016"/>
              <a:gd name="connsiteY2" fmla="*/ 617079 h 617079"/>
              <a:gd name="connsiteX3" fmla="*/ 0 w 935016"/>
              <a:gd name="connsiteY3" fmla="*/ 448785 h 617079"/>
              <a:gd name="connsiteX4" fmla="*/ 274881 w 935016"/>
              <a:gd name="connsiteY4" fmla="*/ 0 h 617079"/>
              <a:gd name="connsiteX5" fmla="*/ 477341 w 935016"/>
              <a:gd name="connsiteY5" fmla="*/ 243874 h 617079"/>
              <a:gd name="connsiteX6" fmla="*/ 782265 w 935016"/>
              <a:gd name="connsiteY6" fmla="*/ 143353 h 617079"/>
              <a:gd name="connsiteX7" fmla="*/ 931229 w 935016"/>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77341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60286 w 910740"/>
              <a:gd name="connsiteY0" fmla="*/ 478537 h 618782"/>
              <a:gd name="connsiteX1" fmla="*/ 401508 w 910740"/>
              <a:gd name="connsiteY1" fmla="*/ 341097 h 618782"/>
              <a:gd name="connsiteX2" fmla="*/ 494070 w 910740"/>
              <a:gd name="connsiteY2" fmla="*/ 618782 h 618782"/>
              <a:gd name="connsiteX3" fmla="*/ 0 w 910740"/>
              <a:gd name="connsiteY3" fmla="*/ 450488 h 618782"/>
              <a:gd name="connsiteX4" fmla="*/ 217043 w 910740"/>
              <a:gd name="connsiteY4" fmla="*/ 1703 h 618782"/>
              <a:gd name="connsiteX5" fmla="*/ 469079 w 910740"/>
              <a:gd name="connsiteY5" fmla="*/ 245577 h 618782"/>
              <a:gd name="connsiteX6" fmla="*/ 760232 w 910740"/>
              <a:gd name="connsiteY6" fmla="*/ 145056 h 618782"/>
              <a:gd name="connsiteX7" fmla="*/ 909196 w 910740"/>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07765"/>
              <a:gd name="connsiteX1" fmla="*/ 446317 w 955549"/>
              <a:gd name="connsiteY1" fmla="*/ 341097 h 607765"/>
              <a:gd name="connsiteX2" fmla="*/ 527862 w 955549"/>
              <a:gd name="connsiteY2" fmla="*/ 607765 h 607765"/>
              <a:gd name="connsiteX3" fmla="*/ 44809 w 955549"/>
              <a:gd name="connsiteY3" fmla="*/ 450488 h 607765"/>
              <a:gd name="connsiteX4" fmla="*/ 261852 w 955549"/>
              <a:gd name="connsiteY4" fmla="*/ 1703 h 607765"/>
              <a:gd name="connsiteX5" fmla="*/ 513888 w 955549"/>
              <a:gd name="connsiteY5" fmla="*/ 245577 h 607765"/>
              <a:gd name="connsiteX6" fmla="*/ 805041 w 955549"/>
              <a:gd name="connsiteY6" fmla="*/ 145056 h 607765"/>
              <a:gd name="connsiteX7" fmla="*/ 954005 w 955549"/>
              <a:gd name="connsiteY7" fmla="*/ 405609 h 60776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8696 w 962625"/>
              <a:gd name="connsiteY0" fmla="*/ 500570 h 673975"/>
              <a:gd name="connsiteX1" fmla="*/ 403816 w 962625"/>
              <a:gd name="connsiteY1" fmla="*/ 327327 h 673975"/>
              <a:gd name="connsiteX2" fmla="*/ 485362 w 962625"/>
              <a:gd name="connsiteY2" fmla="*/ 610520 h 673975"/>
              <a:gd name="connsiteX3" fmla="*/ 43623 w 962625"/>
              <a:gd name="connsiteY3" fmla="*/ 480784 h 673975"/>
              <a:gd name="connsiteX4" fmla="*/ 268928 w 962625"/>
              <a:gd name="connsiteY4" fmla="*/ 1703 h 673975"/>
              <a:gd name="connsiteX5" fmla="*/ 520964 w 962625"/>
              <a:gd name="connsiteY5" fmla="*/ 245577 h 673975"/>
              <a:gd name="connsiteX6" fmla="*/ 812117 w 962625"/>
              <a:gd name="connsiteY6" fmla="*/ 145056 h 673975"/>
              <a:gd name="connsiteX7" fmla="*/ 961081 w 962625"/>
              <a:gd name="connsiteY7" fmla="*/ 405609 h 673975"/>
              <a:gd name="connsiteX0" fmla="*/ 238218 w 972147"/>
              <a:gd name="connsiteY0" fmla="*/ 500570 h 681004"/>
              <a:gd name="connsiteX1" fmla="*/ 413338 w 972147"/>
              <a:gd name="connsiteY1" fmla="*/ 327327 h 681004"/>
              <a:gd name="connsiteX2" fmla="*/ 494884 w 972147"/>
              <a:gd name="connsiteY2" fmla="*/ 610520 h 681004"/>
              <a:gd name="connsiteX3" fmla="*/ 42128 w 972147"/>
              <a:gd name="connsiteY3" fmla="*/ 505572 h 681004"/>
              <a:gd name="connsiteX4" fmla="*/ 278450 w 972147"/>
              <a:gd name="connsiteY4" fmla="*/ 1703 h 681004"/>
              <a:gd name="connsiteX5" fmla="*/ 530486 w 972147"/>
              <a:gd name="connsiteY5" fmla="*/ 245577 h 681004"/>
              <a:gd name="connsiteX6" fmla="*/ 821639 w 972147"/>
              <a:gd name="connsiteY6" fmla="*/ 145056 h 681004"/>
              <a:gd name="connsiteX7" fmla="*/ 970603 w 972147"/>
              <a:gd name="connsiteY7" fmla="*/ 405609 h 681004"/>
              <a:gd name="connsiteX0" fmla="*/ 238218 w 972147"/>
              <a:gd name="connsiteY0" fmla="*/ 500570 h 684851"/>
              <a:gd name="connsiteX1" fmla="*/ 413338 w 972147"/>
              <a:gd name="connsiteY1" fmla="*/ 327327 h 684851"/>
              <a:gd name="connsiteX2" fmla="*/ 483867 w 972147"/>
              <a:gd name="connsiteY2" fmla="*/ 616028 h 684851"/>
              <a:gd name="connsiteX3" fmla="*/ 42128 w 972147"/>
              <a:gd name="connsiteY3" fmla="*/ 505572 h 684851"/>
              <a:gd name="connsiteX4" fmla="*/ 278450 w 972147"/>
              <a:gd name="connsiteY4" fmla="*/ 1703 h 684851"/>
              <a:gd name="connsiteX5" fmla="*/ 530486 w 972147"/>
              <a:gd name="connsiteY5" fmla="*/ 245577 h 684851"/>
              <a:gd name="connsiteX6" fmla="*/ 821639 w 972147"/>
              <a:gd name="connsiteY6" fmla="*/ 145056 h 684851"/>
              <a:gd name="connsiteX7" fmla="*/ 970603 w 972147"/>
              <a:gd name="connsiteY7" fmla="*/ 405609 h 684851"/>
              <a:gd name="connsiteX0" fmla="*/ 238218 w 972147"/>
              <a:gd name="connsiteY0" fmla="*/ 500570 h 678763"/>
              <a:gd name="connsiteX1" fmla="*/ 413338 w 972147"/>
              <a:gd name="connsiteY1" fmla="*/ 327327 h 678763"/>
              <a:gd name="connsiteX2" fmla="*/ 483867 w 972147"/>
              <a:gd name="connsiteY2" fmla="*/ 616028 h 678763"/>
              <a:gd name="connsiteX3" fmla="*/ 42128 w 972147"/>
              <a:gd name="connsiteY3" fmla="*/ 505572 h 678763"/>
              <a:gd name="connsiteX4" fmla="*/ 278450 w 972147"/>
              <a:gd name="connsiteY4" fmla="*/ 1703 h 678763"/>
              <a:gd name="connsiteX5" fmla="*/ 530486 w 972147"/>
              <a:gd name="connsiteY5" fmla="*/ 245577 h 678763"/>
              <a:gd name="connsiteX6" fmla="*/ 821639 w 972147"/>
              <a:gd name="connsiteY6" fmla="*/ 145056 h 678763"/>
              <a:gd name="connsiteX7" fmla="*/ 970603 w 972147"/>
              <a:gd name="connsiteY7" fmla="*/ 405609 h 67876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2590 h 680783"/>
              <a:gd name="connsiteX1" fmla="*/ 413338 w 972147"/>
              <a:gd name="connsiteY1" fmla="*/ 329347 h 680783"/>
              <a:gd name="connsiteX2" fmla="*/ 483867 w 972147"/>
              <a:gd name="connsiteY2" fmla="*/ 618048 h 680783"/>
              <a:gd name="connsiteX3" fmla="*/ 42128 w 972147"/>
              <a:gd name="connsiteY3" fmla="*/ 507592 h 680783"/>
              <a:gd name="connsiteX4" fmla="*/ 278450 w 972147"/>
              <a:gd name="connsiteY4" fmla="*/ 3723 h 680783"/>
              <a:gd name="connsiteX5" fmla="*/ 535994 w 972147"/>
              <a:gd name="connsiteY5" fmla="*/ 211792 h 680783"/>
              <a:gd name="connsiteX6" fmla="*/ 821639 w 972147"/>
              <a:gd name="connsiteY6" fmla="*/ 147076 h 680783"/>
              <a:gd name="connsiteX7" fmla="*/ 970603 w 972147"/>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58028 w 973301"/>
              <a:gd name="connsiteY5" fmla="*/ 211792 h 680783"/>
              <a:gd name="connsiteX6" fmla="*/ 857444 w 973301"/>
              <a:gd name="connsiteY6" fmla="*/ 144322 h 680783"/>
              <a:gd name="connsiteX7" fmla="*/ 970603 w 973301"/>
              <a:gd name="connsiteY7" fmla="*/ 407629 h 680783"/>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6290 h 684483"/>
              <a:gd name="connsiteX1" fmla="*/ 413338 w 973301"/>
              <a:gd name="connsiteY1" fmla="*/ 333047 h 684483"/>
              <a:gd name="connsiteX2" fmla="*/ 483867 w 973301"/>
              <a:gd name="connsiteY2" fmla="*/ 621748 h 684483"/>
              <a:gd name="connsiteX3" fmla="*/ 42128 w 973301"/>
              <a:gd name="connsiteY3" fmla="*/ 511292 h 684483"/>
              <a:gd name="connsiteX4" fmla="*/ 278450 w 973301"/>
              <a:gd name="connsiteY4" fmla="*/ 7423 h 684483"/>
              <a:gd name="connsiteX5" fmla="*/ 549765 w 973301"/>
              <a:gd name="connsiteY5" fmla="*/ 190704 h 684483"/>
              <a:gd name="connsiteX6" fmla="*/ 857444 w 973301"/>
              <a:gd name="connsiteY6" fmla="*/ 148022 h 684483"/>
              <a:gd name="connsiteX7" fmla="*/ 970603 w 973301"/>
              <a:gd name="connsiteY7" fmla="*/ 411329 h 684483"/>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1535 h 679728"/>
              <a:gd name="connsiteX1" fmla="*/ 413338 w 973301"/>
              <a:gd name="connsiteY1" fmla="*/ 328292 h 679728"/>
              <a:gd name="connsiteX2" fmla="*/ 483867 w 973301"/>
              <a:gd name="connsiteY2" fmla="*/ 616993 h 679728"/>
              <a:gd name="connsiteX3" fmla="*/ 42128 w 973301"/>
              <a:gd name="connsiteY3" fmla="*/ 506537 h 679728"/>
              <a:gd name="connsiteX4" fmla="*/ 278450 w 973301"/>
              <a:gd name="connsiteY4" fmla="*/ 2668 h 679728"/>
              <a:gd name="connsiteX5" fmla="*/ 549765 w 973301"/>
              <a:gd name="connsiteY5" fmla="*/ 185949 h 679728"/>
              <a:gd name="connsiteX6" fmla="*/ 857444 w 973301"/>
              <a:gd name="connsiteY6" fmla="*/ 143267 h 679728"/>
              <a:gd name="connsiteX7" fmla="*/ 970603 w 973301"/>
              <a:gd name="connsiteY7" fmla="*/ 406574 h 679728"/>
              <a:gd name="connsiteX0" fmla="*/ 239713 w 974796"/>
              <a:gd name="connsiteY0" fmla="*/ 509581 h 687774"/>
              <a:gd name="connsiteX1" fmla="*/ 414833 w 974796"/>
              <a:gd name="connsiteY1" fmla="*/ 336338 h 687774"/>
              <a:gd name="connsiteX2" fmla="*/ 485362 w 974796"/>
              <a:gd name="connsiteY2" fmla="*/ 625039 h 687774"/>
              <a:gd name="connsiteX3" fmla="*/ 43623 w 974796"/>
              <a:gd name="connsiteY3" fmla="*/ 514583 h 687774"/>
              <a:gd name="connsiteX4" fmla="*/ 268928 w 974796"/>
              <a:gd name="connsiteY4" fmla="*/ 2452 h 687774"/>
              <a:gd name="connsiteX5" fmla="*/ 551260 w 974796"/>
              <a:gd name="connsiteY5" fmla="*/ 193995 h 687774"/>
              <a:gd name="connsiteX6" fmla="*/ 858939 w 974796"/>
              <a:gd name="connsiteY6" fmla="*/ 151313 h 687774"/>
              <a:gd name="connsiteX7" fmla="*/ 972098 w 974796"/>
              <a:gd name="connsiteY7" fmla="*/ 414620 h 687774"/>
              <a:gd name="connsiteX0" fmla="*/ 239713 w 974796"/>
              <a:gd name="connsiteY0" fmla="*/ 508440 h 686633"/>
              <a:gd name="connsiteX1" fmla="*/ 414833 w 974796"/>
              <a:gd name="connsiteY1" fmla="*/ 335197 h 686633"/>
              <a:gd name="connsiteX2" fmla="*/ 485362 w 974796"/>
              <a:gd name="connsiteY2" fmla="*/ 623898 h 686633"/>
              <a:gd name="connsiteX3" fmla="*/ 43623 w 974796"/>
              <a:gd name="connsiteY3" fmla="*/ 513442 h 686633"/>
              <a:gd name="connsiteX4" fmla="*/ 268928 w 974796"/>
              <a:gd name="connsiteY4" fmla="*/ 1311 h 686633"/>
              <a:gd name="connsiteX5" fmla="*/ 551260 w 974796"/>
              <a:gd name="connsiteY5" fmla="*/ 192854 h 686633"/>
              <a:gd name="connsiteX6" fmla="*/ 858939 w 974796"/>
              <a:gd name="connsiteY6" fmla="*/ 150172 h 686633"/>
              <a:gd name="connsiteX7" fmla="*/ 972098 w 974796"/>
              <a:gd name="connsiteY7" fmla="*/ 413479 h 68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796" h="686633">
                <a:moveTo>
                  <a:pt x="239713" y="508440"/>
                </a:moveTo>
                <a:cubicBezTo>
                  <a:pt x="220051" y="400199"/>
                  <a:pt x="313311" y="308483"/>
                  <a:pt x="414833" y="335197"/>
                </a:cubicBezTo>
                <a:cubicBezTo>
                  <a:pt x="568709" y="355231"/>
                  <a:pt x="571103" y="526747"/>
                  <a:pt x="485362" y="623898"/>
                </a:cubicBezTo>
                <a:cubicBezTo>
                  <a:pt x="359231" y="741315"/>
                  <a:pt x="103653" y="687971"/>
                  <a:pt x="43623" y="513442"/>
                </a:cubicBezTo>
                <a:cubicBezTo>
                  <a:pt x="-86006" y="165544"/>
                  <a:pt x="98347" y="15949"/>
                  <a:pt x="268928" y="1311"/>
                </a:cubicBezTo>
                <a:cubicBezTo>
                  <a:pt x="423631" y="-11041"/>
                  <a:pt x="534267" y="64743"/>
                  <a:pt x="551260" y="192854"/>
                </a:cubicBezTo>
                <a:cubicBezTo>
                  <a:pt x="632704" y="84983"/>
                  <a:pt x="783005" y="98296"/>
                  <a:pt x="858939" y="150172"/>
                </a:cubicBezTo>
                <a:cubicBezTo>
                  <a:pt x="963678" y="201219"/>
                  <a:pt x="983037" y="310103"/>
                  <a:pt x="972098" y="413479"/>
                </a:cubicBezTo>
              </a:path>
            </a:pathLst>
          </a:custGeom>
          <a:noFill/>
          <a:ln w="50800">
            <a:solidFill>
              <a:srgbClr val="828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21">
            <a:extLst>
              <a:ext uri="{FF2B5EF4-FFF2-40B4-BE49-F238E27FC236}">
                <a16:creationId xmlns:a16="http://schemas.microsoft.com/office/drawing/2014/main" id="{48BACE64-4E81-424B-8112-93858657FC65}"/>
              </a:ext>
            </a:extLst>
          </p:cNvPr>
          <p:cNvSpPr/>
          <p:nvPr/>
        </p:nvSpPr>
        <p:spPr>
          <a:xfrm flipH="1">
            <a:off x="4867025" y="2789046"/>
            <a:ext cx="565681" cy="916370"/>
          </a:xfrm>
          <a:custGeom>
            <a:avLst/>
            <a:gdLst>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35314"/>
              <a:gd name="connsiteX1" fmla="*/ 330979 w 647937"/>
              <a:gd name="connsiteY1" fmla="*/ 0 h 1035314"/>
              <a:gd name="connsiteX2" fmla="*/ 560982 w 647937"/>
              <a:gd name="connsiteY2" fmla="*/ 171099 h 1035314"/>
              <a:gd name="connsiteX3" fmla="*/ 468420 w 647937"/>
              <a:gd name="connsiteY3" fmla="*/ 493663 h 1035314"/>
              <a:gd name="connsiteX4" fmla="*/ 647934 w 647937"/>
              <a:gd name="connsiteY4" fmla="*/ 793789 h 1035314"/>
              <a:gd name="connsiteX5" fmla="*/ 465665 w 647937"/>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489"/>
              <a:gd name="connsiteY0" fmla="*/ 277685 h 1035314"/>
              <a:gd name="connsiteX1" fmla="*/ 330979 w 642489"/>
              <a:gd name="connsiteY1" fmla="*/ 0 h 1035314"/>
              <a:gd name="connsiteX2" fmla="*/ 560982 w 642489"/>
              <a:gd name="connsiteY2" fmla="*/ 171099 h 1035314"/>
              <a:gd name="connsiteX3" fmla="*/ 446386 w 642489"/>
              <a:gd name="connsiteY3" fmla="*/ 490909 h 1035314"/>
              <a:gd name="connsiteX4" fmla="*/ 642425 w 642489"/>
              <a:gd name="connsiteY4" fmla="*/ 769001 h 1035314"/>
              <a:gd name="connsiteX5" fmla="*/ 465665 w 642489"/>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564"/>
              <a:gd name="connsiteY0" fmla="*/ 277685 h 1035314"/>
              <a:gd name="connsiteX1" fmla="*/ 330979 w 642564"/>
              <a:gd name="connsiteY1" fmla="*/ 0 h 1035314"/>
              <a:gd name="connsiteX2" fmla="*/ 560982 w 642564"/>
              <a:gd name="connsiteY2" fmla="*/ 171099 h 1035314"/>
              <a:gd name="connsiteX3" fmla="*/ 446386 w 642564"/>
              <a:gd name="connsiteY3" fmla="*/ 490909 h 1035314"/>
              <a:gd name="connsiteX4" fmla="*/ 642425 w 642564"/>
              <a:gd name="connsiteY4" fmla="*/ 769001 h 1035314"/>
              <a:gd name="connsiteX5" fmla="*/ 465665 w 642564"/>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80359 h 1037988"/>
              <a:gd name="connsiteX1" fmla="*/ 330979 w 639815"/>
              <a:gd name="connsiteY1" fmla="*/ 2674 h 1037988"/>
              <a:gd name="connsiteX2" fmla="*/ 560982 w 639815"/>
              <a:gd name="connsiteY2" fmla="*/ 173773 h 1037988"/>
              <a:gd name="connsiteX3" fmla="*/ 446386 w 639815"/>
              <a:gd name="connsiteY3" fmla="*/ 493583 h 1037988"/>
              <a:gd name="connsiteX4" fmla="*/ 639670 w 639815"/>
              <a:gd name="connsiteY4" fmla="*/ 763412 h 1037988"/>
              <a:gd name="connsiteX5" fmla="*/ 465665 w 639815"/>
              <a:gd name="connsiteY5" fmla="*/ 1037988 h 1037988"/>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78763 h 1036392"/>
              <a:gd name="connsiteX1" fmla="*/ 330979 w 639815"/>
              <a:gd name="connsiteY1" fmla="*/ 1078 h 1036392"/>
              <a:gd name="connsiteX2" fmla="*/ 560982 w 639815"/>
              <a:gd name="connsiteY2" fmla="*/ 172177 h 1036392"/>
              <a:gd name="connsiteX3" fmla="*/ 446386 w 639815"/>
              <a:gd name="connsiteY3" fmla="*/ 491987 h 1036392"/>
              <a:gd name="connsiteX4" fmla="*/ 639670 w 639815"/>
              <a:gd name="connsiteY4" fmla="*/ 761816 h 1036392"/>
              <a:gd name="connsiteX5" fmla="*/ 465665 w 639815"/>
              <a:gd name="connsiteY5" fmla="*/ 1036392 h 1036392"/>
              <a:gd name="connsiteX0" fmla="*/ 0 w 639815"/>
              <a:gd name="connsiteY0" fmla="*/ 280192 h 1037821"/>
              <a:gd name="connsiteX1" fmla="*/ 330979 w 639815"/>
              <a:gd name="connsiteY1" fmla="*/ 2507 h 1037821"/>
              <a:gd name="connsiteX2" fmla="*/ 560982 w 639815"/>
              <a:gd name="connsiteY2" fmla="*/ 173606 h 1037821"/>
              <a:gd name="connsiteX3" fmla="*/ 446386 w 639815"/>
              <a:gd name="connsiteY3" fmla="*/ 493416 h 1037821"/>
              <a:gd name="connsiteX4" fmla="*/ 639670 w 639815"/>
              <a:gd name="connsiteY4" fmla="*/ 763245 h 1037821"/>
              <a:gd name="connsiteX5" fmla="*/ 465665 w 639815"/>
              <a:gd name="connsiteY5" fmla="*/ 1037821 h 1037821"/>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26 w 639841"/>
              <a:gd name="connsiteY0" fmla="*/ 279103 h 1036732"/>
              <a:gd name="connsiteX1" fmla="*/ 331005 w 639841"/>
              <a:gd name="connsiteY1" fmla="*/ 1418 h 1036732"/>
              <a:gd name="connsiteX2" fmla="*/ 561008 w 639841"/>
              <a:gd name="connsiteY2" fmla="*/ 172517 h 1036732"/>
              <a:gd name="connsiteX3" fmla="*/ 446412 w 639841"/>
              <a:gd name="connsiteY3" fmla="*/ 492327 h 1036732"/>
              <a:gd name="connsiteX4" fmla="*/ 639696 w 639841"/>
              <a:gd name="connsiteY4" fmla="*/ 762156 h 1036732"/>
              <a:gd name="connsiteX5" fmla="*/ 465691 w 639841"/>
              <a:gd name="connsiteY5" fmla="*/ 1036732 h 1036732"/>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40 w 620576"/>
              <a:gd name="connsiteY0" fmla="*/ 296331 h 1037435"/>
              <a:gd name="connsiteX1" fmla="*/ 311740 w 620576"/>
              <a:gd name="connsiteY1" fmla="*/ 2121 h 1037435"/>
              <a:gd name="connsiteX2" fmla="*/ 541743 w 620576"/>
              <a:gd name="connsiteY2" fmla="*/ 173220 h 1037435"/>
              <a:gd name="connsiteX3" fmla="*/ 427147 w 620576"/>
              <a:gd name="connsiteY3" fmla="*/ 493030 h 1037435"/>
              <a:gd name="connsiteX4" fmla="*/ 620431 w 620576"/>
              <a:gd name="connsiteY4" fmla="*/ 762859 h 1037435"/>
              <a:gd name="connsiteX5" fmla="*/ 446426 w 620576"/>
              <a:gd name="connsiteY5" fmla="*/ 1037435 h 1037435"/>
              <a:gd name="connsiteX0" fmla="*/ 5008 w 625544"/>
              <a:gd name="connsiteY0" fmla="*/ 297012 h 1038116"/>
              <a:gd name="connsiteX1" fmla="*/ 316708 w 625544"/>
              <a:gd name="connsiteY1" fmla="*/ 2802 h 1038116"/>
              <a:gd name="connsiteX2" fmla="*/ 546711 w 625544"/>
              <a:gd name="connsiteY2" fmla="*/ 173901 h 1038116"/>
              <a:gd name="connsiteX3" fmla="*/ 432115 w 625544"/>
              <a:gd name="connsiteY3" fmla="*/ 493711 h 1038116"/>
              <a:gd name="connsiteX4" fmla="*/ 625399 w 625544"/>
              <a:gd name="connsiteY4" fmla="*/ 763540 h 1038116"/>
              <a:gd name="connsiteX5" fmla="*/ 451394 w 625544"/>
              <a:gd name="connsiteY5" fmla="*/ 1038116 h 1038116"/>
              <a:gd name="connsiteX0" fmla="*/ 5008 w 625544"/>
              <a:gd name="connsiteY0" fmla="*/ 299704 h 1040808"/>
              <a:gd name="connsiteX1" fmla="*/ 316708 w 625544"/>
              <a:gd name="connsiteY1" fmla="*/ 2739 h 1040808"/>
              <a:gd name="connsiteX2" fmla="*/ 546711 w 625544"/>
              <a:gd name="connsiteY2" fmla="*/ 176593 h 1040808"/>
              <a:gd name="connsiteX3" fmla="*/ 432115 w 625544"/>
              <a:gd name="connsiteY3" fmla="*/ 496403 h 1040808"/>
              <a:gd name="connsiteX4" fmla="*/ 625399 w 625544"/>
              <a:gd name="connsiteY4" fmla="*/ 766232 h 1040808"/>
              <a:gd name="connsiteX5" fmla="*/ 451394 w 625544"/>
              <a:gd name="connsiteY5" fmla="*/ 1040808 h 1040808"/>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5023"/>
              <a:gd name="connsiteY0" fmla="*/ 298093 h 1039197"/>
              <a:gd name="connsiteX1" fmla="*/ 315906 w 625023"/>
              <a:gd name="connsiteY1" fmla="*/ 1128 h 1039197"/>
              <a:gd name="connsiteX2" fmla="*/ 545909 w 625023"/>
              <a:gd name="connsiteY2" fmla="*/ 174982 h 1039197"/>
              <a:gd name="connsiteX3" fmla="*/ 431313 w 625023"/>
              <a:gd name="connsiteY3" fmla="*/ 494792 h 1039197"/>
              <a:gd name="connsiteX4" fmla="*/ 624597 w 625023"/>
              <a:gd name="connsiteY4" fmla="*/ 764621 h 1039197"/>
              <a:gd name="connsiteX5" fmla="*/ 450592 w 625023"/>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25804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503" h="1039197">
                <a:moveTo>
                  <a:pt x="4206" y="298093"/>
                </a:moveTo>
                <a:cubicBezTo>
                  <a:pt x="-31441" y="73328"/>
                  <a:pt x="167021" y="-10969"/>
                  <a:pt x="315906" y="1128"/>
                </a:cubicBezTo>
                <a:cubicBezTo>
                  <a:pt x="428380" y="8585"/>
                  <a:pt x="527080" y="95916"/>
                  <a:pt x="545909" y="174982"/>
                </a:cubicBezTo>
                <a:cubicBezTo>
                  <a:pt x="579319" y="262305"/>
                  <a:pt x="557648" y="418486"/>
                  <a:pt x="431313" y="494792"/>
                </a:cubicBezTo>
                <a:cubicBezTo>
                  <a:pt x="576532" y="548013"/>
                  <a:pt x="647384" y="650808"/>
                  <a:pt x="641122" y="764621"/>
                </a:cubicBezTo>
                <a:cubicBezTo>
                  <a:pt x="633615" y="919493"/>
                  <a:pt x="546235" y="1010014"/>
                  <a:pt x="399268" y="1039197"/>
                </a:cubicBezTo>
              </a:path>
            </a:pathLst>
          </a:custGeom>
          <a:noFill/>
          <a:ln w="50800">
            <a:solidFill>
              <a:srgbClr val="828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22">
            <a:extLst>
              <a:ext uri="{FF2B5EF4-FFF2-40B4-BE49-F238E27FC236}">
                <a16:creationId xmlns:a16="http://schemas.microsoft.com/office/drawing/2014/main" id="{CC49DD28-0CD5-4376-85A0-DC937B351C1E}"/>
              </a:ext>
            </a:extLst>
          </p:cNvPr>
          <p:cNvSpPr/>
          <p:nvPr/>
        </p:nvSpPr>
        <p:spPr>
          <a:xfrm flipH="1">
            <a:off x="5090854" y="3242627"/>
            <a:ext cx="918986" cy="913762"/>
          </a:xfrm>
          <a:custGeom>
            <a:avLst/>
            <a:gdLst>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7877 w 1035080"/>
              <a:gd name="connsiteY0" fmla="*/ 213173 h 925619"/>
              <a:gd name="connsiteX1" fmla="*/ 535806 w 1035080"/>
              <a:gd name="connsiteY1" fmla="*/ 0 h 925619"/>
              <a:gd name="connsiteX2" fmla="*/ 676051 w 1035080"/>
              <a:gd name="connsiteY2" fmla="*/ 311345 h 925619"/>
              <a:gd name="connsiteX3" fmla="*/ 1035080 w 1035080"/>
              <a:gd name="connsiteY3" fmla="*/ 535737 h 925619"/>
              <a:gd name="connsiteX4" fmla="*/ 603124 w 1035080"/>
              <a:gd name="connsiteY4" fmla="*/ 925619 h 925619"/>
              <a:gd name="connsiteX5" fmla="*/ 53565 w 1035080"/>
              <a:gd name="connsiteY5" fmla="*/ 871971 h 925619"/>
              <a:gd name="connsiteX6" fmla="*/ 106351 w 1035080"/>
              <a:gd name="connsiteY6" fmla="*/ 395289 h 925619"/>
              <a:gd name="connsiteX7" fmla="*/ 443903 w 1035080"/>
              <a:gd name="connsiteY7" fmla="*/ 599641 h 925619"/>
              <a:gd name="connsiteX0" fmla="*/ 375671 w 1062874"/>
              <a:gd name="connsiteY0" fmla="*/ 213173 h 925619"/>
              <a:gd name="connsiteX1" fmla="*/ 563600 w 1062874"/>
              <a:gd name="connsiteY1" fmla="*/ 0 h 925619"/>
              <a:gd name="connsiteX2" fmla="*/ 703845 w 1062874"/>
              <a:gd name="connsiteY2" fmla="*/ 311345 h 925619"/>
              <a:gd name="connsiteX3" fmla="*/ 1062874 w 1062874"/>
              <a:gd name="connsiteY3" fmla="*/ 535737 h 925619"/>
              <a:gd name="connsiteX4" fmla="*/ 630918 w 1062874"/>
              <a:gd name="connsiteY4" fmla="*/ 925619 h 925619"/>
              <a:gd name="connsiteX5" fmla="*/ 81359 w 1062874"/>
              <a:gd name="connsiteY5" fmla="*/ 871971 h 925619"/>
              <a:gd name="connsiteX6" fmla="*/ 134145 w 1062874"/>
              <a:gd name="connsiteY6" fmla="*/ 395289 h 925619"/>
              <a:gd name="connsiteX7" fmla="*/ 471697 w 1062874"/>
              <a:gd name="connsiteY7" fmla="*/ 599641 h 92561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30918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06130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9036"/>
              <a:gd name="connsiteX1" fmla="*/ 563600 w 1062874"/>
              <a:gd name="connsiteY1" fmla="*/ 0 h 979036"/>
              <a:gd name="connsiteX2" fmla="*/ 703845 w 1062874"/>
              <a:gd name="connsiteY2" fmla="*/ 311345 h 979036"/>
              <a:gd name="connsiteX3" fmla="*/ 1062874 w 1062874"/>
              <a:gd name="connsiteY3" fmla="*/ 535737 h 979036"/>
              <a:gd name="connsiteX4" fmla="*/ 597867 w 1062874"/>
              <a:gd name="connsiteY4" fmla="*/ 942144 h 979036"/>
              <a:gd name="connsiteX5" fmla="*/ 81359 w 1062874"/>
              <a:gd name="connsiteY5" fmla="*/ 871971 h 979036"/>
              <a:gd name="connsiteX6" fmla="*/ 134145 w 1062874"/>
              <a:gd name="connsiteY6" fmla="*/ 395289 h 979036"/>
              <a:gd name="connsiteX7" fmla="*/ 471697 w 1062874"/>
              <a:gd name="connsiteY7" fmla="*/ 599641 h 979036"/>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33999"/>
              <a:gd name="connsiteX1" fmla="*/ 563600 w 1062874"/>
              <a:gd name="connsiteY1" fmla="*/ 0 h 1033999"/>
              <a:gd name="connsiteX2" fmla="*/ 703845 w 1062874"/>
              <a:gd name="connsiteY2" fmla="*/ 311345 h 1033999"/>
              <a:gd name="connsiteX3" fmla="*/ 1062874 w 1062874"/>
              <a:gd name="connsiteY3" fmla="*/ 535737 h 1033999"/>
              <a:gd name="connsiteX4" fmla="*/ 597867 w 1062874"/>
              <a:gd name="connsiteY4" fmla="*/ 942144 h 1033999"/>
              <a:gd name="connsiteX5" fmla="*/ 81359 w 1062874"/>
              <a:gd name="connsiteY5" fmla="*/ 871971 h 1033999"/>
              <a:gd name="connsiteX6" fmla="*/ 134145 w 1062874"/>
              <a:gd name="connsiteY6" fmla="*/ 395289 h 1033999"/>
              <a:gd name="connsiteX7" fmla="*/ 471697 w 1062874"/>
              <a:gd name="connsiteY7" fmla="*/ 599641 h 1033999"/>
              <a:gd name="connsiteX0" fmla="*/ 363975 w 1051178"/>
              <a:gd name="connsiteY0" fmla="*/ 213173 h 1033999"/>
              <a:gd name="connsiteX1" fmla="*/ 551904 w 1051178"/>
              <a:gd name="connsiteY1" fmla="*/ 0 h 1033999"/>
              <a:gd name="connsiteX2" fmla="*/ 692149 w 1051178"/>
              <a:gd name="connsiteY2" fmla="*/ 311345 h 1033999"/>
              <a:gd name="connsiteX3" fmla="*/ 1051178 w 1051178"/>
              <a:gd name="connsiteY3" fmla="*/ 535737 h 1033999"/>
              <a:gd name="connsiteX4" fmla="*/ 586171 w 1051178"/>
              <a:gd name="connsiteY4" fmla="*/ 942144 h 1033999"/>
              <a:gd name="connsiteX5" fmla="*/ 69663 w 1051178"/>
              <a:gd name="connsiteY5" fmla="*/ 871971 h 1033999"/>
              <a:gd name="connsiteX6" fmla="*/ 122449 w 1051178"/>
              <a:gd name="connsiteY6" fmla="*/ 395289 h 1033999"/>
              <a:gd name="connsiteX7" fmla="*/ 460001 w 1051178"/>
              <a:gd name="connsiteY7" fmla="*/ 599641 h 1033999"/>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34653"/>
              <a:gd name="connsiteY0" fmla="*/ 213173 h 1030327"/>
              <a:gd name="connsiteX1" fmla="*/ 551904 w 1034653"/>
              <a:gd name="connsiteY1" fmla="*/ 0 h 1030327"/>
              <a:gd name="connsiteX2" fmla="*/ 692149 w 1034653"/>
              <a:gd name="connsiteY2" fmla="*/ 311345 h 1030327"/>
              <a:gd name="connsiteX3" fmla="*/ 1034653 w 1034653"/>
              <a:gd name="connsiteY3" fmla="*/ 538491 h 1030327"/>
              <a:gd name="connsiteX4" fmla="*/ 613713 w 1034653"/>
              <a:gd name="connsiteY4" fmla="*/ 936636 h 1030327"/>
              <a:gd name="connsiteX5" fmla="*/ 69663 w 1034653"/>
              <a:gd name="connsiteY5" fmla="*/ 871971 h 1030327"/>
              <a:gd name="connsiteX6" fmla="*/ 122449 w 1034653"/>
              <a:gd name="connsiteY6" fmla="*/ 395289 h 1030327"/>
              <a:gd name="connsiteX7" fmla="*/ 460001 w 1034653"/>
              <a:gd name="connsiteY7" fmla="*/ 599641 h 1030327"/>
              <a:gd name="connsiteX0" fmla="*/ 363975 w 1037690"/>
              <a:gd name="connsiteY0" fmla="*/ 213173 h 1030327"/>
              <a:gd name="connsiteX1" fmla="*/ 551904 w 1037690"/>
              <a:gd name="connsiteY1" fmla="*/ 0 h 1030327"/>
              <a:gd name="connsiteX2" fmla="*/ 692149 w 1037690"/>
              <a:gd name="connsiteY2" fmla="*/ 311345 h 1030327"/>
              <a:gd name="connsiteX3" fmla="*/ 1034653 w 1037690"/>
              <a:gd name="connsiteY3" fmla="*/ 538491 h 1030327"/>
              <a:gd name="connsiteX4" fmla="*/ 613713 w 1037690"/>
              <a:gd name="connsiteY4" fmla="*/ 936636 h 1030327"/>
              <a:gd name="connsiteX5" fmla="*/ 69663 w 1037690"/>
              <a:gd name="connsiteY5" fmla="*/ 871971 h 1030327"/>
              <a:gd name="connsiteX6" fmla="*/ 122449 w 1037690"/>
              <a:gd name="connsiteY6" fmla="*/ 395289 h 1030327"/>
              <a:gd name="connsiteX7" fmla="*/ 460001 w 1037690"/>
              <a:gd name="connsiteY7" fmla="*/ 599641 h 1030327"/>
              <a:gd name="connsiteX0" fmla="*/ 363975 w 1037917"/>
              <a:gd name="connsiteY0" fmla="*/ 213173 h 1030327"/>
              <a:gd name="connsiteX1" fmla="*/ 551904 w 1037917"/>
              <a:gd name="connsiteY1" fmla="*/ 0 h 1030327"/>
              <a:gd name="connsiteX2" fmla="*/ 692149 w 1037917"/>
              <a:gd name="connsiteY2" fmla="*/ 311345 h 1030327"/>
              <a:gd name="connsiteX3" fmla="*/ 1034653 w 1037917"/>
              <a:gd name="connsiteY3" fmla="*/ 538491 h 1030327"/>
              <a:gd name="connsiteX4" fmla="*/ 613713 w 1037917"/>
              <a:gd name="connsiteY4" fmla="*/ 936636 h 1030327"/>
              <a:gd name="connsiteX5" fmla="*/ 69663 w 1037917"/>
              <a:gd name="connsiteY5" fmla="*/ 871971 h 1030327"/>
              <a:gd name="connsiteX6" fmla="*/ 122449 w 1037917"/>
              <a:gd name="connsiteY6" fmla="*/ 395289 h 1030327"/>
              <a:gd name="connsiteX7" fmla="*/ 460001 w 103791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270 h 1030424"/>
              <a:gd name="connsiteX1" fmla="*/ 551904 w 1041370"/>
              <a:gd name="connsiteY1" fmla="*/ 97 h 1030424"/>
              <a:gd name="connsiteX2" fmla="*/ 675624 w 1041370"/>
              <a:gd name="connsiteY2" fmla="*/ 300425 h 1030424"/>
              <a:gd name="connsiteX3" fmla="*/ 1034653 w 1041370"/>
              <a:gd name="connsiteY3" fmla="*/ 538588 h 1030424"/>
              <a:gd name="connsiteX4" fmla="*/ 613713 w 1041370"/>
              <a:gd name="connsiteY4" fmla="*/ 936733 h 1030424"/>
              <a:gd name="connsiteX5" fmla="*/ 69663 w 1041370"/>
              <a:gd name="connsiteY5" fmla="*/ 872068 h 1030424"/>
              <a:gd name="connsiteX6" fmla="*/ 122449 w 1041370"/>
              <a:gd name="connsiteY6" fmla="*/ 395386 h 1030424"/>
              <a:gd name="connsiteX7" fmla="*/ 460001 w 1041370"/>
              <a:gd name="connsiteY7" fmla="*/ 599738 h 1030424"/>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266"/>
              <a:gd name="connsiteY0" fmla="*/ 237961 h 1016230"/>
              <a:gd name="connsiteX1" fmla="*/ 551904 w 1041266"/>
              <a:gd name="connsiteY1" fmla="*/ 0 h 1016230"/>
              <a:gd name="connsiteX2" fmla="*/ 675624 w 1041266"/>
              <a:gd name="connsiteY2" fmla="*/ 300328 h 1016230"/>
              <a:gd name="connsiteX3" fmla="*/ 1034653 w 1041266"/>
              <a:gd name="connsiteY3" fmla="*/ 538491 h 1016230"/>
              <a:gd name="connsiteX4" fmla="*/ 610959 w 1041266"/>
              <a:gd name="connsiteY4" fmla="*/ 914602 h 1016230"/>
              <a:gd name="connsiteX5" fmla="*/ 69663 w 1041266"/>
              <a:gd name="connsiteY5" fmla="*/ 871971 h 1016230"/>
              <a:gd name="connsiteX6" fmla="*/ 122449 w 1041266"/>
              <a:gd name="connsiteY6" fmla="*/ 395289 h 1016230"/>
              <a:gd name="connsiteX7" fmla="*/ 407671 w 1041266"/>
              <a:gd name="connsiteY7" fmla="*/ 709810 h 1016230"/>
              <a:gd name="connsiteX0" fmla="*/ 408043 w 1042386"/>
              <a:gd name="connsiteY0" fmla="*/ 237961 h 1016230"/>
              <a:gd name="connsiteX1" fmla="*/ 551904 w 1042386"/>
              <a:gd name="connsiteY1" fmla="*/ 0 h 1016230"/>
              <a:gd name="connsiteX2" fmla="*/ 675624 w 1042386"/>
              <a:gd name="connsiteY2" fmla="*/ 300328 h 1016230"/>
              <a:gd name="connsiteX3" fmla="*/ 1034653 w 1042386"/>
              <a:gd name="connsiteY3" fmla="*/ 538491 h 1016230"/>
              <a:gd name="connsiteX4" fmla="*/ 610959 w 1042386"/>
              <a:gd name="connsiteY4" fmla="*/ 914602 h 1016230"/>
              <a:gd name="connsiteX5" fmla="*/ 69663 w 1042386"/>
              <a:gd name="connsiteY5" fmla="*/ 871971 h 1016230"/>
              <a:gd name="connsiteX6" fmla="*/ 122449 w 1042386"/>
              <a:gd name="connsiteY6" fmla="*/ 395289 h 1016230"/>
              <a:gd name="connsiteX7" fmla="*/ 407671 w 1042386"/>
              <a:gd name="connsiteY7" fmla="*/ 709810 h 1016230"/>
              <a:gd name="connsiteX0" fmla="*/ 408043 w 1042386"/>
              <a:gd name="connsiteY0" fmla="*/ 237961 h 1031503"/>
              <a:gd name="connsiteX1" fmla="*/ 551904 w 1042386"/>
              <a:gd name="connsiteY1" fmla="*/ 0 h 1031503"/>
              <a:gd name="connsiteX2" fmla="*/ 675624 w 1042386"/>
              <a:gd name="connsiteY2" fmla="*/ 300328 h 1031503"/>
              <a:gd name="connsiteX3" fmla="*/ 1034653 w 1042386"/>
              <a:gd name="connsiteY3" fmla="*/ 538491 h 1031503"/>
              <a:gd name="connsiteX4" fmla="*/ 610959 w 1042386"/>
              <a:gd name="connsiteY4" fmla="*/ 914602 h 1031503"/>
              <a:gd name="connsiteX5" fmla="*/ 69663 w 1042386"/>
              <a:gd name="connsiteY5" fmla="*/ 871971 h 1031503"/>
              <a:gd name="connsiteX6" fmla="*/ 122449 w 1042386"/>
              <a:gd name="connsiteY6" fmla="*/ 395289 h 1031503"/>
              <a:gd name="connsiteX7" fmla="*/ 407671 w 1042386"/>
              <a:gd name="connsiteY7" fmla="*/ 709810 h 1031503"/>
              <a:gd name="connsiteX0" fmla="*/ 408043 w 1040983"/>
              <a:gd name="connsiteY0" fmla="*/ 237961 h 1031503"/>
              <a:gd name="connsiteX1" fmla="*/ 551904 w 1040983"/>
              <a:gd name="connsiteY1" fmla="*/ 0 h 1031503"/>
              <a:gd name="connsiteX2" fmla="*/ 675624 w 1040983"/>
              <a:gd name="connsiteY2" fmla="*/ 300328 h 1031503"/>
              <a:gd name="connsiteX3" fmla="*/ 1034653 w 1040983"/>
              <a:gd name="connsiteY3" fmla="*/ 538491 h 1031503"/>
              <a:gd name="connsiteX4" fmla="*/ 610959 w 1040983"/>
              <a:gd name="connsiteY4" fmla="*/ 914602 h 1031503"/>
              <a:gd name="connsiteX5" fmla="*/ 69663 w 1040983"/>
              <a:gd name="connsiteY5" fmla="*/ 871971 h 1031503"/>
              <a:gd name="connsiteX6" fmla="*/ 122449 w 1040983"/>
              <a:gd name="connsiteY6" fmla="*/ 395289 h 1031503"/>
              <a:gd name="connsiteX7" fmla="*/ 407671 w 1040983"/>
              <a:gd name="connsiteY7" fmla="*/ 709810 h 1031503"/>
              <a:gd name="connsiteX0" fmla="*/ 408043 w 1040983"/>
              <a:gd name="connsiteY0" fmla="*/ 237961 h 1036239"/>
              <a:gd name="connsiteX1" fmla="*/ 551904 w 1040983"/>
              <a:gd name="connsiteY1" fmla="*/ 0 h 1036239"/>
              <a:gd name="connsiteX2" fmla="*/ 675624 w 1040983"/>
              <a:gd name="connsiteY2" fmla="*/ 300328 h 1036239"/>
              <a:gd name="connsiteX3" fmla="*/ 1034653 w 1040983"/>
              <a:gd name="connsiteY3" fmla="*/ 538491 h 1036239"/>
              <a:gd name="connsiteX4" fmla="*/ 610959 w 1040983"/>
              <a:gd name="connsiteY4" fmla="*/ 914602 h 1036239"/>
              <a:gd name="connsiteX5" fmla="*/ 69663 w 1040983"/>
              <a:gd name="connsiteY5" fmla="*/ 871971 h 1036239"/>
              <a:gd name="connsiteX6" fmla="*/ 122449 w 1040983"/>
              <a:gd name="connsiteY6" fmla="*/ 395289 h 1036239"/>
              <a:gd name="connsiteX7" fmla="*/ 407671 w 1040983"/>
              <a:gd name="connsiteY7" fmla="*/ 709810 h 1036239"/>
              <a:gd name="connsiteX0" fmla="*/ 408043 w 1040106"/>
              <a:gd name="connsiteY0" fmla="*/ 237961 h 1036239"/>
              <a:gd name="connsiteX1" fmla="*/ 551904 w 1040106"/>
              <a:gd name="connsiteY1" fmla="*/ 0 h 1036239"/>
              <a:gd name="connsiteX2" fmla="*/ 675624 w 1040106"/>
              <a:gd name="connsiteY2" fmla="*/ 300328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2163"/>
              <a:gd name="connsiteY0" fmla="*/ 237961 h 1036239"/>
              <a:gd name="connsiteX1" fmla="*/ 551904 w 1042163"/>
              <a:gd name="connsiteY1" fmla="*/ 0 h 1036239"/>
              <a:gd name="connsiteX2" fmla="*/ 694904 w 1042163"/>
              <a:gd name="connsiteY2" fmla="*/ 308591 h 1036239"/>
              <a:gd name="connsiteX3" fmla="*/ 1034653 w 1042163"/>
              <a:gd name="connsiteY3" fmla="*/ 538491 h 1036239"/>
              <a:gd name="connsiteX4" fmla="*/ 610959 w 1042163"/>
              <a:gd name="connsiteY4" fmla="*/ 914602 h 1036239"/>
              <a:gd name="connsiteX5" fmla="*/ 69663 w 1042163"/>
              <a:gd name="connsiteY5" fmla="*/ 871971 h 1036239"/>
              <a:gd name="connsiteX6" fmla="*/ 122449 w 1042163"/>
              <a:gd name="connsiteY6" fmla="*/ 395289 h 1036239"/>
              <a:gd name="connsiteX7" fmla="*/ 407671 w 1042163"/>
              <a:gd name="connsiteY7" fmla="*/ 709810 h 10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163" h="1036239">
                <a:moveTo>
                  <a:pt x="408043" y="237961"/>
                </a:moveTo>
                <a:cubicBezTo>
                  <a:pt x="343992" y="128344"/>
                  <a:pt x="425913" y="2202"/>
                  <a:pt x="551904" y="0"/>
                </a:cubicBezTo>
                <a:cubicBezTo>
                  <a:pt x="692297" y="9220"/>
                  <a:pt x="799637" y="145134"/>
                  <a:pt x="694904" y="308591"/>
                </a:cubicBezTo>
                <a:cubicBezTo>
                  <a:pt x="913733" y="254856"/>
                  <a:pt x="1005866" y="388412"/>
                  <a:pt x="1034653" y="538491"/>
                </a:cubicBezTo>
                <a:cubicBezTo>
                  <a:pt x="1080710" y="748323"/>
                  <a:pt x="911934" y="1029765"/>
                  <a:pt x="610959" y="914602"/>
                </a:cubicBezTo>
                <a:cubicBezTo>
                  <a:pt x="529678" y="1130828"/>
                  <a:pt x="156451" y="1022057"/>
                  <a:pt x="69663" y="871971"/>
                </a:cubicBezTo>
                <a:cubicBezTo>
                  <a:pt x="-4549" y="766325"/>
                  <a:pt x="-59482" y="489919"/>
                  <a:pt x="122449" y="395289"/>
                </a:cubicBezTo>
                <a:cubicBezTo>
                  <a:pt x="315758" y="274283"/>
                  <a:pt x="605462" y="514080"/>
                  <a:pt x="407671" y="709810"/>
                </a:cubicBezTo>
              </a:path>
            </a:pathLst>
          </a:custGeom>
          <a:noFill/>
          <a:ln w="50800">
            <a:solidFill>
              <a:srgbClr val="828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23">
            <a:extLst>
              <a:ext uri="{FF2B5EF4-FFF2-40B4-BE49-F238E27FC236}">
                <a16:creationId xmlns:a16="http://schemas.microsoft.com/office/drawing/2014/main" id="{FEAFAE01-C4F1-44C5-96A0-684D4D04DE32}"/>
              </a:ext>
            </a:extLst>
          </p:cNvPr>
          <p:cNvSpPr/>
          <p:nvPr/>
        </p:nvSpPr>
        <p:spPr>
          <a:xfrm flipH="1">
            <a:off x="5751194" y="3188646"/>
            <a:ext cx="261776" cy="392084"/>
          </a:xfrm>
          <a:custGeom>
            <a:avLst/>
            <a:gdLst>
              <a:gd name="connsiteX0" fmla="*/ 0 w 210368"/>
              <a:gd name="connsiteY0" fmla="*/ 692812 h 692812"/>
              <a:gd name="connsiteX1" fmla="*/ 145855 w 210368"/>
              <a:gd name="connsiteY1" fmla="*/ 0 h 692812"/>
              <a:gd name="connsiteX2" fmla="*/ 210368 w 210368"/>
              <a:gd name="connsiteY2" fmla="*/ 350614 h 692812"/>
              <a:gd name="connsiteX0" fmla="*/ 0 w 204758"/>
              <a:gd name="connsiteY0" fmla="*/ 692812 h 692812"/>
              <a:gd name="connsiteX1" fmla="*/ 145855 w 204758"/>
              <a:gd name="connsiteY1" fmla="*/ 0 h 692812"/>
              <a:gd name="connsiteX2" fmla="*/ 204758 w 204758"/>
              <a:gd name="connsiteY2" fmla="*/ 350614 h 692812"/>
              <a:gd name="connsiteX0" fmla="*/ 0 w 259110"/>
              <a:gd name="connsiteY0" fmla="*/ 692812 h 692812"/>
              <a:gd name="connsiteX1" fmla="*/ 145855 w 259110"/>
              <a:gd name="connsiteY1" fmla="*/ 0 h 692812"/>
              <a:gd name="connsiteX2" fmla="*/ 204758 w 259110"/>
              <a:gd name="connsiteY2" fmla="*/ 350614 h 692812"/>
              <a:gd name="connsiteX0" fmla="*/ 0 w 259110"/>
              <a:gd name="connsiteY0" fmla="*/ 670372 h 670372"/>
              <a:gd name="connsiteX1" fmla="*/ 145855 w 259110"/>
              <a:gd name="connsiteY1" fmla="*/ 0 h 670372"/>
              <a:gd name="connsiteX2" fmla="*/ 204758 w 259110"/>
              <a:gd name="connsiteY2" fmla="*/ 328174 h 670372"/>
              <a:gd name="connsiteX0" fmla="*/ 0 w 276458"/>
              <a:gd name="connsiteY0" fmla="*/ 670372 h 670372"/>
              <a:gd name="connsiteX1" fmla="*/ 145855 w 276458"/>
              <a:gd name="connsiteY1" fmla="*/ 0 h 670372"/>
              <a:gd name="connsiteX2" fmla="*/ 204758 w 276458"/>
              <a:gd name="connsiteY2" fmla="*/ 328174 h 670372"/>
              <a:gd name="connsiteX0" fmla="*/ 0 w 276458"/>
              <a:gd name="connsiteY0" fmla="*/ 670381 h 670381"/>
              <a:gd name="connsiteX1" fmla="*/ 145855 w 276458"/>
              <a:gd name="connsiteY1" fmla="*/ 9 h 670381"/>
              <a:gd name="connsiteX2" fmla="*/ 204758 w 276458"/>
              <a:gd name="connsiteY2" fmla="*/ 328183 h 670381"/>
              <a:gd name="connsiteX0" fmla="*/ 17567 w 294025"/>
              <a:gd name="connsiteY0" fmla="*/ 670381 h 670381"/>
              <a:gd name="connsiteX1" fmla="*/ 163422 w 294025"/>
              <a:gd name="connsiteY1" fmla="*/ 9 h 670381"/>
              <a:gd name="connsiteX2" fmla="*/ 222325 w 294025"/>
              <a:gd name="connsiteY2" fmla="*/ 328183 h 670381"/>
              <a:gd name="connsiteX0" fmla="*/ 17567 w 327330"/>
              <a:gd name="connsiteY0" fmla="*/ 671068 h 671068"/>
              <a:gd name="connsiteX1" fmla="*/ 163422 w 327330"/>
              <a:gd name="connsiteY1" fmla="*/ 696 h 671068"/>
              <a:gd name="connsiteX2" fmla="*/ 222325 w 327330"/>
              <a:gd name="connsiteY2" fmla="*/ 328870 h 671068"/>
              <a:gd name="connsiteX0" fmla="*/ 17567 w 321664"/>
              <a:gd name="connsiteY0" fmla="*/ 671068 h 671068"/>
              <a:gd name="connsiteX1" fmla="*/ 163422 w 321664"/>
              <a:gd name="connsiteY1" fmla="*/ 696 h 671068"/>
              <a:gd name="connsiteX2" fmla="*/ 222325 w 321664"/>
              <a:gd name="connsiteY2" fmla="*/ 328870 h 671068"/>
              <a:gd name="connsiteX0" fmla="*/ 18431 w 322528"/>
              <a:gd name="connsiteY0" fmla="*/ 671068 h 671068"/>
              <a:gd name="connsiteX1" fmla="*/ 164286 w 322528"/>
              <a:gd name="connsiteY1" fmla="*/ 696 h 671068"/>
              <a:gd name="connsiteX2" fmla="*/ 223189 w 322528"/>
              <a:gd name="connsiteY2" fmla="*/ 328870 h 671068"/>
              <a:gd name="connsiteX0" fmla="*/ 18431 w 311947"/>
              <a:gd name="connsiteY0" fmla="*/ 671151 h 671151"/>
              <a:gd name="connsiteX1" fmla="*/ 164286 w 311947"/>
              <a:gd name="connsiteY1" fmla="*/ 779 h 671151"/>
              <a:gd name="connsiteX2" fmla="*/ 203910 w 311947"/>
              <a:gd name="connsiteY2" fmla="*/ 312427 h 671151"/>
              <a:gd name="connsiteX0" fmla="*/ 18431 w 319515"/>
              <a:gd name="connsiteY0" fmla="*/ 670768 h 670768"/>
              <a:gd name="connsiteX1" fmla="*/ 164286 w 319515"/>
              <a:gd name="connsiteY1" fmla="*/ 396 h 670768"/>
              <a:gd name="connsiteX2" fmla="*/ 203910 w 319515"/>
              <a:gd name="connsiteY2" fmla="*/ 312044 h 670768"/>
              <a:gd name="connsiteX0" fmla="*/ 16717 w 317801"/>
              <a:gd name="connsiteY0" fmla="*/ 670768 h 670768"/>
              <a:gd name="connsiteX1" fmla="*/ 162572 w 317801"/>
              <a:gd name="connsiteY1" fmla="*/ 396 h 670768"/>
              <a:gd name="connsiteX2" fmla="*/ 202196 w 317801"/>
              <a:gd name="connsiteY2" fmla="*/ 312044 h 670768"/>
              <a:gd name="connsiteX0" fmla="*/ 16717 w 320719"/>
              <a:gd name="connsiteY0" fmla="*/ 670412 h 670412"/>
              <a:gd name="connsiteX1" fmla="*/ 162572 w 320719"/>
              <a:gd name="connsiteY1" fmla="*/ 40 h 670412"/>
              <a:gd name="connsiteX2" fmla="*/ 202196 w 320719"/>
              <a:gd name="connsiteY2" fmla="*/ 311688 h 670412"/>
              <a:gd name="connsiteX0" fmla="*/ 16717 w 314294"/>
              <a:gd name="connsiteY0" fmla="*/ 670412 h 670412"/>
              <a:gd name="connsiteX1" fmla="*/ 162572 w 314294"/>
              <a:gd name="connsiteY1" fmla="*/ 40 h 670412"/>
              <a:gd name="connsiteX2" fmla="*/ 202196 w 314294"/>
              <a:gd name="connsiteY2" fmla="*/ 311688 h 670412"/>
              <a:gd name="connsiteX0" fmla="*/ 20002 w 313692"/>
              <a:gd name="connsiteY0" fmla="*/ 684181 h 684181"/>
              <a:gd name="connsiteX1" fmla="*/ 157594 w 313692"/>
              <a:gd name="connsiteY1" fmla="*/ 38 h 684181"/>
              <a:gd name="connsiteX2" fmla="*/ 205481 w 313692"/>
              <a:gd name="connsiteY2" fmla="*/ 325457 h 684181"/>
              <a:gd name="connsiteX0" fmla="*/ 20002 w 335146"/>
              <a:gd name="connsiteY0" fmla="*/ 684143 h 684143"/>
              <a:gd name="connsiteX1" fmla="*/ 157594 w 335146"/>
              <a:gd name="connsiteY1" fmla="*/ 0 h 684143"/>
              <a:gd name="connsiteX2" fmla="*/ 205481 w 335146"/>
              <a:gd name="connsiteY2" fmla="*/ 325419 h 684143"/>
              <a:gd name="connsiteX0" fmla="*/ 20002 w 322593"/>
              <a:gd name="connsiteY0" fmla="*/ 684143 h 684143"/>
              <a:gd name="connsiteX1" fmla="*/ 157594 w 322593"/>
              <a:gd name="connsiteY1" fmla="*/ 0 h 684143"/>
              <a:gd name="connsiteX2" fmla="*/ 177939 w 322593"/>
              <a:gd name="connsiteY2" fmla="*/ 275843 h 684143"/>
              <a:gd name="connsiteX0" fmla="*/ 20002 w 322593"/>
              <a:gd name="connsiteY0" fmla="*/ 684143 h 684143"/>
              <a:gd name="connsiteX1" fmla="*/ 157594 w 322593"/>
              <a:gd name="connsiteY1" fmla="*/ 0 h 684143"/>
              <a:gd name="connsiteX2" fmla="*/ 177939 w 322593"/>
              <a:gd name="connsiteY2" fmla="*/ 275843 h 684143"/>
              <a:gd name="connsiteX0" fmla="*/ 20002 w 305016"/>
              <a:gd name="connsiteY0" fmla="*/ 684145 h 684145"/>
              <a:gd name="connsiteX1" fmla="*/ 157594 w 305016"/>
              <a:gd name="connsiteY1" fmla="*/ 2 h 684145"/>
              <a:gd name="connsiteX2" fmla="*/ 177939 w 305016"/>
              <a:gd name="connsiteY2" fmla="*/ 275845 h 684145"/>
              <a:gd name="connsiteX0" fmla="*/ 20002 w 305016"/>
              <a:gd name="connsiteY0" fmla="*/ 684145 h 684145"/>
              <a:gd name="connsiteX1" fmla="*/ 157594 w 305016"/>
              <a:gd name="connsiteY1" fmla="*/ 2 h 684145"/>
              <a:gd name="connsiteX2" fmla="*/ 177939 w 305016"/>
              <a:gd name="connsiteY2" fmla="*/ 275845 h 684145"/>
              <a:gd name="connsiteX0" fmla="*/ 11876 w 318923"/>
              <a:gd name="connsiteY0" fmla="*/ 463808 h 463808"/>
              <a:gd name="connsiteX1" fmla="*/ 171501 w 318923"/>
              <a:gd name="connsiteY1" fmla="*/ 2 h 463808"/>
              <a:gd name="connsiteX2" fmla="*/ 191846 w 318923"/>
              <a:gd name="connsiteY2" fmla="*/ 275845 h 463808"/>
              <a:gd name="connsiteX0" fmla="*/ 11876 w 318923"/>
              <a:gd name="connsiteY0" fmla="*/ 444528 h 444528"/>
              <a:gd name="connsiteX1" fmla="*/ 171501 w 318923"/>
              <a:gd name="connsiteY1" fmla="*/ 2 h 444528"/>
              <a:gd name="connsiteX2" fmla="*/ 191846 w 318923"/>
              <a:gd name="connsiteY2" fmla="*/ 275845 h 444528"/>
              <a:gd name="connsiteX0" fmla="*/ 1452 w 308499"/>
              <a:gd name="connsiteY0" fmla="*/ 444528 h 444528"/>
              <a:gd name="connsiteX1" fmla="*/ 161077 w 308499"/>
              <a:gd name="connsiteY1" fmla="*/ 2 h 444528"/>
              <a:gd name="connsiteX2" fmla="*/ 181422 w 308499"/>
              <a:gd name="connsiteY2" fmla="*/ 275845 h 444528"/>
              <a:gd name="connsiteX0" fmla="*/ 1452 w 296864"/>
              <a:gd name="connsiteY0" fmla="*/ 444638 h 444638"/>
              <a:gd name="connsiteX1" fmla="*/ 161077 w 296864"/>
              <a:gd name="connsiteY1" fmla="*/ 112 h 444638"/>
              <a:gd name="connsiteX2" fmla="*/ 181422 w 296864"/>
              <a:gd name="connsiteY2" fmla="*/ 275955 h 444638"/>
            </a:gdLst>
            <a:ahLst/>
            <a:cxnLst>
              <a:cxn ang="0">
                <a:pos x="connsiteX0" y="connsiteY0"/>
              </a:cxn>
              <a:cxn ang="0">
                <a:pos x="connsiteX1" y="connsiteY1"/>
              </a:cxn>
              <a:cxn ang="0">
                <a:pos x="connsiteX2" y="connsiteY2"/>
              </a:cxn>
            </a:cxnLst>
            <a:rect l="l" t="t" r="r" b="b"/>
            <a:pathLst>
              <a:path w="296864" h="444638">
                <a:moveTo>
                  <a:pt x="1452" y="444638"/>
                </a:moveTo>
                <a:cubicBezTo>
                  <a:pt x="-2260" y="204656"/>
                  <a:pt x="-11482" y="8739"/>
                  <a:pt x="161077" y="112"/>
                </a:cubicBezTo>
                <a:cubicBezTo>
                  <a:pt x="350238" y="-6281"/>
                  <a:pt x="327228" y="262274"/>
                  <a:pt x="181422" y="275955"/>
                </a:cubicBezTo>
              </a:path>
            </a:pathLst>
          </a:custGeom>
          <a:noFill/>
          <a:ln w="50800">
            <a:solidFill>
              <a:srgbClr val="828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24">
            <a:extLst>
              <a:ext uri="{FF2B5EF4-FFF2-40B4-BE49-F238E27FC236}">
                <a16:creationId xmlns:a16="http://schemas.microsoft.com/office/drawing/2014/main" id="{C6BA9643-5DCE-4514-A933-9FDE01F4B05F}"/>
              </a:ext>
            </a:extLst>
          </p:cNvPr>
          <p:cNvCxnSpPr>
            <a:cxnSpLocks/>
          </p:cNvCxnSpPr>
          <p:nvPr/>
        </p:nvCxnSpPr>
        <p:spPr>
          <a:xfrm>
            <a:off x="6009891" y="2690087"/>
            <a:ext cx="1390" cy="1140591"/>
          </a:xfrm>
          <a:prstGeom prst="line">
            <a:avLst/>
          </a:prstGeom>
          <a:noFill/>
          <a:ln w="50800">
            <a:solidFill>
              <a:srgbClr val="828979"/>
            </a:solidFill>
          </a:ln>
        </p:spPr>
        <p:style>
          <a:lnRef idx="1">
            <a:schemeClr val="accent1"/>
          </a:lnRef>
          <a:fillRef idx="0">
            <a:schemeClr val="accent1"/>
          </a:fillRef>
          <a:effectRef idx="0">
            <a:schemeClr val="accent1"/>
          </a:effectRef>
          <a:fontRef idx="minor">
            <a:schemeClr val="tx1"/>
          </a:fontRef>
        </p:style>
      </p:cxnSp>
      <p:sp>
        <p:nvSpPr>
          <p:cNvPr id="22" name="Rounded Rectangle 7">
            <a:extLst>
              <a:ext uri="{FF2B5EF4-FFF2-40B4-BE49-F238E27FC236}">
                <a16:creationId xmlns:a16="http://schemas.microsoft.com/office/drawing/2014/main" id="{AE6B4839-8F24-449F-9FDA-7DB45E709AC5}"/>
              </a:ext>
            </a:extLst>
          </p:cNvPr>
          <p:cNvSpPr/>
          <p:nvPr/>
        </p:nvSpPr>
        <p:spPr>
          <a:xfrm>
            <a:off x="9996240" y="4026396"/>
            <a:ext cx="433068" cy="74049"/>
          </a:xfrm>
          <a:prstGeom prst="roundRect">
            <a:avLst>
              <a:gd name="adj" fmla="val 50000"/>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Rounded Rectangle 8">
            <a:extLst>
              <a:ext uri="{FF2B5EF4-FFF2-40B4-BE49-F238E27FC236}">
                <a16:creationId xmlns:a16="http://schemas.microsoft.com/office/drawing/2014/main" id="{5B14E9ED-CD31-45F7-B456-22DD3D7EEF4A}"/>
              </a:ext>
            </a:extLst>
          </p:cNvPr>
          <p:cNvSpPr/>
          <p:nvPr/>
        </p:nvSpPr>
        <p:spPr>
          <a:xfrm>
            <a:off x="9996240" y="4124531"/>
            <a:ext cx="433068" cy="74049"/>
          </a:xfrm>
          <a:prstGeom prst="roundRect">
            <a:avLst>
              <a:gd name="adj" fmla="val 50000"/>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 name="Rounded Rectangle 9">
            <a:extLst>
              <a:ext uri="{FF2B5EF4-FFF2-40B4-BE49-F238E27FC236}">
                <a16:creationId xmlns:a16="http://schemas.microsoft.com/office/drawing/2014/main" id="{79976E59-788C-4810-9EA1-1E11ADD8D4AD}"/>
              </a:ext>
            </a:extLst>
          </p:cNvPr>
          <p:cNvSpPr/>
          <p:nvPr/>
        </p:nvSpPr>
        <p:spPr>
          <a:xfrm>
            <a:off x="9996240" y="4222665"/>
            <a:ext cx="433068" cy="74049"/>
          </a:xfrm>
          <a:prstGeom prst="roundRect">
            <a:avLst>
              <a:gd name="adj" fmla="val 50000"/>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5" name="Chord 8">
            <a:extLst>
              <a:ext uri="{FF2B5EF4-FFF2-40B4-BE49-F238E27FC236}">
                <a16:creationId xmlns:a16="http://schemas.microsoft.com/office/drawing/2014/main" id="{C43E58C7-5935-4111-BF2B-DD4B8E6E2767}"/>
              </a:ext>
            </a:extLst>
          </p:cNvPr>
          <p:cNvSpPr/>
          <p:nvPr/>
        </p:nvSpPr>
        <p:spPr>
          <a:xfrm rot="19366553">
            <a:off x="10081324" y="4217570"/>
            <a:ext cx="279977" cy="230733"/>
          </a:xfrm>
          <a:custGeom>
            <a:avLst/>
            <a:gdLst/>
            <a:ahLst/>
            <a:cxnLst/>
            <a:rect l="l" t="t" r="r" b="b"/>
            <a:pathLst>
              <a:path w="808567" h="666352">
                <a:moveTo>
                  <a:pt x="11238" y="0"/>
                </a:moveTo>
                <a:lnTo>
                  <a:pt x="808567" y="605735"/>
                </a:lnTo>
                <a:cubicBezTo>
                  <a:pt x="631295" y="696452"/>
                  <a:pt x="413578" y="686352"/>
                  <a:pt x="241904" y="568647"/>
                </a:cubicBezTo>
                <a:cubicBezTo>
                  <a:pt x="54716" y="440307"/>
                  <a:pt x="-32876" y="214793"/>
                  <a:pt x="11238" y="0"/>
                </a:cubicBezTo>
                <a:close/>
              </a:path>
            </a:pathLst>
          </a:cu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Freeform 19">
            <a:extLst>
              <a:ext uri="{FF2B5EF4-FFF2-40B4-BE49-F238E27FC236}">
                <a16:creationId xmlns:a16="http://schemas.microsoft.com/office/drawing/2014/main" id="{95196E4A-07F2-4718-AB6D-6C4E1ECECC37}"/>
              </a:ext>
            </a:extLst>
          </p:cNvPr>
          <p:cNvSpPr>
            <a:spLocks/>
          </p:cNvSpPr>
          <p:nvPr/>
        </p:nvSpPr>
        <p:spPr bwMode="auto">
          <a:xfrm>
            <a:off x="9693036" y="2778467"/>
            <a:ext cx="1039477" cy="1222505"/>
          </a:xfrm>
          <a:custGeom>
            <a:avLst/>
            <a:gdLst>
              <a:gd name="T0" fmla="*/ 1239 w 2141"/>
              <a:gd name="T1" fmla="*/ 16 h 2665"/>
              <a:gd name="T2" fmla="*/ 1465 w 2141"/>
              <a:gd name="T3" fmla="*/ 82 h 2665"/>
              <a:gd name="T4" fmla="*/ 1673 w 2141"/>
              <a:gd name="T5" fmla="*/ 194 h 2665"/>
              <a:gd name="T6" fmla="*/ 1855 w 2141"/>
              <a:gd name="T7" fmla="*/ 349 h 2665"/>
              <a:gd name="T8" fmla="*/ 2000 w 2141"/>
              <a:gd name="T9" fmla="*/ 546 h 2665"/>
              <a:gd name="T10" fmla="*/ 2099 w 2141"/>
              <a:gd name="T11" fmla="*/ 777 h 2665"/>
              <a:gd name="T12" fmla="*/ 2141 w 2141"/>
              <a:gd name="T13" fmla="*/ 1039 h 2665"/>
              <a:gd name="T14" fmla="*/ 2119 w 2141"/>
              <a:gd name="T15" fmla="*/ 1331 h 2665"/>
              <a:gd name="T16" fmla="*/ 2051 w 2141"/>
              <a:gd name="T17" fmla="*/ 1562 h 2665"/>
              <a:gd name="T18" fmla="*/ 1959 w 2141"/>
              <a:gd name="T19" fmla="*/ 1722 h 2665"/>
              <a:gd name="T20" fmla="*/ 1853 w 2141"/>
              <a:gd name="T21" fmla="*/ 1859 h 2665"/>
              <a:gd name="T22" fmla="*/ 1743 w 2141"/>
              <a:gd name="T23" fmla="*/ 1990 h 2665"/>
              <a:gd name="T24" fmla="*/ 1644 w 2141"/>
              <a:gd name="T25" fmla="*/ 2133 h 2665"/>
              <a:gd name="T26" fmla="*/ 1578 w 2141"/>
              <a:gd name="T27" fmla="*/ 2265 h 2665"/>
              <a:gd name="T28" fmla="*/ 1542 w 2141"/>
              <a:gd name="T29" fmla="*/ 2384 h 2665"/>
              <a:gd name="T30" fmla="*/ 1535 w 2141"/>
              <a:gd name="T31" fmla="*/ 2512 h 2665"/>
              <a:gd name="T32" fmla="*/ 1495 w 2141"/>
              <a:gd name="T33" fmla="*/ 2608 h 2665"/>
              <a:gd name="T34" fmla="*/ 1430 w 2141"/>
              <a:gd name="T35" fmla="*/ 2661 h 2665"/>
              <a:gd name="T36" fmla="*/ 1302 w 2141"/>
              <a:gd name="T37" fmla="*/ 2665 h 2665"/>
              <a:gd name="T38" fmla="*/ 1103 w 2141"/>
              <a:gd name="T39" fmla="*/ 2664 h 2665"/>
              <a:gd name="T40" fmla="*/ 893 w 2141"/>
              <a:gd name="T41" fmla="*/ 2664 h 2665"/>
              <a:gd name="T42" fmla="*/ 736 w 2141"/>
              <a:gd name="T43" fmla="*/ 2664 h 2665"/>
              <a:gd name="T44" fmla="*/ 668 w 2141"/>
              <a:gd name="T45" fmla="*/ 2629 h 2665"/>
              <a:gd name="T46" fmla="*/ 633 w 2141"/>
              <a:gd name="T47" fmla="*/ 2573 h 2665"/>
              <a:gd name="T48" fmla="*/ 621 w 2141"/>
              <a:gd name="T49" fmla="*/ 2514 h 2665"/>
              <a:gd name="T50" fmla="*/ 621 w 2141"/>
              <a:gd name="T51" fmla="*/ 2441 h 2665"/>
              <a:gd name="T52" fmla="*/ 615 w 2141"/>
              <a:gd name="T53" fmla="*/ 2358 h 2665"/>
              <a:gd name="T54" fmla="*/ 589 w 2141"/>
              <a:gd name="T55" fmla="*/ 2258 h 2665"/>
              <a:gd name="T56" fmla="*/ 522 w 2141"/>
              <a:gd name="T57" fmla="*/ 2136 h 2665"/>
              <a:gd name="T58" fmla="*/ 429 w 2141"/>
              <a:gd name="T59" fmla="*/ 2015 h 2665"/>
              <a:gd name="T60" fmla="*/ 351 w 2141"/>
              <a:gd name="T61" fmla="*/ 1917 h 2665"/>
              <a:gd name="T62" fmla="*/ 250 w 2141"/>
              <a:gd name="T63" fmla="*/ 1794 h 2665"/>
              <a:gd name="T64" fmla="*/ 145 w 2141"/>
              <a:gd name="T65" fmla="*/ 1641 h 2665"/>
              <a:gd name="T66" fmla="*/ 58 w 2141"/>
              <a:gd name="T67" fmla="*/ 1458 h 2665"/>
              <a:gd name="T68" fmla="*/ 6 w 2141"/>
              <a:gd name="T69" fmla="*/ 1244 h 2665"/>
              <a:gd name="T70" fmla="*/ 7 w 2141"/>
              <a:gd name="T71" fmla="*/ 988 h 2665"/>
              <a:gd name="T72" fmla="*/ 58 w 2141"/>
              <a:gd name="T73" fmla="*/ 742 h 2665"/>
              <a:gd name="T74" fmla="*/ 145 w 2141"/>
              <a:gd name="T75" fmla="*/ 540 h 2665"/>
              <a:gd name="T76" fmla="*/ 260 w 2141"/>
              <a:gd name="T77" fmla="*/ 376 h 2665"/>
              <a:gd name="T78" fmla="*/ 394 w 2141"/>
              <a:gd name="T79" fmla="*/ 249 h 2665"/>
              <a:gd name="T80" fmla="*/ 537 w 2141"/>
              <a:gd name="T81" fmla="*/ 152 h 2665"/>
              <a:gd name="T82" fmla="*/ 679 w 2141"/>
              <a:gd name="T83" fmla="*/ 83 h 2665"/>
              <a:gd name="T84" fmla="*/ 813 w 2141"/>
              <a:gd name="T85" fmla="*/ 37 h 2665"/>
              <a:gd name="T86" fmla="*/ 928 w 2141"/>
              <a:gd name="T87" fmla="*/ 9 h 2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41" h="2665">
                <a:moveTo>
                  <a:pt x="1084" y="0"/>
                </a:moveTo>
                <a:lnTo>
                  <a:pt x="1162" y="6"/>
                </a:lnTo>
                <a:lnTo>
                  <a:pt x="1239" y="16"/>
                </a:lnTo>
                <a:lnTo>
                  <a:pt x="1316" y="32"/>
                </a:lnTo>
                <a:lnTo>
                  <a:pt x="1391" y="54"/>
                </a:lnTo>
                <a:lnTo>
                  <a:pt x="1465" y="82"/>
                </a:lnTo>
                <a:lnTo>
                  <a:pt x="1537" y="114"/>
                </a:lnTo>
                <a:lnTo>
                  <a:pt x="1606" y="152"/>
                </a:lnTo>
                <a:lnTo>
                  <a:pt x="1673" y="194"/>
                </a:lnTo>
                <a:lnTo>
                  <a:pt x="1737" y="242"/>
                </a:lnTo>
                <a:lnTo>
                  <a:pt x="1798" y="293"/>
                </a:lnTo>
                <a:lnTo>
                  <a:pt x="1855" y="349"/>
                </a:lnTo>
                <a:lnTo>
                  <a:pt x="1907" y="410"/>
                </a:lnTo>
                <a:lnTo>
                  <a:pt x="1956" y="476"/>
                </a:lnTo>
                <a:lnTo>
                  <a:pt x="2000" y="546"/>
                </a:lnTo>
                <a:lnTo>
                  <a:pt x="2038" y="618"/>
                </a:lnTo>
                <a:lnTo>
                  <a:pt x="2071" y="696"/>
                </a:lnTo>
                <a:lnTo>
                  <a:pt x="2099" y="777"/>
                </a:lnTo>
                <a:lnTo>
                  <a:pt x="2119" y="861"/>
                </a:lnTo>
                <a:lnTo>
                  <a:pt x="2134" y="949"/>
                </a:lnTo>
                <a:lnTo>
                  <a:pt x="2141" y="1039"/>
                </a:lnTo>
                <a:lnTo>
                  <a:pt x="2141" y="1133"/>
                </a:lnTo>
                <a:lnTo>
                  <a:pt x="2135" y="1231"/>
                </a:lnTo>
                <a:lnTo>
                  <a:pt x="2119" y="1331"/>
                </a:lnTo>
                <a:lnTo>
                  <a:pt x="2096" y="1433"/>
                </a:lnTo>
                <a:lnTo>
                  <a:pt x="2076" y="1500"/>
                </a:lnTo>
                <a:lnTo>
                  <a:pt x="2051" y="1562"/>
                </a:lnTo>
                <a:lnTo>
                  <a:pt x="2023" y="1619"/>
                </a:lnTo>
                <a:lnTo>
                  <a:pt x="1993" y="1672"/>
                </a:lnTo>
                <a:lnTo>
                  <a:pt x="1959" y="1722"/>
                </a:lnTo>
                <a:lnTo>
                  <a:pt x="1926" y="1769"/>
                </a:lnTo>
                <a:lnTo>
                  <a:pt x="1889" y="1816"/>
                </a:lnTo>
                <a:lnTo>
                  <a:pt x="1853" y="1859"/>
                </a:lnTo>
                <a:lnTo>
                  <a:pt x="1815" y="1903"/>
                </a:lnTo>
                <a:lnTo>
                  <a:pt x="1779" y="1945"/>
                </a:lnTo>
                <a:lnTo>
                  <a:pt x="1743" y="1990"/>
                </a:lnTo>
                <a:lnTo>
                  <a:pt x="1708" y="2035"/>
                </a:lnTo>
                <a:lnTo>
                  <a:pt x="1676" y="2082"/>
                </a:lnTo>
                <a:lnTo>
                  <a:pt x="1644" y="2133"/>
                </a:lnTo>
                <a:lnTo>
                  <a:pt x="1616" y="2185"/>
                </a:lnTo>
                <a:lnTo>
                  <a:pt x="1597" y="2226"/>
                </a:lnTo>
                <a:lnTo>
                  <a:pt x="1578" y="2265"/>
                </a:lnTo>
                <a:lnTo>
                  <a:pt x="1564" y="2304"/>
                </a:lnTo>
                <a:lnTo>
                  <a:pt x="1551" y="2344"/>
                </a:lnTo>
                <a:lnTo>
                  <a:pt x="1542" y="2384"/>
                </a:lnTo>
                <a:lnTo>
                  <a:pt x="1536" y="2428"/>
                </a:lnTo>
                <a:lnTo>
                  <a:pt x="1536" y="2473"/>
                </a:lnTo>
                <a:lnTo>
                  <a:pt x="1535" y="2512"/>
                </a:lnTo>
                <a:lnTo>
                  <a:pt x="1526" y="2549"/>
                </a:lnTo>
                <a:lnTo>
                  <a:pt x="1513" y="2581"/>
                </a:lnTo>
                <a:lnTo>
                  <a:pt x="1495" y="2608"/>
                </a:lnTo>
                <a:lnTo>
                  <a:pt x="1475" y="2632"/>
                </a:lnTo>
                <a:lnTo>
                  <a:pt x="1453" y="2649"/>
                </a:lnTo>
                <a:lnTo>
                  <a:pt x="1430" y="2661"/>
                </a:lnTo>
                <a:lnTo>
                  <a:pt x="1408" y="2665"/>
                </a:lnTo>
                <a:lnTo>
                  <a:pt x="1359" y="2665"/>
                </a:lnTo>
                <a:lnTo>
                  <a:pt x="1302" y="2665"/>
                </a:lnTo>
                <a:lnTo>
                  <a:pt x="1239" y="2665"/>
                </a:lnTo>
                <a:lnTo>
                  <a:pt x="1172" y="2665"/>
                </a:lnTo>
                <a:lnTo>
                  <a:pt x="1103" y="2664"/>
                </a:lnTo>
                <a:lnTo>
                  <a:pt x="1031" y="2664"/>
                </a:lnTo>
                <a:lnTo>
                  <a:pt x="961" y="2664"/>
                </a:lnTo>
                <a:lnTo>
                  <a:pt x="893" y="2664"/>
                </a:lnTo>
                <a:lnTo>
                  <a:pt x="828" y="2664"/>
                </a:lnTo>
                <a:lnTo>
                  <a:pt x="768" y="2665"/>
                </a:lnTo>
                <a:lnTo>
                  <a:pt x="736" y="2664"/>
                </a:lnTo>
                <a:lnTo>
                  <a:pt x="708" y="2656"/>
                </a:lnTo>
                <a:lnTo>
                  <a:pt x="687" y="2645"/>
                </a:lnTo>
                <a:lnTo>
                  <a:pt x="668" y="2629"/>
                </a:lnTo>
                <a:lnTo>
                  <a:pt x="652" y="2611"/>
                </a:lnTo>
                <a:lnTo>
                  <a:pt x="640" y="2592"/>
                </a:lnTo>
                <a:lnTo>
                  <a:pt x="633" y="2573"/>
                </a:lnTo>
                <a:lnTo>
                  <a:pt x="627" y="2554"/>
                </a:lnTo>
                <a:lnTo>
                  <a:pt x="624" y="2537"/>
                </a:lnTo>
                <a:lnTo>
                  <a:pt x="621" y="2514"/>
                </a:lnTo>
                <a:lnTo>
                  <a:pt x="621" y="2490"/>
                </a:lnTo>
                <a:lnTo>
                  <a:pt x="621" y="2467"/>
                </a:lnTo>
                <a:lnTo>
                  <a:pt x="621" y="2441"/>
                </a:lnTo>
                <a:lnTo>
                  <a:pt x="621" y="2415"/>
                </a:lnTo>
                <a:lnTo>
                  <a:pt x="620" y="2387"/>
                </a:lnTo>
                <a:lnTo>
                  <a:pt x="615" y="2358"/>
                </a:lnTo>
                <a:lnTo>
                  <a:pt x="609" y="2326"/>
                </a:lnTo>
                <a:lnTo>
                  <a:pt x="601" y="2293"/>
                </a:lnTo>
                <a:lnTo>
                  <a:pt x="589" y="2258"/>
                </a:lnTo>
                <a:lnTo>
                  <a:pt x="572" y="2220"/>
                </a:lnTo>
                <a:lnTo>
                  <a:pt x="550" y="2179"/>
                </a:lnTo>
                <a:lnTo>
                  <a:pt x="522" y="2136"/>
                </a:lnTo>
                <a:lnTo>
                  <a:pt x="489" y="2090"/>
                </a:lnTo>
                <a:lnTo>
                  <a:pt x="448" y="2041"/>
                </a:lnTo>
                <a:lnTo>
                  <a:pt x="429" y="2015"/>
                </a:lnTo>
                <a:lnTo>
                  <a:pt x="407" y="1984"/>
                </a:lnTo>
                <a:lnTo>
                  <a:pt x="380" y="1952"/>
                </a:lnTo>
                <a:lnTo>
                  <a:pt x="351" y="1917"/>
                </a:lnTo>
                <a:lnTo>
                  <a:pt x="319" y="1878"/>
                </a:lnTo>
                <a:lnTo>
                  <a:pt x="285" y="1837"/>
                </a:lnTo>
                <a:lnTo>
                  <a:pt x="250" y="1794"/>
                </a:lnTo>
                <a:lnTo>
                  <a:pt x="214" y="1746"/>
                </a:lnTo>
                <a:lnTo>
                  <a:pt x="179" y="1695"/>
                </a:lnTo>
                <a:lnTo>
                  <a:pt x="145" y="1641"/>
                </a:lnTo>
                <a:lnTo>
                  <a:pt x="113" y="1583"/>
                </a:lnTo>
                <a:lnTo>
                  <a:pt x="84" y="1523"/>
                </a:lnTo>
                <a:lnTo>
                  <a:pt x="58" y="1458"/>
                </a:lnTo>
                <a:lnTo>
                  <a:pt x="36" y="1391"/>
                </a:lnTo>
                <a:lnTo>
                  <a:pt x="19" y="1318"/>
                </a:lnTo>
                <a:lnTo>
                  <a:pt x="6" y="1244"/>
                </a:lnTo>
                <a:lnTo>
                  <a:pt x="0" y="1164"/>
                </a:lnTo>
                <a:lnTo>
                  <a:pt x="0" y="1081"/>
                </a:lnTo>
                <a:lnTo>
                  <a:pt x="7" y="988"/>
                </a:lnTo>
                <a:lnTo>
                  <a:pt x="19" y="901"/>
                </a:lnTo>
                <a:lnTo>
                  <a:pt x="36" y="819"/>
                </a:lnTo>
                <a:lnTo>
                  <a:pt x="58" y="742"/>
                </a:lnTo>
                <a:lnTo>
                  <a:pt x="83" y="669"/>
                </a:lnTo>
                <a:lnTo>
                  <a:pt x="112" y="602"/>
                </a:lnTo>
                <a:lnTo>
                  <a:pt x="145" y="540"/>
                </a:lnTo>
                <a:lnTo>
                  <a:pt x="180" y="480"/>
                </a:lnTo>
                <a:lnTo>
                  <a:pt x="220" y="426"/>
                </a:lnTo>
                <a:lnTo>
                  <a:pt x="260" y="376"/>
                </a:lnTo>
                <a:lnTo>
                  <a:pt x="304" y="330"/>
                </a:lnTo>
                <a:lnTo>
                  <a:pt x="348" y="287"/>
                </a:lnTo>
                <a:lnTo>
                  <a:pt x="394" y="249"/>
                </a:lnTo>
                <a:lnTo>
                  <a:pt x="441" y="213"/>
                </a:lnTo>
                <a:lnTo>
                  <a:pt x="489" y="181"/>
                </a:lnTo>
                <a:lnTo>
                  <a:pt x="537" y="152"/>
                </a:lnTo>
                <a:lnTo>
                  <a:pt x="585" y="125"/>
                </a:lnTo>
                <a:lnTo>
                  <a:pt x="633" y="104"/>
                </a:lnTo>
                <a:lnTo>
                  <a:pt x="679" y="83"/>
                </a:lnTo>
                <a:lnTo>
                  <a:pt x="726" y="64"/>
                </a:lnTo>
                <a:lnTo>
                  <a:pt x="769" y="50"/>
                </a:lnTo>
                <a:lnTo>
                  <a:pt x="813" y="37"/>
                </a:lnTo>
                <a:lnTo>
                  <a:pt x="854" y="25"/>
                </a:lnTo>
                <a:lnTo>
                  <a:pt x="892" y="16"/>
                </a:lnTo>
                <a:lnTo>
                  <a:pt x="928" y="9"/>
                </a:lnTo>
                <a:lnTo>
                  <a:pt x="1007" y="2"/>
                </a:lnTo>
                <a:lnTo>
                  <a:pt x="1084" y="0"/>
                </a:lnTo>
                <a:close/>
              </a:path>
            </a:pathLst>
          </a:custGeom>
          <a:solidFill>
            <a:srgbClr val="828979"/>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7" name="Rectangle 4102">
            <a:extLst>
              <a:ext uri="{FF2B5EF4-FFF2-40B4-BE49-F238E27FC236}">
                <a16:creationId xmlns:a16="http://schemas.microsoft.com/office/drawing/2014/main" id="{5ED0533B-298F-4922-8898-8ACF0AE45196}"/>
              </a:ext>
            </a:extLst>
          </p:cNvPr>
          <p:cNvSpPr/>
          <p:nvPr/>
        </p:nvSpPr>
        <p:spPr>
          <a:xfrm>
            <a:off x="10176251" y="2091382"/>
            <a:ext cx="73047" cy="486980"/>
          </a:xfrm>
          <a:prstGeom prst="rect">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116">
            <a:extLst>
              <a:ext uri="{FF2B5EF4-FFF2-40B4-BE49-F238E27FC236}">
                <a16:creationId xmlns:a16="http://schemas.microsoft.com/office/drawing/2014/main" id="{76853023-C384-4BF4-819A-5DF37262E68E}"/>
              </a:ext>
            </a:extLst>
          </p:cNvPr>
          <p:cNvSpPr/>
          <p:nvPr/>
        </p:nvSpPr>
        <p:spPr>
          <a:xfrm rot="8100000">
            <a:off x="9590457" y="2297230"/>
            <a:ext cx="73047" cy="486980"/>
          </a:xfrm>
          <a:prstGeom prst="rect">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118">
            <a:extLst>
              <a:ext uri="{FF2B5EF4-FFF2-40B4-BE49-F238E27FC236}">
                <a16:creationId xmlns:a16="http://schemas.microsoft.com/office/drawing/2014/main" id="{B8458EDC-F578-4993-85AA-2E55F0294209}"/>
              </a:ext>
            </a:extLst>
          </p:cNvPr>
          <p:cNvSpPr/>
          <p:nvPr/>
        </p:nvSpPr>
        <p:spPr>
          <a:xfrm rot="16800000">
            <a:off x="9271322" y="2798322"/>
            <a:ext cx="73047" cy="486980"/>
          </a:xfrm>
          <a:prstGeom prst="rect">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Freeform 4103">
            <a:extLst>
              <a:ext uri="{FF2B5EF4-FFF2-40B4-BE49-F238E27FC236}">
                <a16:creationId xmlns:a16="http://schemas.microsoft.com/office/drawing/2014/main" id="{0B7B087D-7925-4572-B8BF-A16DCB65E5D1}"/>
              </a:ext>
            </a:extLst>
          </p:cNvPr>
          <p:cNvSpPr/>
          <p:nvPr/>
        </p:nvSpPr>
        <p:spPr>
          <a:xfrm rot="18900000" flipV="1">
            <a:off x="10085535" y="3313700"/>
            <a:ext cx="475605" cy="267050"/>
          </a:xfrm>
          <a:custGeom>
            <a:avLst/>
            <a:gdLst>
              <a:gd name="connsiteX0" fmla="*/ 447675 w 447675"/>
              <a:gd name="connsiteY0" fmla="*/ 266700 h 266700"/>
              <a:gd name="connsiteX1" fmla="*/ 0 w 447675"/>
              <a:gd name="connsiteY1" fmla="*/ 171450 h 266700"/>
              <a:gd name="connsiteX2" fmla="*/ 342900 w 447675"/>
              <a:gd name="connsiteY2" fmla="*/ 0 h 266700"/>
              <a:gd name="connsiteX3" fmla="*/ 447675 w 447675"/>
              <a:gd name="connsiteY3" fmla="*/ 266700 h 266700"/>
              <a:gd name="connsiteX0" fmla="*/ 447675 w 464732"/>
              <a:gd name="connsiteY0" fmla="*/ 266700 h 266700"/>
              <a:gd name="connsiteX1" fmla="*/ 0 w 464732"/>
              <a:gd name="connsiteY1" fmla="*/ 171450 h 266700"/>
              <a:gd name="connsiteX2" fmla="*/ 342900 w 464732"/>
              <a:gd name="connsiteY2" fmla="*/ 0 h 266700"/>
              <a:gd name="connsiteX3" fmla="*/ 447675 w 464732"/>
              <a:gd name="connsiteY3" fmla="*/ 266700 h 266700"/>
              <a:gd name="connsiteX0" fmla="*/ 447675 w 492584"/>
              <a:gd name="connsiteY0" fmla="*/ 266700 h 266700"/>
              <a:gd name="connsiteX1" fmla="*/ 0 w 492584"/>
              <a:gd name="connsiteY1" fmla="*/ 171450 h 266700"/>
              <a:gd name="connsiteX2" fmla="*/ 342900 w 492584"/>
              <a:gd name="connsiteY2" fmla="*/ 0 h 266700"/>
              <a:gd name="connsiteX3" fmla="*/ 447675 w 492584"/>
              <a:gd name="connsiteY3" fmla="*/ 266700 h 266700"/>
              <a:gd name="connsiteX0" fmla="*/ 447675 w 492584"/>
              <a:gd name="connsiteY0" fmla="*/ 266700 h 267320"/>
              <a:gd name="connsiteX1" fmla="*/ 0 w 492584"/>
              <a:gd name="connsiteY1" fmla="*/ 171450 h 267320"/>
              <a:gd name="connsiteX2" fmla="*/ 342900 w 492584"/>
              <a:gd name="connsiteY2" fmla="*/ 0 h 267320"/>
              <a:gd name="connsiteX3" fmla="*/ 447675 w 492584"/>
              <a:gd name="connsiteY3" fmla="*/ 266700 h 267320"/>
              <a:gd name="connsiteX0" fmla="*/ 447675 w 492584"/>
              <a:gd name="connsiteY0" fmla="*/ 266700 h 268027"/>
              <a:gd name="connsiteX1" fmla="*/ 0 w 492584"/>
              <a:gd name="connsiteY1" fmla="*/ 171450 h 268027"/>
              <a:gd name="connsiteX2" fmla="*/ 342900 w 492584"/>
              <a:gd name="connsiteY2" fmla="*/ 0 h 268027"/>
              <a:gd name="connsiteX3" fmla="*/ 447675 w 492584"/>
              <a:gd name="connsiteY3" fmla="*/ 266700 h 268027"/>
              <a:gd name="connsiteX0" fmla="*/ 447675 w 492584"/>
              <a:gd name="connsiteY0" fmla="*/ 266700 h 268027"/>
              <a:gd name="connsiteX1" fmla="*/ 0 w 492584"/>
              <a:gd name="connsiteY1" fmla="*/ 171450 h 268027"/>
              <a:gd name="connsiteX2" fmla="*/ 342900 w 492584"/>
              <a:gd name="connsiteY2" fmla="*/ 0 h 268027"/>
              <a:gd name="connsiteX3" fmla="*/ 447675 w 492584"/>
              <a:gd name="connsiteY3" fmla="*/ 266700 h 268027"/>
              <a:gd name="connsiteX0" fmla="*/ 447675 w 492584"/>
              <a:gd name="connsiteY0" fmla="*/ 268433 h 269760"/>
              <a:gd name="connsiteX1" fmla="*/ 0 w 492584"/>
              <a:gd name="connsiteY1" fmla="*/ 173183 h 269760"/>
              <a:gd name="connsiteX2" fmla="*/ 342900 w 492584"/>
              <a:gd name="connsiteY2" fmla="*/ 1733 h 269760"/>
              <a:gd name="connsiteX3" fmla="*/ 447675 w 492584"/>
              <a:gd name="connsiteY3" fmla="*/ 268433 h 269760"/>
              <a:gd name="connsiteX0" fmla="*/ 447675 w 475131"/>
              <a:gd name="connsiteY0" fmla="*/ 268433 h 269760"/>
              <a:gd name="connsiteX1" fmla="*/ 0 w 475131"/>
              <a:gd name="connsiteY1" fmla="*/ 173183 h 269760"/>
              <a:gd name="connsiteX2" fmla="*/ 342900 w 475131"/>
              <a:gd name="connsiteY2" fmla="*/ 1733 h 269760"/>
              <a:gd name="connsiteX3" fmla="*/ 447675 w 475131"/>
              <a:gd name="connsiteY3" fmla="*/ 268433 h 269760"/>
              <a:gd name="connsiteX0" fmla="*/ 447675 w 496136"/>
              <a:gd name="connsiteY0" fmla="*/ 268433 h 269760"/>
              <a:gd name="connsiteX1" fmla="*/ 0 w 496136"/>
              <a:gd name="connsiteY1" fmla="*/ 173183 h 269760"/>
              <a:gd name="connsiteX2" fmla="*/ 342900 w 496136"/>
              <a:gd name="connsiteY2" fmla="*/ 1733 h 269760"/>
              <a:gd name="connsiteX3" fmla="*/ 447675 w 496136"/>
              <a:gd name="connsiteY3" fmla="*/ 268433 h 269760"/>
              <a:gd name="connsiteX0" fmla="*/ 447675 w 496136"/>
              <a:gd name="connsiteY0" fmla="*/ 268433 h 282774"/>
              <a:gd name="connsiteX1" fmla="*/ 0 w 496136"/>
              <a:gd name="connsiteY1" fmla="*/ 173183 h 282774"/>
              <a:gd name="connsiteX2" fmla="*/ 342900 w 496136"/>
              <a:gd name="connsiteY2" fmla="*/ 1733 h 282774"/>
              <a:gd name="connsiteX3" fmla="*/ 447675 w 496136"/>
              <a:gd name="connsiteY3" fmla="*/ 268433 h 282774"/>
              <a:gd name="connsiteX0" fmla="*/ 566944 w 615405"/>
              <a:gd name="connsiteY0" fmla="*/ 269154 h 280541"/>
              <a:gd name="connsiteX1" fmla="*/ 0 w 615405"/>
              <a:gd name="connsiteY1" fmla="*/ 146074 h 280541"/>
              <a:gd name="connsiteX2" fmla="*/ 462169 w 615405"/>
              <a:gd name="connsiteY2" fmla="*/ 2454 h 280541"/>
              <a:gd name="connsiteX3" fmla="*/ 566944 w 615405"/>
              <a:gd name="connsiteY3" fmla="*/ 269154 h 280541"/>
              <a:gd name="connsiteX0" fmla="*/ 566944 w 615405"/>
              <a:gd name="connsiteY0" fmla="*/ 268907 h 280294"/>
              <a:gd name="connsiteX1" fmla="*/ 0 w 615405"/>
              <a:gd name="connsiteY1" fmla="*/ 145827 h 280294"/>
              <a:gd name="connsiteX2" fmla="*/ 462169 w 615405"/>
              <a:gd name="connsiteY2" fmla="*/ 2207 h 280294"/>
              <a:gd name="connsiteX3" fmla="*/ 566944 w 615405"/>
              <a:gd name="connsiteY3" fmla="*/ 268907 h 280294"/>
              <a:gd name="connsiteX0" fmla="*/ 586822 w 629800"/>
              <a:gd name="connsiteY0" fmla="*/ 316615 h 324962"/>
              <a:gd name="connsiteX1" fmla="*/ 0 w 629800"/>
              <a:gd name="connsiteY1" fmla="*/ 145827 h 324962"/>
              <a:gd name="connsiteX2" fmla="*/ 462169 w 629800"/>
              <a:gd name="connsiteY2" fmla="*/ 2207 h 324962"/>
              <a:gd name="connsiteX3" fmla="*/ 586822 w 629800"/>
              <a:gd name="connsiteY3" fmla="*/ 316615 h 324962"/>
              <a:gd name="connsiteX0" fmla="*/ 586822 w 635283"/>
              <a:gd name="connsiteY0" fmla="*/ 282677 h 291024"/>
              <a:gd name="connsiteX1" fmla="*/ 0 w 635283"/>
              <a:gd name="connsiteY1" fmla="*/ 111889 h 291024"/>
              <a:gd name="connsiteX2" fmla="*/ 482047 w 635283"/>
              <a:gd name="connsiteY2" fmla="*/ 4050 h 291024"/>
              <a:gd name="connsiteX3" fmla="*/ 586822 w 635283"/>
              <a:gd name="connsiteY3" fmla="*/ 282677 h 291024"/>
              <a:gd name="connsiteX0" fmla="*/ 622603 w 661839"/>
              <a:gd name="connsiteY0" fmla="*/ 342312 h 348542"/>
              <a:gd name="connsiteX1" fmla="*/ 0 w 661839"/>
              <a:gd name="connsiteY1" fmla="*/ 111889 h 348542"/>
              <a:gd name="connsiteX2" fmla="*/ 482047 w 661839"/>
              <a:gd name="connsiteY2" fmla="*/ 4050 h 348542"/>
              <a:gd name="connsiteX3" fmla="*/ 622603 w 661839"/>
              <a:gd name="connsiteY3" fmla="*/ 342312 h 348542"/>
              <a:gd name="connsiteX0" fmla="*/ 622603 w 639127"/>
              <a:gd name="connsiteY0" fmla="*/ 342312 h 348542"/>
              <a:gd name="connsiteX1" fmla="*/ 0 w 639127"/>
              <a:gd name="connsiteY1" fmla="*/ 111889 h 348542"/>
              <a:gd name="connsiteX2" fmla="*/ 482047 w 639127"/>
              <a:gd name="connsiteY2" fmla="*/ 4050 h 348542"/>
              <a:gd name="connsiteX3" fmla="*/ 622603 w 639127"/>
              <a:gd name="connsiteY3" fmla="*/ 342312 h 348542"/>
              <a:gd name="connsiteX0" fmla="*/ 622603 w 639127"/>
              <a:gd name="connsiteY0" fmla="*/ 342312 h 342312"/>
              <a:gd name="connsiteX1" fmla="*/ 0 w 639127"/>
              <a:gd name="connsiteY1" fmla="*/ 111889 h 342312"/>
              <a:gd name="connsiteX2" fmla="*/ 482047 w 639127"/>
              <a:gd name="connsiteY2" fmla="*/ 4050 h 342312"/>
              <a:gd name="connsiteX3" fmla="*/ 622603 w 639127"/>
              <a:gd name="connsiteY3" fmla="*/ 342312 h 342312"/>
              <a:gd name="connsiteX0" fmla="*/ 622603 w 639127"/>
              <a:gd name="connsiteY0" fmla="*/ 342312 h 342312"/>
              <a:gd name="connsiteX1" fmla="*/ 0 w 639127"/>
              <a:gd name="connsiteY1" fmla="*/ 111889 h 342312"/>
              <a:gd name="connsiteX2" fmla="*/ 482047 w 639127"/>
              <a:gd name="connsiteY2" fmla="*/ 4050 h 342312"/>
              <a:gd name="connsiteX3" fmla="*/ 622603 w 639127"/>
              <a:gd name="connsiteY3" fmla="*/ 342312 h 342312"/>
              <a:gd name="connsiteX0" fmla="*/ 622603 w 639127"/>
              <a:gd name="connsiteY0" fmla="*/ 342312 h 355031"/>
              <a:gd name="connsiteX1" fmla="*/ 0 w 639127"/>
              <a:gd name="connsiteY1" fmla="*/ 111889 h 355031"/>
              <a:gd name="connsiteX2" fmla="*/ 482047 w 639127"/>
              <a:gd name="connsiteY2" fmla="*/ 4050 h 355031"/>
              <a:gd name="connsiteX3" fmla="*/ 622603 w 639127"/>
              <a:gd name="connsiteY3" fmla="*/ 342312 h 355031"/>
              <a:gd name="connsiteX0" fmla="*/ 622603 w 644668"/>
              <a:gd name="connsiteY0" fmla="*/ 342312 h 355031"/>
              <a:gd name="connsiteX1" fmla="*/ 0 w 644668"/>
              <a:gd name="connsiteY1" fmla="*/ 111889 h 355031"/>
              <a:gd name="connsiteX2" fmla="*/ 482047 w 644668"/>
              <a:gd name="connsiteY2" fmla="*/ 4050 h 355031"/>
              <a:gd name="connsiteX3" fmla="*/ 622603 w 644668"/>
              <a:gd name="connsiteY3" fmla="*/ 342312 h 355031"/>
              <a:gd name="connsiteX0" fmla="*/ 622603 w 644668"/>
              <a:gd name="connsiteY0" fmla="*/ 342312 h 355031"/>
              <a:gd name="connsiteX1" fmla="*/ 0 w 644668"/>
              <a:gd name="connsiteY1" fmla="*/ 111889 h 355031"/>
              <a:gd name="connsiteX2" fmla="*/ 482047 w 644668"/>
              <a:gd name="connsiteY2" fmla="*/ 4050 h 355031"/>
              <a:gd name="connsiteX3" fmla="*/ 622603 w 644668"/>
              <a:gd name="connsiteY3" fmla="*/ 342312 h 355031"/>
              <a:gd name="connsiteX0" fmla="*/ 622603 w 642663"/>
              <a:gd name="connsiteY0" fmla="*/ 328262 h 340981"/>
              <a:gd name="connsiteX1" fmla="*/ 0 w 642663"/>
              <a:gd name="connsiteY1" fmla="*/ 97839 h 340981"/>
              <a:gd name="connsiteX2" fmla="*/ 474095 w 642663"/>
              <a:gd name="connsiteY2" fmla="*/ 5903 h 340981"/>
              <a:gd name="connsiteX3" fmla="*/ 622603 w 642663"/>
              <a:gd name="connsiteY3" fmla="*/ 328262 h 340981"/>
              <a:gd name="connsiteX0" fmla="*/ 622603 w 642663"/>
              <a:gd name="connsiteY0" fmla="*/ 341991 h 354710"/>
              <a:gd name="connsiteX1" fmla="*/ 0 w 642663"/>
              <a:gd name="connsiteY1" fmla="*/ 111568 h 354710"/>
              <a:gd name="connsiteX2" fmla="*/ 474095 w 642663"/>
              <a:gd name="connsiteY2" fmla="*/ 19632 h 354710"/>
              <a:gd name="connsiteX3" fmla="*/ 622603 w 642663"/>
              <a:gd name="connsiteY3" fmla="*/ 341991 h 354710"/>
              <a:gd name="connsiteX0" fmla="*/ 622603 w 631721"/>
              <a:gd name="connsiteY0" fmla="*/ 341991 h 354710"/>
              <a:gd name="connsiteX1" fmla="*/ 0 w 631721"/>
              <a:gd name="connsiteY1" fmla="*/ 111568 h 354710"/>
              <a:gd name="connsiteX2" fmla="*/ 474095 w 631721"/>
              <a:gd name="connsiteY2" fmla="*/ 19632 h 354710"/>
              <a:gd name="connsiteX3" fmla="*/ 622603 w 631721"/>
              <a:gd name="connsiteY3" fmla="*/ 341991 h 354710"/>
            </a:gdLst>
            <a:ahLst/>
            <a:cxnLst>
              <a:cxn ang="0">
                <a:pos x="connsiteX0" y="connsiteY0"/>
              </a:cxn>
              <a:cxn ang="0">
                <a:pos x="connsiteX1" y="connsiteY1"/>
              </a:cxn>
              <a:cxn ang="0">
                <a:pos x="connsiteX2" y="connsiteY2"/>
              </a:cxn>
              <a:cxn ang="0">
                <a:pos x="connsiteX3" y="connsiteY3"/>
              </a:cxn>
            </a:cxnLst>
            <a:rect l="l" t="t" r="r" b="b"/>
            <a:pathLst>
              <a:path w="631721" h="354710">
                <a:moveTo>
                  <a:pt x="622603" y="341991"/>
                </a:moveTo>
                <a:cubicBezTo>
                  <a:pt x="453500" y="405656"/>
                  <a:pt x="248616" y="214880"/>
                  <a:pt x="0" y="111568"/>
                </a:cubicBezTo>
                <a:cubicBezTo>
                  <a:pt x="213691" y="10686"/>
                  <a:pt x="395576" y="-26586"/>
                  <a:pt x="474095" y="19632"/>
                </a:cubicBezTo>
                <a:cubicBezTo>
                  <a:pt x="580581" y="68776"/>
                  <a:pt x="659239" y="241164"/>
                  <a:pt x="622603" y="34199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Freeform 123">
            <a:extLst>
              <a:ext uri="{FF2B5EF4-FFF2-40B4-BE49-F238E27FC236}">
                <a16:creationId xmlns:a16="http://schemas.microsoft.com/office/drawing/2014/main" id="{A312B82C-9BF9-43FC-B10F-641FEDF8B111}"/>
              </a:ext>
            </a:extLst>
          </p:cNvPr>
          <p:cNvSpPr/>
          <p:nvPr/>
        </p:nvSpPr>
        <p:spPr>
          <a:xfrm rot="13284775">
            <a:off x="9937974" y="3407549"/>
            <a:ext cx="350851" cy="197003"/>
          </a:xfrm>
          <a:custGeom>
            <a:avLst/>
            <a:gdLst>
              <a:gd name="connsiteX0" fmla="*/ 447675 w 447675"/>
              <a:gd name="connsiteY0" fmla="*/ 266700 h 266700"/>
              <a:gd name="connsiteX1" fmla="*/ 0 w 447675"/>
              <a:gd name="connsiteY1" fmla="*/ 171450 h 266700"/>
              <a:gd name="connsiteX2" fmla="*/ 342900 w 447675"/>
              <a:gd name="connsiteY2" fmla="*/ 0 h 266700"/>
              <a:gd name="connsiteX3" fmla="*/ 447675 w 447675"/>
              <a:gd name="connsiteY3" fmla="*/ 266700 h 266700"/>
              <a:gd name="connsiteX0" fmla="*/ 447675 w 464732"/>
              <a:gd name="connsiteY0" fmla="*/ 266700 h 266700"/>
              <a:gd name="connsiteX1" fmla="*/ 0 w 464732"/>
              <a:gd name="connsiteY1" fmla="*/ 171450 h 266700"/>
              <a:gd name="connsiteX2" fmla="*/ 342900 w 464732"/>
              <a:gd name="connsiteY2" fmla="*/ 0 h 266700"/>
              <a:gd name="connsiteX3" fmla="*/ 447675 w 464732"/>
              <a:gd name="connsiteY3" fmla="*/ 266700 h 266700"/>
              <a:gd name="connsiteX0" fmla="*/ 447675 w 492584"/>
              <a:gd name="connsiteY0" fmla="*/ 266700 h 266700"/>
              <a:gd name="connsiteX1" fmla="*/ 0 w 492584"/>
              <a:gd name="connsiteY1" fmla="*/ 171450 h 266700"/>
              <a:gd name="connsiteX2" fmla="*/ 342900 w 492584"/>
              <a:gd name="connsiteY2" fmla="*/ 0 h 266700"/>
              <a:gd name="connsiteX3" fmla="*/ 447675 w 492584"/>
              <a:gd name="connsiteY3" fmla="*/ 266700 h 266700"/>
              <a:gd name="connsiteX0" fmla="*/ 447675 w 492584"/>
              <a:gd name="connsiteY0" fmla="*/ 266700 h 267320"/>
              <a:gd name="connsiteX1" fmla="*/ 0 w 492584"/>
              <a:gd name="connsiteY1" fmla="*/ 171450 h 267320"/>
              <a:gd name="connsiteX2" fmla="*/ 342900 w 492584"/>
              <a:gd name="connsiteY2" fmla="*/ 0 h 267320"/>
              <a:gd name="connsiteX3" fmla="*/ 447675 w 492584"/>
              <a:gd name="connsiteY3" fmla="*/ 266700 h 267320"/>
              <a:gd name="connsiteX0" fmla="*/ 447675 w 492584"/>
              <a:gd name="connsiteY0" fmla="*/ 266700 h 268027"/>
              <a:gd name="connsiteX1" fmla="*/ 0 w 492584"/>
              <a:gd name="connsiteY1" fmla="*/ 171450 h 268027"/>
              <a:gd name="connsiteX2" fmla="*/ 342900 w 492584"/>
              <a:gd name="connsiteY2" fmla="*/ 0 h 268027"/>
              <a:gd name="connsiteX3" fmla="*/ 447675 w 492584"/>
              <a:gd name="connsiteY3" fmla="*/ 266700 h 268027"/>
              <a:gd name="connsiteX0" fmla="*/ 447675 w 492584"/>
              <a:gd name="connsiteY0" fmla="*/ 266700 h 268027"/>
              <a:gd name="connsiteX1" fmla="*/ 0 w 492584"/>
              <a:gd name="connsiteY1" fmla="*/ 171450 h 268027"/>
              <a:gd name="connsiteX2" fmla="*/ 342900 w 492584"/>
              <a:gd name="connsiteY2" fmla="*/ 0 h 268027"/>
              <a:gd name="connsiteX3" fmla="*/ 447675 w 492584"/>
              <a:gd name="connsiteY3" fmla="*/ 266700 h 268027"/>
              <a:gd name="connsiteX0" fmla="*/ 447675 w 492584"/>
              <a:gd name="connsiteY0" fmla="*/ 268433 h 269760"/>
              <a:gd name="connsiteX1" fmla="*/ 0 w 492584"/>
              <a:gd name="connsiteY1" fmla="*/ 173183 h 269760"/>
              <a:gd name="connsiteX2" fmla="*/ 342900 w 492584"/>
              <a:gd name="connsiteY2" fmla="*/ 1733 h 269760"/>
              <a:gd name="connsiteX3" fmla="*/ 447675 w 492584"/>
              <a:gd name="connsiteY3" fmla="*/ 268433 h 269760"/>
              <a:gd name="connsiteX0" fmla="*/ 447675 w 475131"/>
              <a:gd name="connsiteY0" fmla="*/ 268433 h 269760"/>
              <a:gd name="connsiteX1" fmla="*/ 0 w 475131"/>
              <a:gd name="connsiteY1" fmla="*/ 173183 h 269760"/>
              <a:gd name="connsiteX2" fmla="*/ 342900 w 475131"/>
              <a:gd name="connsiteY2" fmla="*/ 1733 h 269760"/>
              <a:gd name="connsiteX3" fmla="*/ 447675 w 475131"/>
              <a:gd name="connsiteY3" fmla="*/ 268433 h 269760"/>
              <a:gd name="connsiteX0" fmla="*/ 447675 w 496136"/>
              <a:gd name="connsiteY0" fmla="*/ 268433 h 269760"/>
              <a:gd name="connsiteX1" fmla="*/ 0 w 496136"/>
              <a:gd name="connsiteY1" fmla="*/ 173183 h 269760"/>
              <a:gd name="connsiteX2" fmla="*/ 342900 w 496136"/>
              <a:gd name="connsiteY2" fmla="*/ 1733 h 269760"/>
              <a:gd name="connsiteX3" fmla="*/ 447675 w 496136"/>
              <a:gd name="connsiteY3" fmla="*/ 268433 h 269760"/>
              <a:gd name="connsiteX0" fmla="*/ 447675 w 496136"/>
              <a:gd name="connsiteY0" fmla="*/ 268433 h 282774"/>
              <a:gd name="connsiteX1" fmla="*/ 0 w 496136"/>
              <a:gd name="connsiteY1" fmla="*/ 173183 h 282774"/>
              <a:gd name="connsiteX2" fmla="*/ 342900 w 496136"/>
              <a:gd name="connsiteY2" fmla="*/ 1733 h 282774"/>
              <a:gd name="connsiteX3" fmla="*/ 447675 w 496136"/>
              <a:gd name="connsiteY3" fmla="*/ 268433 h 282774"/>
              <a:gd name="connsiteX0" fmla="*/ 566944 w 615405"/>
              <a:gd name="connsiteY0" fmla="*/ 269154 h 280541"/>
              <a:gd name="connsiteX1" fmla="*/ 0 w 615405"/>
              <a:gd name="connsiteY1" fmla="*/ 146074 h 280541"/>
              <a:gd name="connsiteX2" fmla="*/ 462169 w 615405"/>
              <a:gd name="connsiteY2" fmla="*/ 2454 h 280541"/>
              <a:gd name="connsiteX3" fmla="*/ 566944 w 615405"/>
              <a:gd name="connsiteY3" fmla="*/ 269154 h 280541"/>
              <a:gd name="connsiteX0" fmla="*/ 566944 w 615405"/>
              <a:gd name="connsiteY0" fmla="*/ 268907 h 280294"/>
              <a:gd name="connsiteX1" fmla="*/ 0 w 615405"/>
              <a:gd name="connsiteY1" fmla="*/ 145827 h 280294"/>
              <a:gd name="connsiteX2" fmla="*/ 462169 w 615405"/>
              <a:gd name="connsiteY2" fmla="*/ 2207 h 280294"/>
              <a:gd name="connsiteX3" fmla="*/ 566944 w 615405"/>
              <a:gd name="connsiteY3" fmla="*/ 268907 h 280294"/>
              <a:gd name="connsiteX0" fmla="*/ 586822 w 629800"/>
              <a:gd name="connsiteY0" fmla="*/ 316615 h 324962"/>
              <a:gd name="connsiteX1" fmla="*/ 0 w 629800"/>
              <a:gd name="connsiteY1" fmla="*/ 145827 h 324962"/>
              <a:gd name="connsiteX2" fmla="*/ 462169 w 629800"/>
              <a:gd name="connsiteY2" fmla="*/ 2207 h 324962"/>
              <a:gd name="connsiteX3" fmla="*/ 586822 w 629800"/>
              <a:gd name="connsiteY3" fmla="*/ 316615 h 324962"/>
              <a:gd name="connsiteX0" fmla="*/ 586822 w 635283"/>
              <a:gd name="connsiteY0" fmla="*/ 282677 h 291024"/>
              <a:gd name="connsiteX1" fmla="*/ 0 w 635283"/>
              <a:gd name="connsiteY1" fmla="*/ 111889 h 291024"/>
              <a:gd name="connsiteX2" fmla="*/ 482047 w 635283"/>
              <a:gd name="connsiteY2" fmla="*/ 4050 h 291024"/>
              <a:gd name="connsiteX3" fmla="*/ 586822 w 635283"/>
              <a:gd name="connsiteY3" fmla="*/ 282677 h 291024"/>
              <a:gd name="connsiteX0" fmla="*/ 622603 w 661839"/>
              <a:gd name="connsiteY0" fmla="*/ 342312 h 348542"/>
              <a:gd name="connsiteX1" fmla="*/ 0 w 661839"/>
              <a:gd name="connsiteY1" fmla="*/ 111889 h 348542"/>
              <a:gd name="connsiteX2" fmla="*/ 482047 w 661839"/>
              <a:gd name="connsiteY2" fmla="*/ 4050 h 348542"/>
              <a:gd name="connsiteX3" fmla="*/ 622603 w 661839"/>
              <a:gd name="connsiteY3" fmla="*/ 342312 h 348542"/>
              <a:gd name="connsiteX0" fmla="*/ 622603 w 639127"/>
              <a:gd name="connsiteY0" fmla="*/ 342312 h 348542"/>
              <a:gd name="connsiteX1" fmla="*/ 0 w 639127"/>
              <a:gd name="connsiteY1" fmla="*/ 111889 h 348542"/>
              <a:gd name="connsiteX2" fmla="*/ 482047 w 639127"/>
              <a:gd name="connsiteY2" fmla="*/ 4050 h 348542"/>
              <a:gd name="connsiteX3" fmla="*/ 622603 w 639127"/>
              <a:gd name="connsiteY3" fmla="*/ 342312 h 348542"/>
              <a:gd name="connsiteX0" fmla="*/ 622603 w 639127"/>
              <a:gd name="connsiteY0" fmla="*/ 342312 h 342312"/>
              <a:gd name="connsiteX1" fmla="*/ 0 w 639127"/>
              <a:gd name="connsiteY1" fmla="*/ 111889 h 342312"/>
              <a:gd name="connsiteX2" fmla="*/ 482047 w 639127"/>
              <a:gd name="connsiteY2" fmla="*/ 4050 h 342312"/>
              <a:gd name="connsiteX3" fmla="*/ 622603 w 639127"/>
              <a:gd name="connsiteY3" fmla="*/ 342312 h 342312"/>
              <a:gd name="connsiteX0" fmla="*/ 622603 w 639127"/>
              <a:gd name="connsiteY0" fmla="*/ 342312 h 342312"/>
              <a:gd name="connsiteX1" fmla="*/ 0 w 639127"/>
              <a:gd name="connsiteY1" fmla="*/ 111889 h 342312"/>
              <a:gd name="connsiteX2" fmla="*/ 482047 w 639127"/>
              <a:gd name="connsiteY2" fmla="*/ 4050 h 342312"/>
              <a:gd name="connsiteX3" fmla="*/ 622603 w 639127"/>
              <a:gd name="connsiteY3" fmla="*/ 342312 h 342312"/>
              <a:gd name="connsiteX0" fmla="*/ 622603 w 639127"/>
              <a:gd name="connsiteY0" fmla="*/ 342312 h 355031"/>
              <a:gd name="connsiteX1" fmla="*/ 0 w 639127"/>
              <a:gd name="connsiteY1" fmla="*/ 111889 h 355031"/>
              <a:gd name="connsiteX2" fmla="*/ 482047 w 639127"/>
              <a:gd name="connsiteY2" fmla="*/ 4050 h 355031"/>
              <a:gd name="connsiteX3" fmla="*/ 622603 w 639127"/>
              <a:gd name="connsiteY3" fmla="*/ 342312 h 355031"/>
              <a:gd name="connsiteX0" fmla="*/ 622603 w 644668"/>
              <a:gd name="connsiteY0" fmla="*/ 342312 h 355031"/>
              <a:gd name="connsiteX1" fmla="*/ 0 w 644668"/>
              <a:gd name="connsiteY1" fmla="*/ 111889 h 355031"/>
              <a:gd name="connsiteX2" fmla="*/ 482047 w 644668"/>
              <a:gd name="connsiteY2" fmla="*/ 4050 h 355031"/>
              <a:gd name="connsiteX3" fmla="*/ 622603 w 644668"/>
              <a:gd name="connsiteY3" fmla="*/ 342312 h 355031"/>
              <a:gd name="connsiteX0" fmla="*/ 622603 w 644668"/>
              <a:gd name="connsiteY0" fmla="*/ 342312 h 355031"/>
              <a:gd name="connsiteX1" fmla="*/ 0 w 644668"/>
              <a:gd name="connsiteY1" fmla="*/ 111889 h 355031"/>
              <a:gd name="connsiteX2" fmla="*/ 482047 w 644668"/>
              <a:gd name="connsiteY2" fmla="*/ 4050 h 355031"/>
              <a:gd name="connsiteX3" fmla="*/ 622603 w 644668"/>
              <a:gd name="connsiteY3" fmla="*/ 342312 h 355031"/>
              <a:gd name="connsiteX0" fmla="*/ 622603 w 642663"/>
              <a:gd name="connsiteY0" fmla="*/ 328262 h 340981"/>
              <a:gd name="connsiteX1" fmla="*/ 0 w 642663"/>
              <a:gd name="connsiteY1" fmla="*/ 97839 h 340981"/>
              <a:gd name="connsiteX2" fmla="*/ 474095 w 642663"/>
              <a:gd name="connsiteY2" fmla="*/ 5903 h 340981"/>
              <a:gd name="connsiteX3" fmla="*/ 622603 w 642663"/>
              <a:gd name="connsiteY3" fmla="*/ 328262 h 340981"/>
              <a:gd name="connsiteX0" fmla="*/ 622603 w 642663"/>
              <a:gd name="connsiteY0" fmla="*/ 341991 h 354710"/>
              <a:gd name="connsiteX1" fmla="*/ 0 w 642663"/>
              <a:gd name="connsiteY1" fmla="*/ 111568 h 354710"/>
              <a:gd name="connsiteX2" fmla="*/ 474095 w 642663"/>
              <a:gd name="connsiteY2" fmla="*/ 19632 h 354710"/>
              <a:gd name="connsiteX3" fmla="*/ 622603 w 642663"/>
              <a:gd name="connsiteY3" fmla="*/ 341991 h 354710"/>
              <a:gd name="connsiteX0" fmla="*/ 622603 w 631721"/>
              <a:gd name="connsiteY0" fmla="*/ 341991 h 354710"/>
              <a:gd name="connsiteX1" fmla="*/ 0 w 631721"/>
              <a:gd name="connsiteY1" fmla="*/ 111568 h 354710"/>
              <a:gd name="connsiteX2" fmla="*/ 474095 w 631721"/>
              <a:gd name="connsiteY2" fmla="*/ 19632 h 354710"/>
              <a:gd name="connsiteX3" fmla="*/ 622603 w 631721"/>
              <a:gd name="connsiteY3" fmla="*/ 341991 h 354710"/>
            </a:gdLst>
            <a:ahLst/>
            <a:cxnLst>
              <a:cxn ang="0">
                <a:pos x="connsiteX0" y="connsiteY0"/>
              </a:cxn>
              <a:cxn ang="0">
                <a:pos x="connsiteX1" y="connsiteY1"/>
              </a:cxn>
              <a:cxn ang="0">
                <a:pos x="connsiteX2" y="connsiteY2"/>
              </a:cxn>
              <a:cxn ang="0">
                <a:pos x="connsiteX3" y="connsiteY3"/>
              </a:cxn>
            </a:cxnLst>
            <a:rect l="l" t="t" r="r" b="b"/>
            <a:pathLst>
              <a:path w="631721" h="354710">
                <a:moveTo>
                  <a:pt x="622603" y="341991"/>
                </a:moveTo>
                <a:cubicBezTo>
                  <a:pt x="453500" y="405656"/>
                  <a:pt x="248616" y="214880"/>
                  <a:pt x="0" y="111568"/>
                </a:cubicBezTo>
                <a:cubicBezTo>
                  <a:pt x="213691" y="10686"/>
                  <a:pt x="395576" y="-26586"/>
                  <a:pt x="474095" y="19632"/>
                </a:cubicBezTo>
                <a:cubicBezTo>
                  <a:pt x="580581" y="68776"/>
                  <a:pt x="659239" y="241164"/>
                  <a:pt x="622603" y="34199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4104">
            <a:extLst>
              <a:ext uri="{FF2B5EF4-FFF2-40B4-BE49-F238E27FC236}">
                <a16:creationId xmlns:a16="http://schemas.microsoft.com/office/drawing/2014/main" id="{CD521685-245E-451A-B992-ABA9FD37FF75}"/>
              </a:ext>
            </a:extLst>
          </p:cNvPr>
          <p:cNvSpPr/>
          <p:nvPr/>
        </p:nvSpPr>
        <p:spPr>
          <a:xfrm>
            <a:off x="10178339" y="3620850"/>
            <a:ext cx="61845" cy="292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116">
            <a:extLst>
              <a:ext uri="{FF2B5EF4-FFF2-40B4-BE49-F238E27FC236}">
                <a16:creationId xmlns:a16="http://schemas.microsoft.com/office/drawing/2014/main" id="{D640ACA3-77D5-48D0-84ED-7A9C94A1D898}"/>
              </a:ext>
            </a:extLst>
          </p:cNvPr>
          <p:cNvSpPr/>
          <p:nvPr/>
        </p:nvSpPr>
        <p:spPr>
          <a:xfrm rot="13500000" flipH="1">
            <a:off x="10768833" y="2297230"/>
            <a:ext cx="73047" cy="486980"/>
          </a:xfrm>
          <a:prstGeom prst="rect">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118">
            <a:extLst>
              <a:ext uri="{FF2B5EF4-FFF2-40B4-BE49-F238E27FC236}">
                <a16:creationId xmlns:a16="http://schemas.microsoft.com/office/drawing/2014/main" id="{555E3C8E-D20F-452E-8602-9775A33F0A77}"/>
              </a:ext>
            </a:extLst>
          </p:cNvPr>
          <p:cNvSpPr/>
          <p:nvPr/>
        </p:nvSpPr>
        <p:spPr>
          <a:xfrm rot="4800000" flipH="1">
            <a:off x="11087968" y="2798322"/>
            <a:ext cx="73047" cy="486980"/>
          </a:xfrm>
          <a:prstGeom prst="rect">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6" name="40">
            <a:extLst>
              <a:ext uri="{FF2B5EF4-FFF2-40B4-BE49-F238E27FC236}">
                <a16:creationId xmlns:a16="http://schemas.microsoft.com/office/drawing/2014/main" id="{BA6E7CBF-3A57-4D2A-A2B8-9A4371021526}"/>
              </a:ext>
            </a:extLst>
          </p:cNvPr>
          <p:cNvGrpSpPr/>
          <p:nvPr/>
        </p:nvGrpSpPr>
        <p:grpSpPr>
          <a:xfrm>
            <a:off x="9196326" y="4376006"/>
            <a:ext cx="1080001" cy="1080000"/>
            <a:chOff x="9196326" y="5008303"/>
            <a:chExt cx="1080001" cy="1080000"/>
          </a:xfrm>
          <a:solidFill>
            <a:srgbClr val="828979"/>
          </a:solidFill>
        </p:grpSpPr>
        <p:sp>
          <p:nvSpPr>
            <p:cNvPr id="45" name="Rectangle 32">
              <a:extLst>
                <a:ext uri="{FF2B5EF4-FFF2-40B4-BE49-F238E27FC236}">
                  <a16:creationId xmlns:a16="http://schemas.microsoft.com/office/drawing/2014/main" id="{EF710F91-3D49-4AE2-9B5B-0B7674A2A566}"/>
                </a:ext>
              </a:extLst>
            </p:cNvPr>
            <p:cNvSpPr/>
            <p:nvPr/>
          </p:nvSpPr>
          <p:spPr>
            <a:xfrm rot="10800000">
              <a:off x="10156012" y="5043828"/>
              <a:ext cx="120315" cy="5403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Block Arc 83">
              <a:extLst>
                <a:ext uri="{FF2B5EF4-FFF2-40B4-BE49-F238E27FC236}">
                  <a16:creationId xmlns:a16="http://schemas.microsoft.com/office/drawing/2014/main" id="{7CEA921E-7C06-4F4C-A60D-8882F5868283}"/>
                </a:ext>
              </a:extLst>
            </p:cNvPr>
            <p:cNvSpPr/>
            <p:nvPr/>
          </p:nvSpPr>
          <p:spPr>
            <a:xfrm rot="10800000">
              <a:off x="9196327" y="5008303"/>
              <a:ext cx="1080000" cy="1080000"/>
            </a:xfrm>
            <a:prstGeom prst="blockArc">
              <a:avLst>
                <a:gd name="adj1" fmla="val 10795309"/>
                <a:gd name="adj2" fmla="val 21580245"/>
                <a:gd name="adj3" fmla="val 110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7" name="Rectangle 32">
              <a:extLst>
                <a:ext uri="{FF2B5EF4-FFF2-40B4-BE49-F238E27FC236}">
                  <a16:creationId xmlns:a16="http://schemas.microsoft.com/office/drawing/2014/main" id="{C1E3A2BB-881C-4479-BD0F-401AE4E4FE95}"/>
                </a:ext>
              </a:extLst>
            </p:cNvPr>
            <p:cNvSpPr/>
            <p:nvPr/>
          </p:nvSpPr>
          <p:spPr>
            <a:xfrm rot="10800000">
              <a:off x="9196326" y="5043827"/>
              <a:ext cx="120315" cy="5099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 name="41">
            <a:extLst>
              <a:ext uri="{FF2B5EF4-FFF2-40B4-BE49-F238E27FC236}">
                <a16:creationId xmlns:a16="http://schemas.microsoft.com/office/drawing/2014/main" id="{B173BD96-6F0B-4CB5-9361-2CA1B3FC90B1}"/>
              </a:ext>
            </a:extLst>
          </p:cNvPr>
          <p:cNvGrpSpPr/>
          <p:nvPr/>
        </p:nvGrpSpPr>
        <p:grpSpPr>
          <a:xfrm rot="10800000">
            <a:off x="8236185" y="3389719"/>
            <a:ext cx="1080001" cy="1080000"/>
            <a:chOff x="9196326" y="5008303"/>
            <a:chExt cx="1080001" cy="1080000"/>
          </a:xfrm>
          <a:solidFill>
            <a:srgbClr val="828979"/>
          </a:solidFill>
        </p:grpSpPr>
        <p:sp>
          <p:nvSpPr>
            <p:cNvPr id="42" name="Rectangle 32">
              <a:extLst>
                <a:ext uri="{FF2B5EF4-FFF2-40B4-BE49-F238E27FC236}">
                  <a16:creationId xmlns:a16="http://schemas.microsoft.com/office/drawing/2014/main" id="{D3241826-ED41-44A6-86E8-295CC1979389}"/>
                </a:ext>
              </a:extLst>
            </p:cNvPr>
            <p:cNvSpPr/>
            <p:nvPr/>
          </p:nvSpPr>
          <p:spPr>
            <a:xfrm rot="10800000">
              <a:off x="10156012" y="5043828"/>
              <a:ext cx="120315" cy="5403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Block Arc 83">
              <a:extLst>
                <a:ext uri="{FF2B5EF4-FFF2-40B4-BE49-F238E27FC236}">
                  <a16:creationId xmlns:a16="http://schemas.microsoft.com/office/drawing/2014/main" id="{1795928D-5550-4C15-92C6-22167743F870}"/>
                </a:ext>
              </a:extLst>
            </p:cNvPr>
            <p:cNvSpPr/>
            <p:nvPr/>
          </p:nvSpPr>
          <p:spPr>
            <a:xfrm rot="10800000">
              <a:off x="9196327" y="5008303"/>
              <a:ext cx="1080000" cy="1080000"/>
            </a:xfrm>
            <a:prstGeom prst="blockArc">
              <a:avLst>
                <a:gd name="adj1" fmla="val 10795309"/>
                <a:gd name="adj2" fmla="val 21580245"/>
                <a:gd name="adj3" fmla="val 110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Rectangle 32">
              <a:extLst>
                <a:ext uri="{FF2B5EF4-FFF2-40B4-BE49-F238E27FC236}">
                  <a16:creationId xmlns:a16="http://schemas.microsoft.com/office/drawing/2014/main" id="{EA369DAC-666B-4A51-935D-F3431A01FE32}"/>
                </a:ext>
              </a:extLst>
            </p:cNvPr>
            <p:cNvSpPr/>
            <p:nvPr/>
          </p:nvSpPr>
          <p:spPr>
            <a:xfrm rot="10800000">
              <a:off x="9196326" y="5043827"/>
              <a:ext cx="120315" cy="5099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8" name="Block Arc 83">
            <a:extLst>
              <a:ext uri="{FF2B5EF4-FFF2-40B4-BE49-F238E27FC236}">
                <a16:creationId xmlns:a16="http://schemas.microsoft.com/office/drawing/2014/main" id="{567B962C-6CEC-472B-A3B7-6D588CCD9740}"/>
              </a:ext>
            </a:extLst>
          </p:cNvPr>
          <p:cNvSpPr/>
          <p:nvPr/>
        </p:nvSpPr>
        <p:spPr>
          <a:xfrm rot="5400000">
            <a:off x="7276738" y="3871530"/>
            <a:ext cx="1080000" cy="1080000"/>
          </a:xfrm>
          <a:prstGeom prst="blockArc">
            <a:avLst>
              <a:gd name="adj1" fmla="val 16247493"/>
              <a:gd name="adj2" fmla="val 21580245"/>
              <a:gd name="adj3" fmla="val 11055"/>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9" name="Rectangle 32">
            <a:extLst>
              <a:ext uri="{FF2B5EF4-FFF2-40B4-BE49-F238E27FC236}">
                <a16:creationId xmlns:a16="http://schemas.microsoft.com/office/drawing/2014/main" id="{1A8AC6F4-259A-439D-B7F9-14F66BDC0E5C}"/>
              </a:ext>
            </a:extLst>
          </p:cNvPr>
          <p:cNvSpPr/>
          <p:nvPr/>
        </p:nvSpPr>
        <p:spPr>
          <a:xfrm rot="16200000">
            <a:off x="7270818" y="4396018"/>
            <a:ext cx="120315" cy="990707"/>
          </a:xfrm>
          <a:prstGeom prst="rect">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Block Arc 83">
            <a:extLst>
              <a:ext uri="{FF2B5EF4-FFF2-40B4-BE49-F238E27FC236}">
                <a16:creationId xmlns:a16="http://schemas.microsoft.com/office/drawing/2014/main" id="{E833E20C-A702-4125-8982-43446EFB906A}"/>
              </a:ext>
            </a:extLst>
          </p:cNvPr>
          <p:cNvSpPr/>
          <p:nvPr/>
        </p:nvSpPr>
        <p:spPr>
          <a:xfrm rot="16200000" flipH="1">
            <a:off x="6319854" y="3871530"/>
            <a:ext cx="1080000" cy="1080000"/>
          </a:xfrm>
          <a:prstGeom prst="blockArc">
            <a:avLst>
              <a:gd name="adj1" fmla="val 16247493"/>
              <a:gd name="adj2" fmla="val 21580245"/>
              <a:gd name="adj3" fmla="val 11055"/>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1" name="Rectangle 32">
            <a:extLst>
              <a:ext uri="{FF2B5EF4-FFF2-40B4-BE49-F238E27FC236}">
                <a16:creationId xmlns:a16="http://schemas.microsoft.com/office/drawing/2014/main" id="{652DC764-CFC3-4974-A098-BECF6DAC9B78}"/>
              </a:ext>
            </a:extLst>
          </p:cNvPr>
          <p:cNvSpPr/>
          <p:nvPr/>
        </p:nvSpPr>
        <p:spPr>
          <a:xfrm>
            <a:off x="6319854" y="4244767"/>
            <a:ext cx="120315" cy="187815"/>
          </a:xfrm>
          <a:prstGeom prst="rect">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9" name="53">
            <a:extLst>
              <a:ext uri="{FF2B5EF4-FFF2-40B4-BE49-F238E27FC236}">
                <a16:creationId xmlns:a16="http://schemas.microsoft.com/office/drawing/2014/main" id="{B74DD0D4-674D-40D8-A41C-D9D8ED5A2DB3}"/>
              </a:ext>
            </a:extLst>
          </p:cNvPr>
          <p:cNvGrpSpPr/>
          <p:nvPr/>
        </p:nvGrpSpPr>
        <p:grpSpPr>
          <a:xfrm flipH="1">
            <a:off x="1910652" y="3727907"/>
            <a:ext cx="1080001" cy="1728099"/>
            <a:chOff x="9196326" y="4360204"/>
            <a:chExt cx="1080001" cy="1728099"/>
          </a:xfrm>
          <a:solidFill>
            <a:srgbClr val="828979"/>
          </a:solidFill>
        </p:grpSpPr>
        <p:sp>
          <p:nvSpPr>
            <p:cNvPr id="58" name="Rectangle 32">
              <a:extLst>
                <a:ext uri="{FF2B5EF4-FFF2-40B4-BE49-F238E27FC236}">
                  <a16:creationId xmlns:a16="http://schemas.microsoft.com/office/drawing/2014/main" id="{611D2326-233D-488E-9FE3-D0C1E61D49C6}"/>
                </a:ext>
              </a:extLst>
            </p:cNvPr>
            <p:cNvSpPr/>
            <p:nvPr/>
          </p:nvSpPr>
          <p:spPr>
            <a:xfrm rot="10800000">
              <a:off x="10156012" y="4360204"/>
              <a:ext cx="120315" cy="122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Block Arc 83">
              <a:extLst>
                <a:ext uri="{FF2B5EF4-FFF2-40B4-BE49-F238E27FC236}">
                  <a16:creationId xmlns:a16="http://schemas.microsoft.com/office/drawing/2014/main" id="{DECF8C69-3F24-4BE1-96D7-4FFCAF6028BB}"/>
                </a:ext>
              </a:extLst>
            </p:cNvPr>
            <p:cNvSpPr/>
            <p:nvPr/>
          </p:nvSpPr>
          <p:spPr>
            <a:xfrm rot="10800000">
              <a:off x="9196327" y="5008303"/>
              <a:ext cx="1080000" cy="1080000"/>
            </a:xfrm>
            <a:prstGeom prst="blockArc">
              <a:avLst>
                <a:gd name="adj1" fmla="val 10795309"/>
                <a:gd name="adj2" fmla="val 21580245"/>
                <a:gd name="adj3" fmla="val 110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0" name="Rectangle 32">
              <a:extLst>
                <a:ext uri="{FF2B5EF4-FFF2-40B4-BE49-F238E27FC236}">
                  <a16:creationId xmlns:a16="http://schemas.microsoft.com/office/drawing/2014/main" id="{EEE6846C-1426-4237-9411-4E0EBF327B96}"/>
                </a:ext>
              </a:extLst>
            </p:cNvPr>
            <p:cNvSpPr/>
            <p:nvPr/>
          </p:nvSpPr>
          <p:spPr>
            <a:xfrm rot="10800000">
              <a:off x="9196326" y="5043827"/>
              <a:ext cx="120315" cy="5099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0" name="54">
            <a:extLst>
              <a:ext uri="{FF2B5EF4-FFF2-40B4-BE49-F238E27FC236}">
                <a16:creationId xmlns:a16="http://schemas.microsoft.com/office/drawing/2014/main" id="{F1B8F21E-113C-4E2D-9D96-13AE57B395CF}"/>
              </a:ext>
            </a:extLst>
          </p:cNvPr>
          <p:cNvGrpSpPr/>
          <p:nvPr/>
        </p:nvGrpSpPr>
        <p:grpSpPr>
          <a:xfrm rot="10800000" flipH="1">
            <a:off x="2870793" y="3389719"/>
            <a:ext cx="1080001" cy="1080000"/>
            <a:chOff x="9196326" y="5008303"/>
            <a:chExt cx="1080001" cy="1080000"/>
          </a:xfrm>
          <a:solidFill>
            <a:srgbClr val="828979"/>
          </a:solidFill>
        </p:grpSpPr>
        <p:sp>
          <p:nvSpPr>
            <p:cNvPr id="55" name="Rectangle 32">
              <a:extLst>
                <a:ext uri="{FF2B5EF4-FFF2-40B4-BE49-F238E27FC236}">
                  <a16:creationId xmlns:a16="http://schemas.microsoft.com/office/drawing/2014/main" id="{3CDEAEEF-9C5A-4F7A-94AA-02445DEB846D}"/>
                </a:ext>
              </a:extLst>
            </p:cNvPr>
            <p:cNvSpPr/>
            <p:nvPr/>
          </p:nvSpPr>
          <p:spPr>
            <a:xfrm rot="10800000">
              <a:off x="10156012" y="5043828"/>
              <a:ext cx="120315" cy="5403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Block Arc 83">
              <a:extLst>
                <a:ext uri="{FF2B5EF4-FFF2-40B4-BE49-F238E27FC236}">
                  <a16:creationId xmlns:a16="http://schemas.microsoft.com/office/drawing/2014/main" id="{348A8906-C813-4CB0-ADF3-4C78220B7BA2}"/>
                </a:ext>
              </a:extLst>
            </p:cNvPr>
            <p:cNvSpPr/>
            <p:nvPr/>
          </p:nvSpPr>
          <p:spPr>
            <a:xfrm rot="10800000">
              <a:off x="9196327" y="5008303"/>
              <a:ext cx="1080000" cy="1080000"/>
            </a:xfrm>
            <a:prstGeom prst="blockArc">
              <a:avLst>
                <a:gd name="adj1" fmla="val 10795309"/>
                <a:gd name="adj2" fmla="val 21580245"/>
                <a:gd name="adj3" fmla="val 110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7" name="Rectangle 32">
              <a:extLst>
                <a:ext uri="{FF2B5EF4-FFF2-40B4-BE49-F238E27FC236}">
                  <a16:creationId xmlns:a16="http://schemas.microsoft.com/office/drawing/2014/main" id="{6D9B334B-6057-4AC8-AA2A-E89578636A3A}"/>
                </a:ext>
              </a:extLst>
            </p:cNvPr>
            <p:cNvSpPr/>
            <p:nvPr/>
          </p:nvSpPr>
          <p:spPr>
            <a:xfrm rot="10800000">
              <a:off x="9196326" y="5043827"/>
              <a:ext cx="120315" cy="5099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1" name="Block Arc 83">
            <a:extLst>
              <a:ext uri="{FF2B5EF4-FFF2-40B4-BE49-F238E27FC236}">
                <a16:creationId xmlns:a16="http://schemas.microsoft.com/office/drawing/2014/main" id="{EF9BF2D6-2E5A-432E-A82E-7F6F529114FA}"/>
              </a:ext>
            </a:extLst>
          </p:cNvPr>
          <p:cNvSpPr/>
          <p:nvPr/>
        </p:nvSpPr>
        <p:spPr>
          <a:xfrm rot="16200000" flipH="1">
            <a:off x="3830241" y="3871530"/>
            <a:ext cx="1080000" cy="1080000"/>
          </a:xfrm>
          <a:prstGeom prst="blockArc">
            <a:avLst>
              <a:gd name="adj1" fmla="val 16247493"/>
              <a:gd name="adj2" fmla="val 21580245"/>
              <a:gd name="adj3" fmla="val 11055"/>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2" name="Rectangle 32">
            <a:extLst>
              <a:ext uri="{FF2B5EF4-FFF2-40B4-BE49-F238E27FC236}">
                <a16:creationId xmlns:a16="http://schemas.microsoft.com/office/drawing/2014/main" id="{21DB6D68-658B-426A-AC68-13817E241F44}"/>
              </a:ext>
            </a:extLst>
          </p:cNvPr>
          <p:cNvSpPr/>
          <p:nvPr/>
        </p:nvSpPr>
        <p:spPr>
          <a:xfrm rot="5400000" flipH="1">
            <a:off x="4795846" y="4396018"/>
            <a:ext cx="120315" cy="990707"/>
          </a:xfrm>
          <a:prstGeom prst="rect">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Block Arc 83">
            <a:extLst>
              <a:ext uri="{FF2B5EF4-FFF2-40B4-BE49-F238E27FC236}">
                <a16:creationId xmlns:a16="http://schemas.microsoft.com/office/drawing/2014/main" id="{23C04258-2F3A-4E2C-BA5E-4310D77BD974}"/>
              </a:ext>
            </a:extLst>
          </p:cNvPr>
          <p:cNvSpPr/>
          <p:nvPr/>
        </p:nvSpPr>
        <p:spPr>
          <a:xfrm rot="5400000">
            <a:off x="4787125" y="3871530"/>
            <a:ext cx="1080000" cy="1080000"/>
          </a:xfrm>
          <a:prstGeom prst="blockArc">
            <a:avLst>
              <a:gd name="adj1" fmla="val 16247493"/>
              <a:gd name="adj2" fmla="val 21580245"/>
              <a:gd name="adj3" fmla="val 11055"/>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4" name="Rectangle 32">
            <a:extLst>
              <a:ext uri="{FF2B5EF4-FFF2-40B4-BE49-F238E27FC236}">
                <a16:creationId xmlns:a16="http://schemas.microsoft.com/office/drawing/2014/main" id="{146F8A68-0D82-4637-A031-955BFC879CF9}"/>
              </a:ext>
            </a:extLst>
          </p:cNvPr>
          <p:cNvSpPr/>
          <p:nvPr/>
        </p:nvSpPr>
        <p:spPr>
          <a:xfrm flipH="1">
            <a:off x="5746810" y="4244767"/>
            <a:ext cx="120315" cy="187815"/>
          </a:xfrm>
          <a:prstGeom prst="rect">
            <a:avLst/>
          </a:prstGeom>
          <a:solidFill>
            <a:srgbClr val="828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66">
            <a:extLst>
              <a:ext uri="{FF2B5EF4-FFF2-40B4-BE49-F238E27FC236}">
                <a16:creationId xmlns:a16="http://schemas.microsoft.com/office/drawing/2014/main" id="{DAD73F06-4E2A-4E85-9A07-AF39AFEE36AA}"/>
              </a:ext>
            </a:extLst>
          </p:cNvPr>
          <p:cNvSpPr/>
          <p:nvPr/>
        </p:nvSpPr>
        <p:spPr>
          <a:xfrm>
            <a:off x="1440114" y="2704069"/>
            <a:ext cx="1039477" cy="10394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67">
            <a:extLst>
              <a:ext uri="{FF2B5EF4-FFF2-40B4-BE49-F238E27FC236}">
                <a16:creationId xmlns:a16="http://schemas.microsoft.com/office/drawing/2014/main" id="{094F75E3-EB6E-4EC8-B9B0-200CF4C22114}"/>
              </a:ext>
            </a:extLst>
          </p:cNvPr>
          <p:cNvSpPr/>
          <p:nvPr/>
        </p:nvSpPr>
        <p:spPr>
          <a:xfrm>
            <a:off x="1517500" y="2781455"/>
            <a:ext cx="884705" cy="884705"/>
          </a:xfrm>
          <a:prstGeom prst="ellipse">
            <a:avLst/>
          </a:prstGeom>
          <a:solidFill>
            <a:srgbClr val="828979"/>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Block Arc 11">
            <a:extLst>
              <a:ext uri="{FF2B5EF4-FFF2-40B4-BE49-F238E27FC236}">
                <a16:creationId xmlns:a16="http://schemas.microsoft.com/office/drawing/2014/main" id="{33AFAB8D-09A5-47B4-BC65-B72D51AB6AB9}"/>
              </a:ext>
            </a:extLst>
          </p:cNvPr>
          <p:cNvSpPr/>
          <p:nvPr/>
        </p:nvSpPr>
        <p:spPr>
          <a:xfrm>
            <a:off x="1782884" y="2922680"/>
            <a:ext cx="353935" cy="575898"/>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20170520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2066</TotalTime>
  <Words>13648</Words>
  <Application>Microsoft Office PowerPoint</Application>
  <PresentationFormat>宽屏</PresentationFormat>
  <Paragraphs>841</Paragraphs>
  <Slides>96</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96</vt:i4>
      </vt:variant>
    </vt:vector>
  </HeadingPairs>
  <TitlesOfParts>
    <vt:vector size="102" baseType="lpstr">
      <vt:lpstr>Arial</vt:lpstr>
      <vt:lpstr>Calibri</vt:lpstr>
      <vt:lpstr>Cambria Math</vt:lpstr>
      <vt:lpstr>等线</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uying</dc:creator>
  <cp:lastModifiedBy>lizhong zhang</cp:lastModifiedBy>
  <cp:revision>656</cp:revision>
  <dcterms:created xsi:type="dcterms:W3CDTF">2020-01-02T06:44:14Z</dcterms:created>
  <dcterms:modified xsi:type="dcterms:W3CDTF">2023-12-28T03:26:49Z</dcterms:modified>
</cp:coreProperties>
</file>